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50" r:id="rId3"/>
    <p:sldId id="257" r:id="rId4"/>
    <p:sldId id="356" r:id="rId5"/>
    <p:sldId id="273" r:id="rId6"/>
    <p:sldId id="357" r:id="rId7"/>
    <p:sldId id="360" r:id="rId8"/>
    <p:sldId id="359" r:id="rId9"/>
    <p:sldId id="261" r:id="rId10"/>
    <p:sldId id="265" r:id="rId11"/>
    <p:sldId id="266" r:id="rId12"/>
    <p:sldId id="267" r:id="rId13"/>
    <p:sldId id="270" r:id="rId14"/>
    <p:sldId id="271" r:id="rId15"/>
    <p:sldId id="35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sp%20Op&#233;rationnelle\Desktop\QUALITE\Donn&#233;es%20r&#233;union%20du%20pers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sp%20Op&#233;rationnelle\Desktop\QUALITE\Donn&#233;es%20r&#233;union%20du%20pers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sp%20Op&#233;rationnelle\Desktop\QUALITE\Donn&#233;es%20r&#233;union%20du%20pers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sp%20Op&#233;rationnelle\Desktop\QUALITE\Donn&#233;es%20r&#233;union%20du%20pers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fr-FR" sz="1600">
                <a:latin typeface="Poppins" panose="00000500000000000000" pitchFamily="2" charset="0"/>
                <a:cs typeface="Poppins" panose="00000500000000000000" pitchFamily="2" charset="0"/>
              </a:rPr>
              <a:t>2024 - REPARTITON DES VISITES PAR SPECIALITE </a:t>
            </a:r>
          </a:p>
        </c:rich>
      </c:tx>
      <c:layout>
        <c:manualLayout>
          <c:xMode val="edge"/>
          <c:yMode val="edge"/>
          <c:x val="0.12319823081875751"/>
          <c:y val="2.6504569081620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52368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-8.289104254591606E-2"/>
                  <c:y val="-5.09259259259260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83-45E8-BA7F-ED41053B6948}"/>
                </c:ext>
              </c:extLst>
            </c:dLbl>
            <c:dLbl>
              <c:idx val="4"/>
              <c:layout>
                <c:manualLayout>
                  <c:x val="-1.2555368184373244E-3"/>
                  <c:y val="-5.38548632637753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83-45E8-BA7F-ED41053B6948}"/>
                </c:ext>
              </c:extLst>
            </c:dLbl>
            <c:dLbl>
              <c:idx val="5"/>
              <c:layout>
                <c:manualLayout>
                  <c:x val="-3.9265205171444629E-3"/>
                  <c:y val="2.69274316318871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83-45E8-BA7F-ED41053B6948}"/>
                </c:ext>
              </c:extLst>
            </c:dLbl>
            <c:dLbl>
              <c:idx val="6"/>
              <c:layout>
                <c:manualLayout>
                  <c:x val="-7.7370519047998243E-2"/>
                  <c:y val="-6.01851851851851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83-45E8-BA7F-ED41053B69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Feuil1!$B$4:$B$12</c:f>
              <c:strCache>
                <c:ptCount val="9"/>
                <c:pt idx="0">
                  <c:v>Anesthésie</c:v>
                </c:pt>
                <c:pt idx="1">
                  <c:v>Cardiologie</c:v>
                </c:pt>
                <c:pt idx="2">
                  <c:v>Dermatologie</c:v>
                </c:pt>
                <c:pt idx="3">
                  <c:v>Gynécologie</c:v>
                </c:pt>
                <c:pt idx="4">
                  <c:v>Médecine Générale</c:v>
                </c:pt>
                <c:pt idx="5">
                  <c:v>Ophtalmologie</c:v>
                </c:pt>
                <c:pt idx="6">
                  <c:v>Pédiatrie</c:v>
                </c:pt>
                <c:pt idx="7">
                  <c:v>ORL</c:v>
                </c:pt>
                <c:pt idx="8">
                  <c:v>Urologie</c:v>
                </c:pt>
              </c:strCache>
            </c:strRef>
          </c:cat>
          <c:val>
            <c:numRef>
              <c:f>Feuil1!$C$4:$C$12</c:f>
              <c:numCache>
                <c:formatCode>General</c:formatCode>
                <c:ptCount val="9"/>
                <c:pt idx="0">
                  <c:v>145</c:v>
                </c:pt>
                <c:pt idx="1">
                  <c:v>10</c:v>
                </c:pt>
                <c:pt idx="2">
                  <c:v>218</c:v>
                </c:pt>
                <c:pt idx="3">
                  <c:v>10481</c:v>
                </c:pt>
                <c:pt idx="4">
                  <c:v>361</c:v>
                </c:pt>
                <c:pt idx="5">
                  <c:v>443</c:v>
                </c:pt>
                <c:pt idx="6">
                  <c:v>9823</c:v>
                </c:pt>
                <c:pt idx="7">
                  <c:v>12</c:v>
                </c:pt>
                <c:pt idx="8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83-45E8-BA7F-ED41053B694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5025711"/>
        <c:axId val="345027631"/>
      </c:barChart>
      <c:catAx>
        <c:axId val="345025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fr-FR"/>
          </a:p>
        </c:txPr>
        <c:crossAx val="345027631"/>
        <c:crosses val="autoZero"/>
        <c:auto val="1"/>
        <c:lblAlgn val="ctr"/>
        <c:lblOffset val="100"/>
        <c:noMultiLvlLbl val="0"/>
      </c:catAx>
      <c:valAx>
        <c:axId val="34502763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5025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'Feuil1 (3)'!$B$12</c:f>
              <c:strCache>
                <c:ptCount val="1"/>
                <c:pt idx="0">
                  <c:v>Analyses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EBBBA9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35-446B-B052-DDAD8B7BD7E5}"/>
              </c:ext>
            </c:extLst>
          </c:dPt>
          <c:dPt>
            <c:idx val="1"/>
            <c:invertIfNegative val="0"/>
            <c:bubble3D val="0"/>
            <c:spPr>
              <a:solidFill>
                <a:srgbClr val="752368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35-446B-B052-DDAD8B7BD7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'Feuil1 (3)'!$C$11:$D$11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'Feuil1 (3)'!$C$12:$D$12</c:f>
              <c:numCache>
                <c:formatCode>General</c:formatCode>
                <c:ptCount val="2"/>
                <c:pt idx="0">
                  <c:v>882</c:v>
                </c:pt>
                <c:pt idx="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35-446B-B052-DDAD8B7BD7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65679887"/>
        <c:axId val="465680367"/>
      </c:barChart>
      <c:catAx>
        <c:axId val="46567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fr-FR"/>
          </a:p>
        </c:txPr>
        <c:crossAx val="465680367"/>
        <c:crosses val="autoZero"/>
        <c:auto val="1"/>
        <c:lblAlgn val="ctr"/>
        <c:lblOffset val="100"/>
        <c:noMultiLvlLbl val="0"/>
      </c:catAx>
      <c:valAx>
        <c:axId val="4656803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5679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latin typeface="Poppins" panose="00000500000000000000" pitchFamily="2" charset="0"/>
          <a:cs typeface="Poppi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'Feuil1 (3)'!$B$4</c:f>
              <c:strCache>
                <c:ptCount val="1"/>
                <c:pt idx="0">
                  <c:v>Visites Dakar</c:v>
                </c:pt>
              </c:strCache>
            </c:strRef>
          </c:tx>
          <c:spPr>
            <a:solidFill>
              <a:srgbClr val="752368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EBBBA9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C7-4A1D-9BDC-7CD8EED0B6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'Feuil1 (3)'!$C$3:$D$3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'Feuil1 (3)'!$C$4:$D$4</c:f>
              <c:numCache>
                <c:formatCode>General</c:formatCode>
                <c:ptCount val="2"/>
                <c:pt idx="0">
                  <c:v>19562</c:v>
                </c:pt>
                <c:pt idx="1">
                  <c:v>21564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C7-4A1D-9BDC-7CD8EED0B63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65641487"/>
        <c:axId val="465642447"/>
      </c:barChart>
      <c:catAx>
        <c:axId val="46564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fr-FR"/>
          </a:p>
        </c:txPr>
        <c:crossAx val="465642447"/>
        <c:crosses val="autoZero"/>
        <c:auto val="1"/>
        <c:lblAlgn val="ctr"/>
        <c:lblOffset val="100"/>
        <c:noMultiLvlLbl val="0"/>
      </c:catAx>
      <c:valAx>
        <c:axId val="4656424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5641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latin typeface="Poppins" panose="00000500000000000000" pitchFamily="2" charset="0"/>
          <a:cs typeface="Poppi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fr-FR" sz="1400"/>
              <a:t>Accouchements</a:t>
            </a:r>
            <a:r>
              <a:rPr lang="fr-FR" sz="1400" baseline="0"/>
              <a:t> - Césariennes - Hospitalisations</a:t>
            </a:r>
            <a:endParaRPr lang="fr-FR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'Feuil1 (2)'!$C$3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BBBA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'Feuil1 (2)'!$B$4:$B$6</c:f>
              <c:strCache>
                <c:ptCount val="3"/>
                <c:pt idx="0">
                  <c:v>Accouchements</c:v>
                </c:pt>
                <c:pt idx="1">
                  <c:v>Césariennes</c:v>
                </c:pt>
                <c:pt idx="2">
                  <c:v>Hospitalisations</c:v>
                </c:pt>
              </c:strCache>
            </c:strRef>
          </c:cat>
          <c:val>
            <c:numRef>
              <c:f>'Feuil1 (2)'!$C$4:$C$6</c:f>
              <c:numCache>
                <c:formatCode>General</c:formatCode>
                <c:ptCount val="3"/>
                <c:pt idx="0">
                  <c:v>358</c:v>
                </c:pt>
                <c:pt idx="1">
                  <c:v>208</c:v>
                </c:pt>
                <c:pt idx="2">
                  <c:v>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5-4870-8965-D754AD7BD11D}"/>
            </c:ext>
          </c:extLst>
        </c:ser>
        <c:ser>
          <c:idx val="1"/>
          <c:order val="1"/>
          <c:tx>
            <c:strRef>
              <c:f>'Feuil1 (2)'!$D$3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52368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'Feuil1 (2)'!$B$4:$B$6</c:f>
              <c:strCache>
                <c:ptCount val="3"/>
                <c:pt idx="0">
                  <c:v>Accouchements</c:v>
                </c:pt>
                <c:pt idx="1">
                  <c:v>Césariennes</c:v>
                </c:pt>
                <c:pt idx="2">
                  <c:v>Hospitalisations</c:v>
                </c:pt>
              </c:strCache>
            </c:strRef>
          </c:cat>
          <c:val>
            <c:numRef>
              <c:f>'Feuil1 (2)'!$D$4:$D$6</c:f>
              <c:numCache>
                <c:formatCode>General</c:formatCode>
                <c:ptCount val="3"/>
                <c:pt idx="0">
                  <c:v>376</c:v>
                </c:pt>
                <c:pt idx="1">
                  <c:v>211</c:v>
                </c:pt>
                <c:pt idx="2">
                  <c:v>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95-4870-8965-D754AD7BD11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5023791"/>
        <c:axId val="345028111"/>
      </c:barChart>
      <c:catAx>
        <c:axId val="34502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fr-FR"/>
          </a:p>
        </c:txPr>
        <c:crossAx val="345028111"/>
        <c:crosses val="autoZero"/>
        <c:auto val="1"/>
        <c:lblAlgn val="ctr"/>
        <c:lblOffset val="100"/>
        <c:noMultiLvlLbl val="0"/>
      </c:catAx>
      <c:valAx>
        <c:axId val="34502811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502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800">
          <a:latin typeface="Poppins" panose="00000500000000000000" pitchFamily="2" charset="0"/>
          <a:cs typeface="Poppi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CCB7E-C976-481E-A92D-1DCD7E8F60E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021C176-D91E-4317-871A-541CECDA68BE}">
      <dgm:prSet phldrT="[Texte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600" b="1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rPr>
            <a:t> Atteindre la croissance du réseau à Dakar et en région </a:t>
          </a:r>
          <a:endParaRPr lang="fr-FR" sz="1600" dirty="0">
            <a:solidFill>
              <a:schemeClr val="accent1"/>
            </a:solidFill>
          </a:endParaRPr>
        </a:p>
      </dgm:t>
    </dgm:pt>
    <dgm:pt modelId="{6D4FAD86-AD7B-4EDD-9D54-8D5F6F9741C7}" type="parTrans" cxnId="{7FD03F10-BCCB-4E7D-B329-72A7BE5C2744}">
      <dgm:prSet/>
      <dgm:spPr/>
      <dgm:t>
        <a:bodyPr/>
        <a:lstStyle/>
        <a:p>
          <a:endParaRPr lang="fr-FR" sz="1600"/>
        </a:p>
      </dgm:t>
    </dgm:pt>
    <dgm:pt modelId="{1F57CF4E-5196-44A8-895A-4E73DF1B0AA6}" type="sibTrans" cxnId="{7FD03F10-BCCB-4E7D-B329-72A7BE5C2744}">
      <dgm:prSet/>
      <dgm:spPr/>
      <dgm:t>
        <a:bodyPr/>
        <a:lstStyle/>
        <a:p>
          <a:endParaRPr lang="fr-FR" sz="1600"/>
        </a:p>
      </dgm:t>
    </dgm:pt>
    <dgm:pt modelId="{635F609C-AF19-43DD-BA77-3335179EA4EC}">
      <dgm:prSet phldrT="[Texte]" custT="1"/>
      <dgm:spPr>
        <a:solidFill>
          <a:schemeClr val="accent2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600" b="1" dirty="0">
              <a:latin typeface="Poppins" panose="00000500000000000000" pitchFamily="2" charset="0"/>
              <a:cs typeface="Poppins" panose="00000500000000000000" pitchFamily="2" charset="0"/>
            </a:rPr>
            <a:t>Croissance des visites sur les nouvelles spécialités</a:t>
          </a:r>
          <a:endParaRPr lang="fr-FR" sz="1600" dirty="0"/>
        </a:p>
      </dgm:t>
    </dgm:pt>
    <dgm:pt modelId="{AF9C6C56-37D3-42DD-B6DC-AB1F95750552}" type="parTrans" cxnId="{0FA8C598-85AE-4BAD-B41F-23FA4FD6BAC3}">
      <dgm:prSet custT="1"/>
      <dgm:spPr/>
      <dgm:t>
        <a:bodyPr/>
        <a:lstStyle/>
        <a:p>
          <a:endParaRPr lang="fr-FR" sz="1600"/>
        </a:p>
      </dgm:t>
    </dgm:pt>
    <dgm:pt modelId="{34BE3D94-E412-49D0-921C-EB1A0CE3D566}" type="sibTrans" cxnId="{0FA8C598-85AE-4BAD-B41F-23FA4FD6BAC3}">
      <dgm:prSet/>
      <dgm:spPr/>
      <dgm:t>
        <a:bodyPr/>
        <a:lstStyle/>
        <a:p>
          <a:endParaRPr lang="fr-FR" sz="1600"/>
        </a:p>
      </dgm:t>
    </dgm:pt>
    <dgm:pt modelId="{7F0AA29F-AEF7-497A-9AB2-811B68FF1199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600" b="1" dirty="0">
              <a:latin typeface="Poppins" panose="00000500000000000000" pitchFamily="2" charset="0"/>
              <a:cs typeface="Poppins" panose="00000500000000000000" pitchFamily="2" charset="0"/>
            </a:rPr>
            <a:t>Développement de la chirurgie ambulatoire (urologie et dermatologie)</a:t>
          </a:r>
          <a:endParaRPr lang="fr-FR" sz="1600" dirty="0"/>
        </a:p>
      </dgm:t>
    </dgm:pt>
    <dgm:pt modelId="{15D1035B-6168-4800-AE41-81324D9DF83F}" type="parTrans" cxnId="{1DD1F73A-2D74-4864-BA00-9C2506D635AD}">
      <dgm:prSet custT="1"/>
      <dgm:spPr/>
      <dgm:t>
        <a:bodyPr/>
        <a:lstStyle/>
        <a:p>
          <a:endParaRPr lang="fr-FR" sz="1600"/>
        </a:p>
      </dgm:t>
    </dgm:pt>
    <dgm:pt modelId="{185238D2-B814-4006-A535-23DF6724E8C8}" type="sibTrans" cxnId="{1DD1F73A-2D74-4864-BA00-9C2506D635AD}">
      <dgm:prSet/>
      <dgm:spPr/>
      <dgm:t>
        <a:bodyPr/>
        <a:lstStyle/>
        <a:p>
          <a:endParaRPr lang="fr-FR" sz="1600"/>
        </a:p>
      </dgm:t>
    </dgm:pt>
    <dgm:pt modelId="{2F0B0A91-4D0D-43A7-8C1F-70335010AA39}">
      <dgm:prSet phldrT="[Texte]" custT="1"/>
      <dgm:spPr>
        <a:solidFill>
          <a:schemeClr val="accent6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600" b="1" dirty="0">
              <a:latin typeface="Poppins" panose="00000500000000000000" pitchFamily="2" charset="0"/>
              <a:cs typeface="Poppins" panose="00000500000000000000" pitchFamily="2" charset="0"/>
            </a:rPr>
            <a:t>Développement des partenariats BtoB</a:t>
          </a:r>
          <a:endParaRPr lang="fr-FR" sz="1600" dirty="0"/>
        </a:p>
      </dgm:t>
    </dgm:pt>
    <dgm:pt modelId="{A373CFC8-BAE3-489C-ADB4-B5879BAF07A6}" type="parTrans" cxnId="{81FA315E-5A5F-4336-8803-E0EE5AF86D90}">
      <dgm:prSet custT="1"/>
      <dgm:spPr/>
      <dgm:t>
        <a:bodyPr/>
        <a:lstStyle/>
        <a:p>
          <a:endParaRPr lang="fr-FR" sz="1600"/>
        </a:p>
      </dgm:t>
    </dgm:pt>
    <dgm:pt modelId="{D1DB74EE-57DE-4AFF-8027-2AA7420D0000}" type="sibTrans" cxnId="{81FA315E-5A5F-4336-8803-E0EE5AF86D90}">
      <dgm:prSet/>
      <dgm:spPr/>
      <dgm:t>
        <a:bodyPr/>
        <a:lstStyle/>
        <a:p>
          <a:endParaRPr lang="fr-FR" sz="1600"/>
        </a:p>
      </dgm:t>
    </dgm:pt>
    <dgm:pt modelId="{3A1D0FAD-2F5F-49DA-BA7F-AD6F2EF7FE02}" type="pres">
      <dgm:prSet presAssocID="{0FFCCB7E-C976-481E-A92D-1DCD7E8F60E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0103AAC-571E-4644-BD26-A19751F547B0}" type="pres">
      <dgm:prSet presAssocID="{B021C176-D91E-4317-871A-541CECDA68BE}" presName="root1" presStyleCnt="0"/>
      <dgm:spPr/>
    </dgm:pt>
    <dgm:pt modelId="{D8E35E7C-EA0E-4AD2-BAD5-40AEC800C972}" type="pres">
      <dgm:prSet presAssocID="{B021C176-D91E-4317-871A-541CECDA68BE}" presName="LevelOneTextNode" presStyleLbl="node0" presStyleIdx="0" presStyleCnt="1">
        <dgm:presLayoutVars>
          <dgm:chPref val="3"/>
        </dgm:presLayoutVars>
      </dgm:prSet>
      <dgm:spPr/>
    </dgm:pt>
    <dgm:pt modelId="{1FEF96A1-F432-4562-BD74-7BD5CB84171E}" type="pres">
      <dgm:prSet presAssocID="{B021C176-D91E-4317-871A-541CECDA68BE}" presName="level2hierChild" presStyleCnt="0"/>
      <dgm:spPr/>
    </dgm:pt>
    <dgm:pt modelId="{AC4148D2-45EA-49E9-947A-BFB76B759562}" type="pres">
      <dgm:prSet presAssocID="{AF9C6C56-37D3-42DD-B6DC-AB1F95750552}" presName="conn2-1" presStyleLbl="parChTrans1D2" presStyleIdx="0" presStyleCnt="3"/>
      <dgm:spPr/>
    </dgm:pt>
    <dgm:pt modelId="{192866C2-ECDB-4359-88C2-ACEB32B03C24}" type="pres">
      <dgm:prSet presAssocID="{AF9C6C56-37D3-42DD-B6DC-AB1F95750552}" presName="connTx" presStyleLbl="parChTrans1D2" presStyleIdx="0" presStyleCnt="3"/>
      <dgm:spPr/>
    </dgm:pt>
    <dgm:pt modelId="{8BA7724E-3158-423F-97EE-30A6C3F9861F}" type="pres">
      <dgm:prSet presAssocID="{635F609C-AF19-43DD-BA77-3335179EA4EC}" presName="root2" presStyleCnt="0"/>
      <dgm:spPr/>
    </dgm:pt>
    <dgm:pt modelId="{67FA799E-208D-4478-95FF-58B5105628DA}" type="pres">
      <dgm:prSet presAssocID="{635F609C-AF19-43DD-BA77-3335179EA4EC}" presName="LevelTwoTextNode" presStyleLbl="node2" presStyleIdx="0" presStyleCnt="3" custScaleX="113465">
        <dgm:presLayoutVars>
          <dgm:chPref val="3"/>
        </dgm:presLayoutVars>
      </dgm:prSet>
      <dgm:spPr/>
    </dgm:pt>
    <dgm:pt modelId="{F59D3090-D55B-4730-B271-2552DB953A97}" type="pres">
      <dgm:prSet presAssocID="{635F609C-AF19-43DD-BA77-3335179EA4EC}" presName="level3hierChild" presStyleCnt="0"/>
      <dgm:spPr/>
    </dgm:pt>
    <dgm:pt modelId="{BECDB104-9768-48B8-ACA5-03A9C8AB8CD4}" type="pres">
      <dgm:prSet presAssocID="{15D1035B-6168-4800-AE41-81324D9DF83F}" presName="conn2-1" presStyleLbl="parChTrans1D2" presStyleIdx="1" presStyleCnt="3"/>
      <dgm:spPr/>
    </dgm:pt>
    <dgm:pt modelId="{74522E66-FEE7-4E0F-911A-7E829337E07E}" type="pres">
      <dgm:prSet presAssocID="{15D1035B-6168-4800-AE41-81324D9DF83F}" presName="connTx" presStyleLbl="parChTrans1D2" presStyleIdx="1" presStyleCnt="3"/>
      <dgm:spPr/>
    </dgm:pt>
    <dgm:pt modelId="{FD868483-2014-45A1-BE33-20906D8E5FB4}" type="pres">
      <dgm:prSet presAssocID="{7F0AA29F-AEF7-497A-9AB2-811B68FF1199}" presName="root2" presStyleCnt="0"/>
      <dgm:spPr/>
    </dgm:pt>
    <dgm:pt modelId="{1BDDD4ED-3CF3-4841-AACC-32A24B8045D0}" type="pres">
      <dgm:prSet presAssocID="{7F0AA29F-AEF7-497A-9AB2-811B68FF1199}" presName="LevelTwoTextNode" presStyleLbl="node2" presStyleIdx="1" presStyleCnt="3" custScaleX="114120">
        <dgm:presLayoutVars>
          <dgm:chPref val="3"/>
        </dgm:presLayoutVars>
      </dgm:prSet>
      <dgm:spPr/>
    </dgm:pt>
    <dgm:pt modelId="{92EF83ED-F1A1-4BFE-AF93-4AD081CC3091}" type="pres">
      <dgm:prSet presAssocID="{7F0AA29F-AEF7-497A-9AB2-811B68FF1199}" presName="level3hierChild" presStyleCnt="0"/>
      <dgm:spPr/>
    </dgm:pt>
    <dgm:pt modelId="{6AA69546-78BF-48E2-96F1-91DBD18D8643}" type="pres">
      <dgm:prSet presAssocID="{A373CFC8-BAE3-489C-ADB4-B5879BAF07A6}" presName="conn2-1" presStyleLbl="parChTrans1D2" presStyleIdx="2" presStyleCnt="3"/>
      <dgm:spPr/>
    </dgm:pt>
    <dgm:pt modelId="{825B5809-4CD4-4C25-9804-5BCF64220650}" type="pres">
      <dgm:prSet presAssocID="{A373CFC8-BAE3-489C-ADB4-B5879BAF07A6}" presName="connTx" presStyleLbl="parChTrans1D2" presStyleIdx="2" presStyleCnt="3"/>
      <dgm:spPr/>
    </dgm:pt>
    <dgm:pt modelId="{49844B47-6AD5-43BF-AA24-ABAE65E00BEB}" type="pres">
      <dgm:prSet presAssocID="{2F0B0A91-4D0D-43A7-8C1F-70335010AA39}" presName="root2" presStyleCnt="0"/>
      <dgm:spPr/>
    </dgm:pt>
    <dgm:pt modelId="{B3BD1E51-3D89-4651-BF19-AEC4C7D13AAA}" type="pres">
      <dgm:prSet presAssocID="{2F0B0A91-4D0D-43A7-8C1F-70335010AA39}" presName="LevelTwoTextNode" presStyleLbl="node2" presStyleIdx="2" presStyleCnt="3" custScaleX="112541">
        <dgm:presLayoutVars>
          <dgm:chPref val="3"/>
        </dgm:presLayoutVars>
      </dgm:prSet>
      <dgm:spPr/>
    </dgm:pt>
    <dgm:pt modelId="{222122AC-B3A5-49A0-A79B-C16DC9A68D57}" type="pres">
      <dgm:prSet presAssocID="{2F0B0A91-4D0D-43A7-8C1F-70335010AA39}" presName="level3hierChild" presStyleCnt="0"/>
      <dgm:spPr/>
    </dgm:pt>
  </dgm:ptLst>
  <dgm:cxnLst>
    <dgm:cxn modelId="{DEC66B01-64A2-4A71-B783-7CE756DD5F80}" type="presOf" srcId="{B021C176-D91E-4317-871A-541CECDA68BE}" destId="{D8E35E7C-EA0E-4AD2-BAD5-40AEC800C972}" srcOrd="0" destOrd="0" presId="urn:microsoft.com/office/officeart/2005/8/layout/hierarchy2"/>
    <dgm:cxn modelId="{7FD03F10-BCCB-4E7D-B329-72A7BE5C2744}" srcId="{0FFCCB7E-C976-481E-A92D-1DCD7E8F60E2}" destId="{B021C176-D91E-4317-871A-541CECDA68BE}" srcOrd="0" destOrd="0" parTransId="{6D4FAD86-AD7B-4EDD-9D54-8D5F6F9741C7}" sibTransId="{1F57CF4E-5196-44A8-895A-4E73DF1B0AA6}"/>
    <dgm:cxn modelId="{67B0BD16-867A-4E3F-BCDE-0AEBBADFF819}" type="presOf" srcId="{15D1035B-6168-4800-AE41-81324D9DF83F}" destId="{BECDB104-9768-48B8-ACA5-03A9C8AB8CD4}" srcOrd="0" destOrd="0" presId="urn:microsoft.com/office/officeart/2005/8/layout/hierarchy2"/>
    <dgm:cxn modelId="{AD722A38-4DD6-4FB0-8BBB-50911D1BDF09}" type="presOf" srcId="{15D1035B-6168-4800-AE41-81324D9DF83F}" destId="{74522E66-FEE7-4E0F-911A-7E829337E07E}" srcOrd="1" destOrd="0" presId="urn:microsoft.com/office/officeart/2005/8/layout/hierarchy2"/>
    <dgm:cxn modelId="{1DD1F73A-2D74-4864-BA00-9C2506D635AD}" srcId="{B021C176-D91E-4317-871A-541CECDA68BE}" destId="{7F0AA29F-AEF7-497A-9AB2-811B68FF1199}" srcOrd="1" destOrd="0" parTransId="{15D1035B-6168-4800-AE41-81324D9DF83F}" sibTransId="{185238D2-B814-4006-A535-23DF6724E8C8}"/>
    <dgm:cxn modelId="{81FA315E-5A5F-4336-8803-E0EE5AF86D90}" srcId="{B021C176-D91E-4317-871A-541CECDA68BE}" destId="{2F0B0A91-4D0D-43A7-8C1F-70335010AA39}" srcOrd="2" destOrd="0" parTransId="{A373CFC8-BAE3-489C-ADB4-B5879BAF07A6}" sibTransId="{D1DB74EE-57DE-4AFF-8027-2AA7420D0000}"/>
    <dgm:cxn modelId="{E00FAF44-002E-4830-86CC-5DE8C6F9B0D8}" type="presOf" srcId="{A373CFC8-BAE3-489C-ADB4-B5879BAF07A6}" destId="{825B5809-4CD4-4C25-9804-5BCF64220650}" srcOrd="1" destOrd="0" presId="urn:microsoft.com/office/officeart/2005/8/layout/hierarchy2"/>
    <dgm:cxn modelId="{2537A348-CDF5-49B2-B25B-9A4F367787FE}" type="presOf" srcId="{7F0AA29F-AEF7-497A-9AB2-811B68FF1199}" destId="{1BDDD4ED-3CF3-4841-AACC-32A24B8045D0}" srcOrd="0" destOrd="0" presId="urn:microsoft.com/office/officeart/2005/8/layout/hierarchy2"/>
    <dgm:cxn modelId="{96B91974-3F0A-4A3D-A9D3-C9DA0B77159E}" type="presOf" srcId="{0FFCCB7E-C976-481E-A92D-1DCD7E8F60E2}" destId="{3A1D0FAD-2F5F-49DA-BA7F-AD6F2EF7FE02}" srcOrd="0" destOrd="0" presId="urn:microsoft.com/office/officeart/2005/8/layout/hierarchy2"/>
    <dgm:cxn modelId="{0FA8C598-85AE-4BAD-B41F-23FA4FD6BAC3}" srcId="{B021C176-D91E-4317-871A-541CECDA68BE}" destId="{635F609C-AF19-43DD-BA77-3335179EA4EC}" srcOrd="0" destOrd="0" parTransId="{AF9C6C56-37D3-42DD-B6DC-AB1F95750552}" sibTransId="{34BE3D94-E412-49D0-921C-EB1A0CE3D566}"/>
    <dgm:cxn modelId="{CC58FCA9-3C37-487A-BAB1-F2D754C86E99}" type="presOf" srcId="{2F0B0A91-4D0D-43A7-8C1F-70335010AA39}" destId="{B3BD1E51-3D89-4651-BF19-AEC4C7D13AAA}" srcOrd="0" destOrd="0" presId="urn:microsoft.com/office/officeart/2005/8/layout/hierarchy2"/>
    <dgm:cxn modelId="{60D47ECD-D184-40E9-B83E-9F7B69F92188}" type="presOf" srcId="{A373CFC8-BAE3-489C-ADB4-B5879BAF07A6}" destId="{6AA69546-78BF-48E2-96F1-91DBD18D8643}" srcOrd="0" destOrd="0" presId="urn:microsoft.com/office/officeart/2005/8/layout/hierarchy2"/>
    <dgm:cxn modelId="{F74587CD-7414-4C50-9D94-2FC28288275F}" type="presOf" srcId="{635F609C-AF19-43DD-BA77-3335179EA4EC}" destId="{67FA799E-208D-4478-95FF-58B5105628DA}" srcOrd="0" destOrd="0" presId="urn:microsoft.com/office/officeart/2005/8/layout/hierarchy2"/>
    <dgm:cxn modelId="{518FDFFA-46DA-4B51-AEF3-4BC244E92708}" type="presOf" srcId="{AF9C6C56-37D3-42DD-B6DC-AB1F95750552}" destId="{192866C2-ECDB-4359-88C2-ACEB32B03C24}" srcOrd="1" destOrd="0" presId="urn:microsoft.com/office/officeart/2005/8/layout/hierarchy2"/>
    <dgm:cxn modelId="{D169A7FE-161A-4347-B6A8-4A6EA5D4CA70}" type="presOf" srcId="{AF9C6C56-37D3-42DD-B6DC-AB1F95750552}" destId="{AC4148D2-45EA-49E9-947A-BFB76B759562}" srcOrd="0" destOrd="0" presId="urn:microsoft.com/office/officeart/2005/8/layout/hierarchy2"/>
    <dgm:cxn modelId="{E3456BF8-F733-40D6-ACE5-9A868779B54B}" type="presParOf" srcId="{3A1D0FAD-2F5F-49DA-BA7F-AD6F2EF7FE02}" destId="{E0103AAC-571E-4644-BD26-A19751F547B0}" srcOrd="0" destOrd="0" presId="urn:microsoft.com/office/officeart/2005/8/layout/hierarchy2"/>
    <dgm:cxn modelId="{50AA2B80-5856-47D1-A25B-649232B26CD8}" type="presParOf" srcId="{E0103AAC-571E-4644-BD26-A19751F547B0}" destId="{D8E35E7C-EA0E-4AD2-BAD5-40AEC800C972}" srcOrd="0" destOrd="0" presId="urn:microsoft.com/office/officeart/2005/8/layout/hierarchy2"/>
    <dgm:cxn modelId="{435FB62D-8005-4B78-B1A6-8D42281CADC6}" type="presParOf" srcId="{E0103AAC-571E-4644-BD26-A19751F547B0}" destId="{1FEF96A1-F432-4562-BD74-7BD5CB84171E}" srcOrd="1" destOrd="0" presId="urn:microsoft.com/office/officeart/2005/8/layout/hierarchy2"/>
    <dgm:cxn modelId="{FF1302A9-FD42-4A39-84EA-424D3EDA124B}" type="presParOf" srcId="{1FEF96A1-F432-4562-BD74-7BD5CB84171E}" destId="{AC4148D2-45EA-49E9-947A-BFB76B759562}" srcOrd="0" destOrd="0" presId="urn:microsoft.com/office/officeart/2005/8/layout/hierarchy2"/>
    <dgm:cxn modelId="{9F5884CF-0E21-44EE-9CF0-259F860FE687}" type="presParOf" srcId="{AC4148D2-45EA-49E9-947A-BFB76B759562}" destId="{192866C2-ECDB-4359-88C2-ACEB32B03C24}" srcOrd="0" destOrd="0" presId="urn:microsoft.com/office/officeart/2005/8/layout/hierarchy2"/>
    <dgm:cxn modelId="{28E9B5C4-633E-46D7-9582-8BA4BED21821}" type="presParOf" srcId="{1FEF96A1-F432-4562-BD74-7BD5CB84171E}" destId="{8BA7724E-3158-423F-97EE-30A6C3F9861F}" srcOrd="1" destOrd="0" presId="urn:microsoft.com/office/officeart/2005/8/layout/hierarchy2"/>
    <dgm:cxn modelId="{807B6719-580C-4C41-A04A-C42B24F46F14}" type="presParOf" srcId="{8BA7724E-3158-423F-97EE-30A6C3F9861F}" destId="{67FA799E-208D-4478-95FF-58B5105628DA}" srcOrd="0" destOrd="0" presId="urn:microsoft.com/office/officeart/2005/8/layout/hierarchy2"/>
    <dgm:cxn modelId="{68507905-2EB4-4471-B6E5-189731DE34F7}" type="presParOf" srcId="{8BA7724E-3158-423F-97EE-30A6C3F9861F}" destId="{F59D3090-D55B-4730-B271-2552DB953A97}" srcOrd="1" destOrd="0" presId="urn:microsoft.com/office/officeart/2005/8/layout/hierarchy2"/>
    <dgm:cxn modelId="{072F5264-AC46-4CDC-A9DB-4165759743B5}" type="presParOf" srcId="{1FEF96A1-F432-4562-BD74-7BD5CB84171E}" destId="{BECDB104-9768-48B8-ACA5-03A9C8AB8CD4}" srcOrd="2" destOrd="0" presId="urn:microsoft.com/office/officeart/2005/8/layout/hierarchy2"/>
    <dgm:cxn modelId="{19F75EB5-89DA-4C15-AC9A-B455DE096687}" type="presParOf" srcId="{BECDB104-9768-48B8-ACA5-03A9C8AB8CD4}" destId="{74522E66-FEE7-4E0F-911A-7E829337E07E}" srcOrd="0" destOrd="0" presId="urn:microsoft.com/office/officeart/2005/8/layout/hierarchy2"/>
    <dgm:cxn modelId="{08094DEA-A31C-4824-8AC8-EE85D903E86E}" type="presParOf" srcId="{1FEF96A1-F432-4562-BD74-7BD5CB84171E}" destId="{FD868483-2014-45A1-BE33-20906D8E5FB4}" srcOrd="3" destOrd="0" presId="urn:microsoft.com/office/officeart/2005/8/layout/hierarchy2"/>
    <dgm:cxn modelId="{4AC96CEA-9572-4A04-9F4F-AE91B06BB614}" type="presParOf" srcId="{FD868483-2014-45A1-BE33-20906D8E5FB4}" destId="{1BDDD4ED-3CF3-4841-AACC-32A24B8045D0}" srcOrd="0" destOrd="0" presId="urn:microsoft.com/office/officeart/2005/8/layout/hierarchy2"/>
    <dgm:cxn modelId="{F4782A89-2752-421E-8467-8985C5708901}" type="presParOf" srcId="{FD868483-2014-45A1-BE33-20906D8E5FB4}" destId="{92EF83ED-F1A1-4BFE-AF93-4AD081CC3091}" srcOrd="1" destOrd="0" presId="urn:microsoft.com/office/officeart/2005/8/layout/hierarchy2"/>
    <dgm:cxn modelId="{07A8EBB3-79E5-4B36-AD65-F08D9CF9361A}" type="presParOf" srcId="{1FEF96A1-F432-4562-BD74-7BD5CB84171E}" destId="{6AA69546-78BF-48E2-96F1-91DBD18D8643}" srcOrd="4" destOrd="0" presId="urn:microsoft.com/office/officeart/2005/8/layout/hierarchy2"/>
    <dgm:cxn modelId="{3F659479-73C4-4AD1-A00D-C20001BF3185}" type="presParOf" srcId="{6AA69546-78BF-48E2-96F1-91DBD18D8643}" destId="{825B5809-4CD4-4C25-9804-5BCF64220650}" srcOrd="0" destOrd="0" presId="urn:microsoft.com/office/officeart/2005/8/layout/hierarchy2"/>
    <dgm:cxn modelId="{7BBBB7EB-6D7C-443E-A739-D3FBF50BAA7E}" type="presParOf" srcId="{1FEF96A1-F432-4562-BD74-7BD5CB84171E}" destId="{49844B47-6AD5-43BF-AA24-ABAE65E00BEB}" srcOrd="5" destOrd="0" presId="urn:microsoft.com/office/officeart/2005/8/layout/hierarchy2"/>
    <dgm:cxn modelId="{88C8E983-C01A-4A85-9047-646C80AEA507}" type="presParOf" srcId="{49844B47-6AD5-43BF-AA24-ABAE65E00BEB}" destId="{B3BD1E51-3D89-4651-BF19-AEC4C7D13AAA}" srcOrd="0" destOrd="0" presId="urn:microsoft.com/office/officeart/2005/8/layout/hierarchy2"/>
    <dgm:cxn modelId="{21BF9DBE-6AC6-4FED-8F1B-C521AB1DE535}" type="presParOf" srcId="{49844B47-6AD5-43BF-AA24-ABAE65E00BEB}" destId="{222122AC-B3A5-49A0-A79B-C16DC9A68D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E7527-C8FE-4250-BE6C-1D0F279E482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BE5D5CB-E010-41FD-B23A-159756FB7F14}">
      <dgm:prSet phldrT="[Texte]" custT="1"/>
      <dgm:spPr>
        <a:solidFill>
          <a:schemeClr val="accent6"/>
        </a:solidFill>
      </dgm:spPr>
      <dgm:t>
        <a:bodyPr/>
        <a:lstStyle/>
        <a:p>
          <a:pPr algn="ctr">
            <a:buFont typeface="Wingdings" panose="05000000000000000000" pitchFamily="2" charset="2"/>
            <a:buChar char="Ø"/>
          </a:pPr>
          <a:r>
            <a:rPr lang="fr-FR" sz="1800" b="1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rPr>
            <a:t>Juin 2025 : Renouvellement de la certification ISO 9001 V2015</a:t>
          </a:r>
          <a:endParaRPr lang="fr-FR" sz="1800" dirty="0">
            <a:solidFill>
              <a:schemeClr val="accent1"/>
            </a:solidFill>
          </a:endParaRPr>
        </a:p>
      </dgm:t>
    </dgm:pt>
    <dgm:pt modelId="{6DC01D32-3191-43A0-8B30-287EB0A1FED5}" type="parTrans" cxnId="{04EA565E-A2E8-40A2-86D6-F273DBEE132B}">
      <dgm:prSet/>
      <dgm:spPr/>
      <dgm:t>
        <a:bodyPr/>
        <a:lstStyle/>
        <a:p>
          <a:pPr algn="ctr"/>
          <a:endParaRPr lang="fr-FR" sz="1800"/>
        </a:p>
      </dgm:t>
    </dgm:pt>
    <dgm:pt modelId="{4EB1D494-1235-44E0-BCCF-F0F07AD00862}" type="sibTrans" cxnId="{04EA565E-A2E8-40A2-86D6-F273DBEE132B}">
      <dgm:prSet/>
      <dgm:spPr/>
      <dgm:t>
        <a:bodyPr/>
        <a:lstStyle/>
        <a:p>
          <a:pPr algn="ctr"/>
          <a:endParaRPr lang="fr-FR" sz="1800"/>
        </a:p>
      </dgm:t>
    </dgm:pt>
    <dgm:pt modelId="{60CB0FF6-8B6A-49C6-8B17-34E3E91071CE}">
      <dgm:prSet phldrT="[Texte]" custT="1"/>
      <dgm:spPr>
        <a:solidFill>
          <a:srgbClr val="EBBDA9"/>
        </a:solidFill>
      </dgm:spPr>
      <dgm:t>
        <a:bodyPr/>
        <a:lstStyle/>
        <a:p>
          <a:pPr algn="ctr">
            <a:buFont typeface="Wingdings" panose="05000000000000000000" pitchFamily="2" charset="2"/>
            <a:buChar char="Ø"/>
          </a:pPr>
          <a:r>
            <a:rPr lang="fr-FR" sz="1800" b="1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rPr>
            <a:t>Implication des pilotes et des acteurs et appropriation du Système de Management de la Qualité (SMQ) pour une meilleure satisfaction de nos patients</a:t>
          </a:r>
          <a:endParaRPr lang="fr-FR" sz="1800" dirty="0">
            <a:solidFill>
              <a:schemeClr val="accent1"/>
            </a:solidFill>
          </a:endParaRPr>
        </a:p>
      </dgm:t>
    </dgm:pt>
    <dgm:pt modelId="{E33C6931-9980-4A13-9F97-EF9FD6629BC5}" type="parTrans" cxnId="{B01A1977-7CCA-429E-BC28-09853AD4FF0F}">
      <dgm:prSet/>
      <dgm:spPr/>
      <dgm:t>
        <a:bodyPr/>
        <a:lstStyle/>
        <a:p>
          <a:pPr algn="ctr"/>
          <a:endParaRPr lang="fr-FR" sz="1800"/>
        </a:p>
      </dgm:t>
    </dgm:pt>
    <dgm:pt modelId="{5AF97A14-495B-4C04-A6BD-C633B4EAAF8C}" type="sibTrans" cxnId="{B01A1977-7CCA-429E-BC28-09853AD4FF0F}">
      <dgm:prSet/>
      <dgm:spPr/>
      <dgm:t>
        <a:bodyPr/>
        <a:lstStyle/>
        <a:p>
          <a:pPr algn="ctr"/>
          <a:endParaRPr lang="fr-FR" sz="1800"/>
        </a:p>
      </dgm:t>
    </dgm:pt>
    <dgm:pt modelId="{59A1D924-EFB3-4D0F-AF86-97420D9BDAAF}" type="pres">
      <dgm:prSet presAssocID="{15BE7527-C8FE-4250-BE6C-1D0F279E482D}" presName="Name0" presStyleCnt="0">
        <dgm:presLayoutVars>
          <dgm:chMax val="7"/>
          <dgm:chPref val="7"/>
          <dgm:dir/>
        </dgm:presLayoutVars>
      </dgm:prSet>
      <dgm:spPr/>
    </dgm:pt>
    <dgm:pt modelId="{72EF664D-73C7-4EB1-933E-AA3AAA7C0CDF}" type="pres">
      <dgm:prSet presAssocID="{15BE7527-C8FE-4250-BE6C-1D0F279E482D}" presName="Name1" presStyleCnt="0"/>
      <dgm:spPr/>
    </dgm:pt>
    <dgm:pt modelId="{06A55842-E914-41AC-9AEB-7337E0569E64}" type="pres">
      <dgm:prSet presAssocID="{15BE7527-C8FE-4250-BE6C-1D0F279E482D}" presName="cycle" presStyleCnt="0"/>
      <dgm:spPr/>
    </dgm:pt>
    <dgm:pt modelId="{0CF966E6-7872-434A-93B9-57A926301310}" type="pres">
      <dgm:prSet presAssocID="{15BE7527-C8FE-4250-BE6C-1D0F279E482D}" presName="srcNode" presStyleLbl="node1" presStyleIdx="0" presStyleCnt="2"/>
      <dgm:spPr/>
    </dgm:pt>
    <dgm:pt modelId="{AB8B49C6-C920-45F4-AA14-E53CA53A8BB6}" type="pres">
      <dgm:prSet presAssocID="{15BE7527-C8FE-4250-BE6C-1D0F279E482D}" presName="conn" presStyleLbl="parChTrans1D2" presStyleIdx="0" presStyleCnt="1"/>
      <dgm:spPr/>
    </dgm:pt>
    <dgm:pt modelId="{80202E3C-C4DC-47E8-9DA9-E87108130DD4}" type="pres">
      <dgm:prSet presAssocID="{15BE7527-C8FE-4250-BE6C-1D0F279E482D}" presName="extraNode" presStyleLbl="node1" presStyleIdx="0" presStyleCnt="2"/>
      <dgm:spPr/>
    </dgm:pt>
    <dgm:pt modelId="{1E988A10-3356-457B-B8C2-86BE902D45CF}" type="pres">
      <dgm:prSet presAssocID="{15BE7527-C8FE-4250-BE6C-1D0F279E482D}" presName="dstNode" presStyleLbl="node1" presStyleIdx="0" presStyleCnt="2"/>
      <dgm:spPr/>
    </dgm:pt>
    <dgm:pt modelId="{8191C4D5-EF80-4E31-9C44-63E4A7E6E54B}" type="pres">
      <dgm:prSet presAssocID="{0BE5D5CB-E010-41FD-B23A-159756FB7F14}" presName="text_1" presStyleLbl="node1" presStyleIdx="0" presStyleCnt="2">
        <dgm:presLayoutVars>
          <dgm:bulletEnabled val="1"/>
        </dgm:presLayoutVars>
      </dgm:prSet>
      <dgm:spPr/>
    </dgm:pt>
    <dgm:pt modelId="{CC7D6D7A-485D-4BAE-8B89-57DB251CA1FA}" type="pres">
      <dgm:prSet presAssocID="{0BE5D5CB-E010-41FD-B23A-159756FB7F14}" presName="accent_1" presStyleCnt="0"/>
      <dgm:spPr/>
    </dgm:pt>
    <dgm:pt modelId="{77434D79-58CD-47E0-B293-B8F70B196B9E}" type="pres">
      <dgm:prSet presAssocID="{0BE5D5CB-E010-41FD-B23A-159756FB7F14}" presName="accentRepeatNode" presStyleLbl="solidFgAcc1" presStyleIdx="0" presStyleCnt="2"/>
      <dgm:spPr/>
    </dgm:pt>
    <dgm:pt modelId="{0C109B93-4272-4FE2-B3D0-3296AEA94C8D}" type="pres">
      <dgm:prSet presAssocID="{60CB0FF6-8B6A-49C6-8B17-34E3E91071CE}" presName="text_2" presStyleLbl="node1" presStyleIdx="1" presStyleCnt="2">
        <dgm:presLayoutVars>
          <dgm:bulletEnabled val="1"/>
        </dgm:presLayoutVars>
      </dgm:prSet>
      <dgm:spPr/>
    </dgm:pt>
    <dgm:pt modelId="{16935D85-589F-4A7B-A041-41B43F3C0B2E}" type="pres">
      <dgm:prSet presAssocID="{60CB0FF6-8B6A-49C6-8B17-34E3E91071CE}" presName="accent_2" presStyleCnt="0"/>
      <dgm:spPr/>
    </dgm:pt>
    <dgm:pt modelId="{A451BC25-C565-4449-A2CB-5D81DD7397AF}" type="pres">
      <dgm:prSet presAssocID="{60CB0FF6-8B6A-49C6-8B17-34E3E91071CE}" presName="accentRepeatNode" presStyleLbl="solidFgAcc1" presStyleIdx="1" presStyleCnt="2"/>
      <dgm:spPr/>
    </dgm:pt>
  </dgm:ptLst>
  <dgm:cxnLst>
    <dgm:cxn modelId="{04EA565E-A2E8-40A2-86D6-F273DBEE132B}" srcId="{15BE7527-C8FE-4250-BE6C-1D0F279E482D}" destId="{0BE5D5CB-E010-41FD-B23A-159756FB7F14}" srcOrd="0" destOrd="0" parTransId="{6DC01D32-3191-43A0-8B30-287EB0A1FED5}" sibTransId="{4EB1D494-1235-44E0-BCCF-F0F07AD00862}"/>
    <dgm:cxn modelId="{B01A1977-7CCA-429E-BC28-09853AD4FF0F}" srcId="{15BE7527-C8FE-4250-BE6C-1D0F279E482D}" destId="{60CB0FF6-8B6A-49C6-8B17-34E3E91071CE}" srcOrd="1" destOrd="0" parTransId="{E33C6931-9980-4A13-9F97-EF9FD6629BC5}" sibTransId="{5AF97A14-495B-4C04-A6BD-C633B4EAAF8C}"/>
    <dgm:cxn modelId="{AB8A0986-CDBD-4F06-A673-74A59FA6C9DB}" type="presOf" srcId="{15BE7527-C8FE-4250-BE6C-1D0F279E482D}" destId="{59A1D924-EFB3-4D0F-AF86-97420D9BDAAF}" srcOrd="0" destOrd="0" presId="urn:microsoft.com/office/officeart/2008/layout/VerticalCurvedList"/>
    <dgm:cxn modelId="{B6181599-511F-4F2F-8AE5-BAF670DE9BA3}" type="presOf" srcId="{60CB0FF6-8B6A-49C6-8B17-34E3E91071CE}" destId="{0C109B93-4272-4FE2-B3D0-3296AEA94C8D}" srcOrd="0" destOrd="0" presId="urn:microsoft.com/office/officeart/2008/layout/VerticalCurvedList"/>
    <dgm:cxn modelId="{5FF620CE-2A2D-43B4-AB30-7FCE2970A303}" type="presOf" srcId="{0BE5D5CB-E010-41FD-B23A-159756FB7F14}" destId="{8191C4D5-EF80-4E31-9C44-63E4A7E6E54B}" srcOrd="0" destOrd="0" presId="urn:microsoft.com/office/officeart/2008/layout/VerticalCurvedList"/>
    <dgm:cxn modelId="{634657F7-406C-4875-8DDB-1DC13CA9D50B}" type="presOf" srcId="{4EB1D494-1235-44E0-BCCF-F0F07AD00862}" destId="{AB8B49C6-C920-45F4-AA14-E53CA53A8BB6}" srcOrd="0" destOrd="0" presId="urn:microsoft.com/office/officeart/2008/layout/VerticalCurvedList"/>
    <dgm:cxn modelId="{0DB1CEBB-18AE-421D-9181-62F2D9B589EF}" type="presParOf" srcId="{59A1D924-EFB3-4D0F-AF86-97420D9BDAAF}" destId="{72EF664D-73C7-4EB1-933E-AA3AAA7C0CDF}" srcOrd="0" destOrd="0" presId="urn:microsoft.com/office/officeart/2008/layout/VerticalCurvedList"/>
    <dgm:cxn modelId="{96020252-E242-45C4-92F5-728B3BA3D6F0}" type="presParOf" srcId="{72EF664D-73C7-4EB1-933E-AA3AAA7C0CDF}" destId="{06A55842-E914-41AC-9AEB-7337E0569E64}" srcOrd="0" destOrd="0" presId="urn:microsoft.com/office/officeart/2008/layout/VerticalCurvedList"/>
    <dgm:cxn modelId="{84C84190-5F3E-4725-9925-3B479464EF24}" type="presParOf" srcId="{06A55842-E914-41AC-9AEB-7337E0569E64}" destId="{0CF966E6-7872-434A-93B9-57A926301310}" srcOrd="0" destOrd="0" presId="urn:microsoft.com/office/officeart/2008/layout/VerticalCurvedList"/>
    <dgm:cxn modelId="{44018711-2B9C-4236-B49A-494B885AD908}" type="presParOf" srcId="{06A55842-E914-41AC-9AEB-7337E0569E64}" destId="{AB8B49C6-C920-45F4-AA14-E53CA53A8BB6}" srcOrd="1" destOrd="0" presId="urn:microsoft.com/office/officeart/2008/layout/VerticalCurvedList"/>
    <dgm:cxn modelId="{71C8DDE0-C6F8-4AF7-8A26-4727352844D8}" type="presParOf" srcId="{06A55842-E914-41AC-9AEB-7337E0569E64}" destId="{80202E3C-C4DC-47E8-9DA9-E87108130DD4}" srcOrd="2" destOrd="0" presId="urn:microsoft.com/office/officeart/2008/layout/VerticalCurvedList"/>
    <dgm:cxn modelId="{A5F2CBF7-CB57-4D5E-B715-2AA45E3F64E5}" type="presParOf" srcId="{06A55842-E914-41AC-9AEB-7337E0569E64}" destId="{1E988A10-3356-457B-B8C2-86BE902D45CF}" srcOrd="3" destOrd="0" presId="urn:microsoft.com/office/officeart/2008/layout/VerticalCurvedList"/>
    <dgm:cxn modelId="{D0A19F40-379D-480D-AB85-600B7D0E8D5F}" type="presParOf" srcId="{72EF664D-73C7-4EB1-933E-AA3AAA7C0CDF}" destId="{8191C4D5-EF80-4E31-9C44-63E4A7E6E54B}" srcOrd="1" destOrd="0" presId="urn:microsoft.com/office/officeart/2008/layout/VerticalCurvedList"/>
    <dgm:cxn modelId="{4A99F332-73E0-4934-AEEA-3410CF5A96CB}" type="presParOf" srcId="{72EF664D-73C7-4EB1-933E-AA3AAA7C0CDF}" destId="{CC7D6D7A-485D-4BAE-8B89-57DB251CA1FA}" srcOrd="2" destOrd="0" presId="urn:microsoft.com/office/officeart/2008/layout/VerticalCurvedList"/>
    <dgm:cxn modelId="{C65F6676-02CD-481F-81BE-9C17FDF74F5B}" type="presParOf" srcId="{CC7D6D7A-485D-4BAE-8B89-57DB251CA1FA}" destId="{77434D79-58CD-47E0-B293-B8F70B196B9E}" srcOrd="0" destOrd="0" presId="urn:microsoft.com/office/officeart/2008/layout/VerticalCurvedList"/>
    <dgm:cxn modelId="{503697D1-73F8-494B-8FF1-8B63E5EEFB79}" type="presParOf" srcId="{72EF664D-73C7-4EB1-933E-AA3AAA7C0CDF}" destId="{0C109B93-4272-4FE2-B3D0-3296AEA94C8D}" srcOrd="3" destOrd="0" presId="urn:microsoft.com/office/officeart/2008/layout/VerticalCurvedList"/>
    <dgm:cxn modelId="{A916522B-92D5-45E4-80E8-BBB75B61457F}" type="presParOf" srcId="{72EF664D-73C7-4EB1-933E-AA3AAA7C0CDF}" destId="{16935D85-589F-4A7B-A041-41B43F3C0B2E}" srcOrd="4" destOrd="0" presId="urn:microsoft.com/office/officeart/2008/layout/VerticalCurvedList"/>
    <dgm:cxn modelId="{A947F015-D5B0-4A32-973A-C968940113A4}" type="presParOf" srcId="{16935D85-589F-4A7B-A041-41B43F3C0B2E}" destId="{A451BC25-C565-4449-A2CB-5D81DD7397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35E7C-EA0E-4AD2-BAD5-40AEC800C972}">
      <dsp:nvSpPr>
        <dsp:cNvPr id="0" name=""/>
        <dsp:cNvSpPr/>
      </dsp:nvSpPr>
      <dsp:spPr>
        <a:xfrm>
          <a:off x="1453407" y="1694619"/>
          <a:ext cx="2943036" cy="147151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1" kern="12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rPr>
            <a:t> Atteindre la croissance du réseau à Dakar et en région </a:t>
          </a:r>
          <a:endParaRPr lang="fr-FR" sz="1600" kern="1200" dirty="0">
            <a:solidFill>
              <a:schemeClr val="accent1"/>
            </a:solidFill>
          </a:endParaRPr>
        </a:p>
      </dsp:txBody>
      <dsp:txXfrm>
        <a:off x="1496506" y="1737718"/>
        <a:ext cx="2856838" cy="1385320"/>
      </dsp:txXfrm>
    </dsp:sp>
    <dsp:sp modelId="{AC4148D2-45EA-49E9-947A-BFB76B759562}">
      <dsp:nvSpPr>
        <dsp:cNvPr id="0" name=""/>
        <dsp:cNvSpPr/>
      </dsp:nvSpPr>
      <dsp:spPr>
        <a:xfrm rot="18289469">
          <a:off x="3954331" y="1557009"/>
          <a:ext cx="206143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61438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4933515" y="1532719"/>
        <a:ext cx="103071" cy="103071"/>
      </dsp:txXfrm>
    </dsp:sp>
    <dsp:sp modelId="{67FA799E-208D-4478-95FF-58B5105628DA}">
      <dsp:nvSpPr>
        <dsp:cNvPr id="0" name=""/>
        <dsp:cNvSpPr/>
      </dsp:nvSpPr>
      <dsp:spPr>
        <a:xfrm>
          <a:off x="5573658" y="2373"/>
          <a:ext cx="3339316" cy="147151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1" kern="1200" dirty="0">
              <a:latin typeface="Poppins" panose="00000500000000000000" pitchFamily="2" charset="0"/>
              <a:cs typeface="Poppins" panose="00000500000000000000" pitchFamily="2" charset="0"/>
            </a:rPr>
            <a:t>Croissance des visites sur les nouvelles spécialités</a:t>
          </a:r>
          <a:endParaRPr lang="fr-FR" sz="1600" kern="1200" dirty="0"/>
        </a:p>
      </dsp:txBody>
      <dsp:txXfrm>
        <a:off x="5616757" y="45472"/>
        <a:ext cx="3253118" cy="1385320"/>
      </dsp:txXfrm>
    </dsp:sp>
    <dsp:sp modelId="{BECDB104-9768-48B8-ACA5-03A9C8AB8CD4}">
      <dsp:nvSpPr>
        <dsp:cNvPr id="0" name=""/>
        <dsp:cNvSpPr/>
      </dsp:nvSpPr>
      <dsp:spPr>
        <a:xfrm>
          <a:off x="4396443" y="2403132"/>
          <a:ext cx="117721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77214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4955620" y="2400948"/>
        <a:ext cx="58860" cy="58860"/>
      </dsp:txXfrm>
    </dsp:sp>
    <dsp:sp modelId="{1BDDD4ED-3CF3-4841-AACC-32A24B8045D0}">
      <dsp:nvSpPr>
        <dsp:cNvPr id="0" name=""/>
        <dsp:cNvSpPr/>
      </dsp:nvSpPr>
      <dsp:spPr>
        <a:xfrm>
          <a:off x="5573658" y="1694619"/>
          <a:ext cx="3358593" cy="1471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1" kern="1200" dirty="0">
              <a:latin typeface="Poppins" panose="00000500000000000000" pitchFamily="2" charset="0"/>
              <a:cs typeface="Poppins" panose="00000500000000000000" pitchFamily="2" charset="0"/>
            </a:rPr>
            <a:t>Développement de la chirurgie ambulatoire (urologie et dermatologie)</a:t>
          </a:r>
          <a:endParaRPr lang="fr-FR" sz="1600" kern="1200" dirty="0"/>
        </a:p>
      </dsp:txBody>
      <dsp:txXfrm>
        <a:off x="5616757" y="1737718"/>
        <a:ext cx="3272395" cy="1385320"/>
      </dsp:txXfrm>
    </dsp:sp>
    <dsp:sp modelId="{6AA69546-78BF-48E2-96F1-91DBD18D8643}">
      <dsp:nvSpPr>
        <dsp:cNvPr id="0" name=""/>
        <dsp:cNvSpPr/>
      </dsp:nvSpPr>
      <dsp:spPr>
        <a:xfrm rot="3310531">
          <a:off x="3954331" y="3249255"/>
          <a:ext cx="206143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61438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4933515" y="3224965"/>
        <a:ext cx="103071" cy="103071"/>
      </dsp:txXfrm>
    </dsp:sp>
    <dsp:sp modelId="{B3BD1E51-3D89-4651-BF19-AEC4C7D13AAA}">
      <dsp:nvSpPr>
        <dsp:cNvPr id="0" name=""/>
        <dsp:cNvSpPr/>
      </dsp:nvSpPr>
      <dsp:spPr>
        <a:xfrm>
          <a:off x="5573658" y="3386865"/>
          <a:ext cx="3312122" cy="1471518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600" b="1" kern="1200" dirty="0">
              <a:latin typeface="Poppins" panose="00000500000000000000" pitchFamily="2" charset="0"/>
              <a:cs typeface="Poppins" panose="00000500000000000000" pitchFamily="2" charset="0"/>
            </a:rPr>
            <a:t>Développement des partenariats BtoB</a:t>
          </a:r>
          <a:endParaRPr lang="fr-FR" sz="1600" kern="1200" dirty="0"/>
        </a:p>
      </dsp:txBody>
      <dsp:txXfrm>
        <a:off x="5616757" y="3429964"/>
        <a:ext cx="3225924" cy="1385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B49C6-C920-45F4-AA14-E53CA53A8BB6}">
      <dsp:nvSpPr>
        <dsp:cNvPr id="0" name=""/>
        <dsp:cNvSpPr/>
      </dsp:nvSpPr>
      <dsp:spPr>
        <a:xfrm>
          <a:off x="-6078982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1C4D5-EF80-4E31-9C44-63E4A7E6E54B}">
      <dsp:nvSpPr>
        <dsp:cNvPr id="0" name=""/>
        <dsp:cNvSpPr/>
      </dsp:nvSpPr>
      <dsp:spPr>
        <a:xfrm>
          <a:off x="996086" y="774110"/>
          <a:ext cx="8616102" cy="154800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800" b="1" kern="12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rPr>
            <a:t>Juin 2025 : Renouvellement de la certification ISO 9001 V2015</a:t>
          </a:r>
          <a:endParaRPr lang="fr-FR" sz="1800" kern="1200" dirty="0">
            <a:solidFill>
              <a:schemeClr val="accent1"/>
            </a:solidFill>
          </a:endParaRPr>
        </a:p>
      </dsp:txBody>
      <dsp:txXfrm>
        <a:off x="996086" y="774110"/>
        <a:ext cx="8616102" cy="1548004"/>
      </dsp:txXfrm>
    </dsp:sp>
    <dsp:sp modelId="{77434D79-58CD-47E0-B293-B8F70B196B9E}">
      <dsp:nvSpPr>
        <dsp:cNvPr id="0" name=""/>
        <dsp:cNvSpPr/>
      </dsp:nvSpPr>
      <dsp:spPr>
        <a:xfrm>
          <a:off x="28583" y="58061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09B93-4272-4FE2-B3D0-3296AEA94C8D}">
      <dsp:nvSpPr>
        <dsp:cNvPr id="0" name=""/>
        <dsp:cNvSpPr/>
      </dsp:nvSpPr>
      <dsp:spPr>
        <a:xfrm>
          <a:off x="996086" y="3096551"/>
          <a:ext cx="8616102" cy="1548004"/>
        </a:xfrm>
        <a:prstGeom prst="rect">
          <a:avLst/>
        </a:prstGeom>
        <a:solidFill>
          <a:srgbClr val="EBBD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1800" b="1" kern="12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rPr>
            <a:t>Implication des pilotes et des acteurs et appropriation du Système de Management de la Qualité (SMQ) pour une meilleure satisfaction de nos patients</a:t>
          </a:r>
          <a:endParaRPr lang="fr-FR" sz="1800" kern="1200" dirty="0">
            <a:solidFill>
              <a:schemeClr val="accent1"/>
            </a:solidFill>
          </a:endParaRPr>
        </a:p>
      </dsp:txBody>
      <dsp:txXfrm>
        <a:off x="996086" y="3096551"/>
        <a:ext cx="8616102" cy="1548004"/>
      </dsp:txXfrm>
    </dsp:sp>
    <dsp:sp modelId="{A451BC25-C565-4449-A2CB-5D81DD7397AF}">
      <dsp:nvSpPr>
        <dsp:cNvPr id="0" name=""/>
        <dsp:cNvSpPr/>
      </dsp:nvSpPr>
      <dsp:spPr>
        <a:xfrm>
          <a:off x="28583" y="290305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4941-F864-4DDE-941A-D1E809E23924}" type="datetimeFigureOut">
              <a:rPr lang="fr-FR" smtClean="0"/>
              <a:t>16/05/2025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ACE4C-20FE-4D09-B292-59F3870CD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38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226AB8-ACBE-42E6-92F5-667EDDCD965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28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6" name="Google Shape;5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3D13-1DED-449E-BC22-3568CC4DA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E93CB-E544-4406-B1D8-DB2B81CF0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21ADF-0DC3-4EC6-BB3C-65CD7F5B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A557-3397-4F4A-9045-346F50FB6313}" type="datetime1">
              <a:rPr lang="fr-FR" smtClean="0"/>
              <a:t>16/05/2025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DB4A2-B787-44E7-86F9-5B706701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l'encadrement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79DAA-AF11-45B6-935F-D83FE30A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D70F-C591-4D8C-B5DC-A504CC495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51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A5E3-F1DC-4A8C-96CB-EEBCD125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78729-A9F6-4455-B3D3-0395AB40F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6FEED-2F5D-4813-9E22-F290FF92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4CE2-4D2D-482E-BCAF-A2A8C7C86FD5}" type="datetime1">
              <a:rPr lang="fr-FR" smtClean="0"/>
              <a:t>16/05/2025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407DE-9B68-4B79-9A6D-0227978E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l'encadrement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D02BA-72F6-4244-916E-2F3030BD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D70F-C591-4D8C-B5DC-A504CC495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89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A2949-491A-4514-BBF3-EA9B03F6C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61F6D-11D2-4275-88F0-EA34D19DD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2E4D4-5386-448A-B312-0E990A16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856F-0EA7-4FDE-A5D3-530F06F6C32C}" type="datetime1">
              <a:rPr lang="fr-FR" smtClean="0"/>
              <a:t>16/05/2025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4D995-BC7A-4689-8F56-576B8FE8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l'encadrement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C5854-4F4D-4B4D-9F2C-65C8085C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D70F-C591-4D8C-B5DC-A504CC495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73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147084" y="180496"/>
            <a:ext cx="10515600" cy="7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147084" y="1052623"/>
            <a:ext cx="11751844" cy="512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91557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21" name="Google Shape;2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8671" y="136525"/>
            <a:ext cx="1090257" cy="73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865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91557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168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Titre de sec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91557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993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147084" y="180496"/>
            <a:ext cx="10515600" cy="7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147084" y="1825625"/>
            <a:ext cx="58727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72672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91557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38" name="Google Shape;3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8671" y="136525"/>
            <a:ext cx="1090257" cy="73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07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147084" y="180496"/>
            <a:ext cx="10515600" cy="7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ldNum" idx="12"/>
          </p:nvPr>
        </p:nvSpPr>
        <p:spPr>
          <a:xfrm>
            <a:off x="91557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8671" y="136525"/>
            <a:ext cx="1090257" cy="732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96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91557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38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C7ED-6BB5-4041-9C8A-24FD8370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0409-1CD9-43F1-A75C-7E740D150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4CAED-7869-4850-8278-F069979E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D0E0-4B75-43C7-90D4-13E8FEB8A1B0}" type="datetime1">
              <a:rPr lang="fr-FR" smtClean="0"/>
              <a:t>16/05/2025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4C539-61B6-4080-827A-68B37AF3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l'encadrement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19E86-AF21-40B7-8F17-7C261B13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D70F-C591-4D8C-B5DC-A504CC495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47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535D-CCBE-4ECB-8C26-93A6CB686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344A3-39CA-491B-9D7B-B33F9DF9A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03886-530A-407D-AD6D-7524C7E1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A8F8-93BE-491A-894D-9B3A47A7A9ED}" type="datetime1">
              <a:rPr lang="fr-FR" smtClean="0"/>
              <a:t>16/05/2025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476B6-7308-49CA-9732-470CEC7F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l'encadrement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D11D6-59D0-49A2-92DB-E3F51AEE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D70F-C591-4D8C-B5DC-A504CC495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27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7685-0DFE-4D8D-8621-1868FA16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B9D2-0522-4BB8-BD29-6120802F2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BE088-5EA5-46FE-B03A-BC2941334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900B1-CC38-471E-9CE1-F0C42605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9DAD-3B31-47E1-AC13-F9000B9D56FE}" type="datetime1">
              <a:rPr lang="fr-FR" smtClean="0"/>
              <a:t>16/05/2025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F2A2C-6F24-49F7-B9E1-87EB46E8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l'encadrement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813DE-068B-4A5F-AAD4-CE863E76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D70F-C591-4D8C-B5DC-A504CC495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0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ED5C-E04F-443E-8B22-863FA356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DA492-06B0-44F5-B6EF-E54671361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0CBD7-D7C4-4AC4-895B-F4CCDA20C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F24157-88CA-499C-A13E-397ACA988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74467-359A-4FDE-86D9-601C4AD20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090BF-9B2F-4E90-827F-C683BE85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23BA-C315-4D96-B745-6D68AD31D3C6}" type="datetime1">
              <a:rPr lang="fr-FR" smtClean="0"/>
              <a:t>16/05/2025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EBABF-DFBA-49A3-B11F-88FBA9A6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l'encadrement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DAD4EF-3449-40B7-ADA8-E66DD64B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D70F-C591-4D8C-B5DC-A504CC495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40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1F6-6CB4-4AE8-9147-AF5479ED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11D06-3974-498C-B467-14479E86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3A9D-604C-4C0D-8ADB-B3C0EDC01B5F}" type="datetime1">
              <a:rPr lang="fr-FR" smtClean="0"/>
              <a:t>16/05/2025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7CE0C-5E72-4E3D-8859-EDA69AB1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l'encadrement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EF2B9-F313-4354-A66B-F428DBA3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D70F-C591-4D8C-B5DC-A504CC495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59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DCCEC-F098-452C-83AA-A233CF89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8358-6210-4A67-99D3-D5D0CC0DDC7B}" type="datetime1">
              <a:rPr lang="fr-FR" smtClean="0"/>
              <a:t>16/05/2025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7618A-93F6-4247-B8D3-F2D433F7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l'encadrement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E45F6-296D-494B-8EF7-93159624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D70F-C591-4D8C-B5DC-A504CC495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22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6AE2-5E26-4FDF-A210-20963D0F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3A84-FDDB-4290-A053-C4E5CFA07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0BA59-DDA6-49F5-B8E9-E13CD40EA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4EE8B-4E7D-42BE-8DC2-CEBECA26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D010-C467-478C-957A-76669A9B0702}" type="datetime1">
              <a:rPr lang="fr-FR" smtClean="0"/>
              <a:t>16/05/2025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1614B-AB3C-45FA-913F-396D2C10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l'encadrement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A1EF9-46C6-4C57-9694-AD1D0B26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D70F-C591-4D8C-B5DC-A504CC495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46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FB90-5881-4F8E-A74E-DA4FE98E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ECB031-6BD9-40ED-9A27-18EF8A151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384E8-50AB-4780-91D6-6E9BCE3A9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A41E2-9E19-4935-B5FB-E2DD56FE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6A95-7123-42DB-89A1-592B70A07776}" type="datetime1">
              <a:rPr lang="fr-FR" smtClean="0"/>
              <a:t>16/05/2025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4E3B4-C0C1-4CF0-A51F-B96C229C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de l'encadrement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59487-AE9F-426D-B65D-C8DA85B1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D70F-C591-4D8C-B5DC-A504CC495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94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BC1A7B-19EF-4C47-997D-F1C70C17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CC561-4193-452F-8B6F-98FA2BCA6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7C42C-F0FA-4926-A030-6ECDE4690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3C99-176A-414C-9BE1-1FA90B64776E}" type="datetime1">
              <a:rPr lang="fr-FR" smtClean="0"/>
              <a:t>16/05/2025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8E8DC-8078-44E3-B2B2-63C83C18B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Réunion de l'encadrement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BCBFE-FD6B-41BB-A5BD-B945AD80C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6D70F-C591-4D8C-B5DC-A504CC4954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53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147084" y="180496"/>
            <a:ext cx="10515600" cy="7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  <a:defRPr sz="4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147084" y="1052623"/>
            <a:ext cx="11751844" cy="512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ldNum" idx="12"/>
          </p:nvPr>
        </p:nvSpPr>
        <p:spPr>
          <a:xfrm>
            <a:off x="91557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8675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67A0D76-C29E-4E44-A4E3-38A79D9B7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" t="62" r="48" b="77"/>
          <a:stretch/>
        </p:blipFill>
        <p:spPr>
          <a:xfrm>
            <a:off x="-41844" y="-106680"/>
            <a:ext cx="12233844" cy="7071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844" y="4402236"/>
            <a:ext cx="12233844" cy="1843581"/>
          </a:xfrm>
          <a:prstGeom prst="rect">
            <a:avLst/>
          </a:prstGeom>
          <a:solidFill>
            <a:srgbClr val="75286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Zone de texte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576375" y="4980897"/>
            <a:ext cx="11615625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fr-FR" sz="4800" dirty="0">
              <a:solidFill>
                <a:srgbClr val="EBBDA9"/>
              </a:solidFill>
              <a:latin typeface="Poppins "/>
            </a:endParaRPr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AC4DC87-4412-47EA-869B-E290F40E5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pPr rtl="0"/>
            <a:r>
              <a:rPr lang="fr-FR" dirty="0"/>
              <a:t>Diapositive de tableau de bord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CD8A40-6094-4165-AC00-AEDA1F228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5" y="304197"/>
            <a:ext cx="2744690" cy="1843581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547628B1-E4A2-9610-F136-5FF519608629}"/>
              </a:ext>
            </a:extLst>
          </p:cNvPr>
          <p:cNvSpPr txBox="1">
            <a:spLocks/>
          </p:cNvSpPr>
          <p:nvPr/>
        </p:nvSpPr>
        <p:spPr>
          <a:xfrm>
            <a:off x="599225" y="4716048"/>
            <a:ext cx="10993549" cy="147501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Réunion du personnel</a:t>
            </a:r>
          </a:p>
          <a:p>
            <a:pPr algn="ctr"/>
            <a:r>
              <a:rPr lang="fr-FR" sz="2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16/05/2025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03A8B5-E80F-B3CB-369E-43678421DDFF}"/>
              </a:ext>
            </a:extLst>
          </p:cNvPr>
          <p:cNvSpPr txBox="1"/>
          <p:nvPr/>
        </p:nvSpPr>
        <p:spPr>
          <a:xfrm>
            <a:off x="9161228" y="191456"/>
            <a:ext cx="2610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PM01-FO0005</a:t>
            </a:r>
          </a:p>
          <a:p>
            <a:pPr algn="r"/>
            <a:r>
              <a:rPr lang="fr-FR" sz="11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362364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/>
        </p:nvSpPr>
        <p:spPr>
          <a:xfrm>
            <a:off x="2273300" y="1039812"/>
            <a:ext cx="9436100" cy="17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228600" marR="0" lvl="0" indent="-228600" algn="just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❖"/>
            </a:pPr>
            <a:r>
              <a:rPr lang="fr-FR"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Option 2 </a:t>
            </a:r>
            <a:endParaRPr sz="7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Je deviens adhérente en étant inscrite par mon infirmière dans le cadre du suivi pédiatrique de mon enfant</a:t>
            </a:r>
            <a:endParaRPr/>
          </a:p>
          <a:p>
            <a:pPr marL="0" marR="0" lvl="0" indent="0" algn="just" rtl="0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None/>
            </a:pPr>
            <a:r>
              <a:rPr lang="fr-FR" sz="16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(ancien programme nest. 0-15 mois)</a:t>
            </a:r>
            <a:endParaRPr/>
          </a:p>
        </p:txBody>
      </p:sp>
      <p:pic>
        <p:nvPicPr>
          <p:cNvPr id="159" name="Google Shape;159;p11"/>
          <p:cNvPicPr preferRelativeResize="0"/>
          <p:nvPr/>
        </p:nvPicPr>
        <p:blipFill rotWithShape="1">
          <a:blip r:embed="rId3">
            <a:alphaModFix/>
          </a:blip>
          <a:srcRect l="37303" t="11879" r="18066" b="58548"/>
          <a:stretch/>
        </p:blipFill>
        <p:spPr>
          <a:xfrm>
            <a:off x="381971" y="1039812"/>
            <a:ext cx="1780227" cy="17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147084" y="180496"/>
            <a:ext cx="10515600" cy="7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oppins"/>
              <a:buNone/>
            </a:pPr>
            <a:r>
              <a:rPr lang="fr-FR">
                <a:solidFill>
                  <a:schemeClr val="accent1"/>
                </a:solidFill>
              </a:rPr>
              <a:t>Refonte des tarifs</a:t>
            </a:r>
            <a:endParaRPr/>
          </a:p>
        </p:txBody>
      </p:sp>
      <p:sp>
        <p:nvSpPr>
          <p:cNvPr id="161" name="Google Shape;161;p11"/>
          <p:cNvSpPr/>
          <p:nvPr/>
        </p:nvSpPr>
        <p:spPr>
          <a:xfrm>
            <a:off x="381971" y="2952480"/>
            <a:ext cx="11377744" cy="686708"/>
          </a:xfrm>
          <a:prstGeom prst="roundRect">
            <a:avLst>
              <a:gd name="adj" fmla="val 16667"/>
            </a:avLst>
          </a:prstGeom>
          <a:solidFill>
            <a:srgbClr val="F6E4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35 000 FCFA par enfant inscrit</a:t>
            </a:r>
            <a:endParaRPr sz="1800" i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381971" y="3683351"/>
            <a:ext cx="6387000" cy="2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Pour les enfants :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Vaccination gratuite (dans le cadre du PEV)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CS pédiatrique sur RDV à 10 000 FCFA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CS pédiatrique d’urgence à 15 000 FCFA</a:t>
            </a:r>
            <a:endParaRPr/>
          </a:p>
          <a:p>
            <a:pPr marL="0" marR="0" lvl="0" indent="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Et pour la maman :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Consultation SF à 5 000 FCFA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Médecine générale à 7 000 FCFA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7569200" y="4043777"/>
            <a:ext cx="3810000" cy="22732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Conditions d’adhésion 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Enfants de moins de 3 ans </a:t>
            </a:r>
            <a:r>
              <a:rPr lang="fr-FR" sz="1400" i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(au moment de l’inscription)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Maximum 3 enfants par carte d’adhérent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2" descr="Une image contenant habits, Visage humain, personne, mur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l="17952" t="12840" r="19722" b="45864"/>
          <a:stretch/>
        </p:blipFill>
        <p:spPr>
          <a:xfrm>
            <a:off x="381971" y="1047688"/>
            <a:ext cx="1780227" cy="17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 txBox="1"/>
          <p:nvPr/>
        </p:nvSpPr>
        <p:spPr>
          <a:xfrm>
            <a:off x="2273301" y="1050100"/>
            <a:ext cx="9436100" cy="17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marR="0" lvl="0" indent="-228600" algn="just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Noto Sans Symbols"/>
              <a:buChar char="❖"/>
            </a:pPr>
            <a:r>
              <a:rPr lang="fr-FR" sz="22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Option 3</a:t>
            </a:r>
            <a:endParaRPr/>
          </a:p>
          <a:p>
            <a:pPr marL="0" marR="0" lvl="0" indent="0" algn="just" rtl="0">
              <a:lnSpc>
                <a:spcPct val="104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Arial"/>
              <a:buNone/>
            </a:pPr>
            <a:r>
              <a:rPr lang="fr-FR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Je deviens adhérente en étant inscrite par mon gynécologue dans le cadre du suivi de grossesse adhérent </a:t>
            </a:r>
            <a:endParaRPr/>
          </a:p>
        </p:txBody>
      </p:sp>
      <p:sp>
        <p:nvSpPr>
          <p:cNvPr id="170" name="Google Shape;170;p12"/>
          <p:cNvSpPr txBox="1">
            <a:spLocks noGrp="1"/>
          </p:cNvSpPr>
          <p:nvPr>
            <p:ph type="title"/>
          </p:nvPr>
        </p:nvSpPr>
        <p:spPr>
          <a:xfrm>
            <a:off x="147084" y="180496"/>
            <a:ext cx="10515600" cy="7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oppins"/>
              <a:buNone/>
            </a:pPr>
            <a:r>
              <a:rPr lang="fr-FR">
                <a:solidFill>
                  <a:schemeClr val="accent1"/>
                </a:solidFill>
              </a:rPr>
              <a:t>Refonte des tarifs</a:t>
            </a:r>
            <a:endParaRPr/>
          </a:p>
        </p:txBody>
      </p:sp>
      <p:sp>
        <p:nvSpPr>
          <p:cNvPr id="171" name="Google Shape;171;p12"/>
          <p:cNvSpPr/>
          <p:nvPr/>
        </p:nvSpPr>
        <p:spPr>
          <a:xfrm>
            <a:off x="381971" y="3505024"/>
            <a:ext cx="11327429" cy="513555"/>
          </a:xfrm>
          <a:prstGeom prst="roundRect">
            <a:avLst>
              <a:gd name="adj" fmla="val 16667"/>
            </a:avLst>
          </a:prstGeom>
          <a:solidFill>
            <a:srgbClr val="F6E4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5 000 FCFA d’adhésion</a:t>
            </a:r>
            <a:endParaRPr/>
          </a:p>
        </p:txBody>
      </p:sp>
      <p:sp>
        <p:nvSpPr>
          <p:cNvPr id="172" name="Google Shape;172;p12"/>
          <p:cNvSpPr txBox="1"/>
          <p:nvPr/>
        </p:nvSpPr>
        <p:spPr>
          <a:xfrm>
            <a:off x="381971" y="4359496"/>
            <a:ext cx="6387000" cy="16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Echographie à 25 000 FCFA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Accès aux tarifs adhérents sur le labo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Consultation SF à 5 000 FCFA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Médecine générale à 7 000 FCFA</a:t>
            </a:r>
            <a:endParaRPr/>
          </a:p>
        </p:txBody>
      </p:sp>
      <p:sp>
        <p:nvSpPr>
          <p:cNvPr id="173" name="Google Shape;173;p12"/>
          <p:cNvSpPr/>
          <p:nvPr/>
        </p:nvSpPr>
        <p:spPr>
          <a:xfrm>
            <a:off x="7378700" y="4290633"/>
            <a:ext cx="3810000" cy="17795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Conditions d’adhésion 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Validation par le gynécologue</a:t>
            </a:r>
            <a:endParaRPr sz="20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147084" y="180496"/>
            <a:ext cx="10515600" cy="7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"/>
              <a:buNone/>
            </a:pPr>
            <a:r>
              <a:rPr lang="fr-FR" sz="3600">
                <a:solidFill>
                  <a:schemeClr val="accent1"/>
                </a:solidFill>
              </a:rPr>
              <a:t>L’accouchement VB pour les adhérents : </a:t>
            </a:r>
            <a:r>
              <a:rPr lang="fr-FR" sz="3600" b="1">
                <a:solidFill>
                  <a:schemeClr val="accent1"/>
                </a:solidFill>
              </a:rPr>
              <a:t>fin de l’historique « forfait social »</a:t>
            </a:r>
            <a:endParaRPr/>
          </a:p>
        </p:txBody>
      </p:sp>
      <p:graphicFrame>
        <p:nvGraphicFramePr>
          <p:cNvPr id="190" name="Google Shape;190;p15"/>
          <p:cNvGraphicFramePr/>
          <p:nvPr/>
        </p:nvGraphicFramePr>
        <p:xfrm>
          <a:off x="1411734" y="1675585"/>
          <a:ext cx="7986300" cy="13274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cap="none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cap="none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Accouchement Gynéco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cap="none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Accouchement SF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Montant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cap="none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432 600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cap="none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    352 600   </a:t>
                      </a:r>
                      <a:endParaRPr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1" name="Google Shape;191;p15"/>
          <p:cNvSpPr/>
          <p:nvPr/>
        </p:nvSpPr>
        <p:spPr>
          <a:xfrm>
            <a:off x="461558" y="3838316"/>
            <a:ext cx="5661300" cy="1616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Conditions 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Facturation en espèces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Réduction possible de la durée de séjour à 2 jours</a:t>
            </a: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6880000" y="3965119"/>
            <a:ext cx="4157700" cy="121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Les kits « Suite de couche » et « Nouveau-né » ne font pas partie du prix indiqué. Ils sont facturés en plus pour les patientes qui le souhaitent.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147084" y="180496"/>
            <a:ext cx="10515600" cy="7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"/>
              <a:buNone/>
            </a:pPr>
            <a:r>
              <a:rPr lang="fr-FR" sz="3600">
                <a:solidFill>
                  <a:schemeClr val="accent1"/>
                </a:solidFill>
              </a:rPr>
              <a:t>La césarienne pour les adhérents : </a:t>
            </a:r>
            <a:r>
              <a:rPr lang="fr-FR" sz="3600" b="1">
                <a:solidFill>
                  <a:schemeClr val="accent1"/>
                </a:solidFill>
              </a:rPr>
              <a:t>réévaluation du forfait adhérent</a:t>
            </a:r>
            <a:endParaRPr/>
          </a:p>
        </p:txBody>
      </p:sp>
      <p:pic>
        <p:nvPicPr>
          <p:cNvPr id="198" name="Google Shape;198;p16" descr="Une image contenant pièce, médical, habits, Équipement médical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819" t="8535" r="4817" b="4572"/>
          <a:stretch/>
        </p:blipFill>
        <p:spPr>
          <a:xfrm>
            <a:off x="-129776" y="1237160"/>
            <a:ext cx="7172960" cy="562346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6"/>
          <p:cNvSpPr/>
          <p:nvPr/>
        </p:nvSpPr>
        <p:spPr>
          <a:xfrm>
            <a:off x="6884271" y="2013406"/>
            <a:ext cx="5055477" cy="2550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Conditions 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(Identiques au forfait actuel)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Facturation en espèces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Catégorie 2 uniquement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Réduction de la durée de séjour à 4 jours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6884274" y="1352774"/>
            <a:ext cx="5055477" cy="466594"/>
          </a:xfrm>
          <a:prstGeom prst="roundRect">
            <a:avLst>
              <a:gd name="adj" fmla="val 16667"/>
            </a:avLst>
          </a:prstGeom>
          <a:solidFill>
            <a:srgbClr val="F6E4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615 000 FCFA</a:t>
            </a:r>
            <a:endParaRPr/>
          </a:p>
        </p:txBody>
      </p:sp>
      <p:sp>
        <p:nvSpPr>
          <p:cNvPr id="201" name="Google Shape;201;p16"/>
          <p:cNvSpPr/>
          <p:nvPr/>
        </p:nvSpPr>
        <p:spPr>
          <a:xfrm>
            <a:off x="6884272" y="4757604"/>
            <a:ext cx="5055477" cy="17264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Non inclus dans le forfait 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Consultation préanesthésique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Kits « Suite de couche » et « Nouveau-né 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75">
            <a:extLst>
              <a:ext uri="{FF2B5EF4-FFF2-40B4-BE49-F238E27FC236}">
                <a16:creationId xmlns:a16="http://schemas.microsoft.com/office/drawing/2014/main" id="{E0955473-7AD1-4899-40DF-CE2957311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7975" y="2439774"/>
            <a:ext cx="9596049" cy="1978451"/>
          </a:xfrm>
          <a:prstGeom prst="roundRect">
            <a:avLst>
              <a:gd name="adj" fmla="val 50000"/>
            </a:avLst>
          </a:prstGeom>
          <a:solidFill>
            <a:srgbClr val="EBBDA9">
              <a:alpha val="5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1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297074-81F2-47E9-A93C-81C78285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vos questions, suggestions , remarques !</a:t>
            </a:r>
            <a:endParaRPr lang="fr-FR" sz="4000" b="1" i="1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2EB946-E3BB-B414-37A8-960A8AA30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0" y="87420"/>
            <a:ext cx="826883" cy="5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3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"/>
          <p:cNvPicPr preferRelativeResize="0"/>
          <p:nvPr/>
        </p:nvPicPr>
        <p:blipFill rotWithShape="1">
          <a:blip r:embed="rId3">
            <a:alphaModFix amt="22000"/>
          </a:blip>
          <a:srcRect r="22313" b="8969"/>
          <a:stretch/>
        </p:blipFill>
        <p:spPr>
          <a:xfrm>
            <a:off x="5421086" y="390250"/>
            <a:ext cx="6899726" cy="646774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"/>
          <p:cNvSpPr txBox="1">
            <a:spLocks noGrp="1"/>
          </p:cNvSpPr>
          <p:nvPr>
            <p:ph type="title"/>
          </p:nvPr>
        </p:nvSpPr>
        <p:spPr>
          <a:xfrm>
            <a:off x="147084" y="180496"/>
            <a:ext cx="10515600" cy="7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oppins"/>
              <a:buNone/>
            </a:pPr>
            <a:r>
              <a:rPr lang="fr-FR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nest. </a:t>
            </a:r>
            <a:r>
              <a:rPr lang="fr-FR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un réseau médical pour la famille</a:t>
            </a: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4299203" y="2844661"/>
            <a:ext cx="6017442" cy="74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Incarner </a:t>
            </a:r>
            <a:r>
              <a:rPr lang="fr-FR"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l’excellence</a:t>
            </a:r>
            <a:r>
              <a:rPr lang="fr-FR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pour la </a:t>
            </a:r>
            <a:r>
              <a:rPr lang="fr-FR"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santé de la famille </a:t>
            </a:r>
            <a:r>
              <a:rPr lang="fr-FR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 </a:t>
            </a:r>
            <a:r>
              <a:rPr lang="fr-FR"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Afrique </a:t>
            </a:r>
            <a:endParaRPr sz="2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3695513" y="3948721"/>
            <a:ext cx="6017443" cy="74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Aider les </a:t>
            </a:r>
            <a:r>
              <a:rPr lang="fr-FR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familles Africaines </a:t>
            </a: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à bien </a:t>
            </a:r>
            <a:r>
              <a:rPr lang="fr-FR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grandir</a:t>
            </a:r>
            <a:endParaRPr sz="2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170353" y="5381441"/>
            <a:ext cx="6017443" cy="74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Éthique - Excellence - Disponibilité - Bienveillance - Passion - Innovation</a:t>
            </a:r>
            <a:endParaRPr/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1022" y="1274093"/>
            <a:ext cx="1867037" cy="12540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2"/>
          <p:cNvGrpSpPr/>
          <p:nvPr/>
        </p:nvGrpSpPr>
        <p:grpSpPr>
          <a:xfrm>
            <a:off x="202171" y="2755736"/>
            <a:ext cx="4097038" cy="925224"/>
            <a:chOff x="202171" y="2755736"/>
            <a:chExt cx="4097038" cy="925224"/>
          </a:xfrm>
        </p:grpSpPr>
        <p:sp>
          <p:nvSpPr>
            <p:cNvPr id="65" name="Google Shape;65;p2"/>
            <p:cNvSpPr/>
            <p:nvPr/>
          </p:nvSpPr>
          <p:spPr>
            <a:xfrm rot="10800000">
              <a:off x="202171" y="2755736"/>
              <a:ext cx="4097038" cy="925224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oppins"/>
                <a:buNone/>
              </a:pP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" name="Google Shape;66;p2"/>
            <p:cNvSpPr txBox="1"/>
            <p:nvPr/>
          </p:nvSpPr>
          <p:spPr>
            <a:xfrm>
              <a:off x="1145787" y="3018293"/>
              <a:ext cx="2209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Notre vision</a:t>
              </a: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779405" y="3827939"/>
            <a:ext cx="2942569" cy="930183"/>
            <a:chOff x="779405" y="3827939"/>
            <a:chExt cx="2942569" cy="930183"/>
          </a:xfrm>
        </p:grpSpPr>
        <p:sp>
          <p:nvSpPr>
            <p:cNvPr id="68" name="Google Shape;68;p2"/>
            <p:cNvSpPr/>
            <p:nvPr/>
          </p:nvSpPr>
          <p:spPr>
            <a:xfrm rot="10800000">
              <a:off x="779405" y="3827939"/>
              <a:ext cx="2942569" cy="930183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oppins"/>
                <a:buNone/>
              </a:pP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" name="Google Shape;69;p2"/>
            <p:cNvSpPr txBox="1"/>
            <p:nvPr/>
          </p:nvSpPr>
          <p:spPr>
            <a:xfrm>
              <a:off x="1159640" y="4092975"/>
              <a:ext cx="2209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Notre mission</a:t>
              </a: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>
            <a:off x="1331022" y="4905100"/>
            <a:ext cx="1839333" cy="1700056"/>
            <a:chOff x="1331022" y="4905100"/>
            <a:chExt cx="1839333" cy="1700056"/>
          </a:xfrm>
        </p:grpSpPr>
        <p:sp>
          <p:nvSpPr>
            <p:cNvPr id="71" name="Google Shape;71;p2"/>
            <p:cNvSpPr/>
            <p:nvPr/>
          </p:nvSpPr>
          <p:spPr>
            <a:xfrm rot="10800000">
              <a:off x="1331022" y="4905100"/>
              <a:ext cx="1839333" cy="1700056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oppins"/>
                <a:buNone/>
              </a:pP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" name="Google Shape;72;p2"/>
            <p:cNvSpPr txBox="1"/>
            <p:nvPr/>
          </p:nvSpPr>
          <p:spPr>
            <a:xfrm>
              <a:off x="1575914" y="5169942"/>
              <a:ext cx="1349547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Nos valeurs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547DF-CAB8-1D59-7EAB-BFDF9B6E1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à coins arrondis 75">
            <a:extLst>
              <a:ext uri="{FF2B5EF4-FFF2-40B4-BE49-F238E27FC236}">
                <a16:creationId xmlns:a16="http://schemas.microsoft.com/office/drawing/2014/main" id="{45211F86-5BFB-A5AA-9281-EEC668BCD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08191" y="177377"/>
            <a:ext cx="5141453" cy="516786"/>
          </a:xfrm>
          <a:prstGeom prst="roundRect">
            <a:avLst>
              <a:gd name="adj" fmla="val 50000"/>
            </a:avLst>
          </a:prstGeom>
          <a:solidFill>
            <a:srgbClr val="EBBDA9">
              <a:alpha val="5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2000" b="1" noProof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Quelques chiffres de l’année 2024</a:t>
            </a:r>
          </a:p>
        </p:txBody>
      </p:sp>
      <p:graphicFrame>
        <p:nvGraphicFramePr>
          <p:cNvPr id="35" name="Graphique 34">
            <a:extLst>
              <a:ext uri="{FF2B5EF4-FFF2-40B4-BE49-F238E27FC236}">
                <a16:creationId xmlns:a16="http://schemas.microsoft.com/office/drawing/2014/main" id="{574FE167-4DE0-A4EC-5BC4-878026ED3E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286310"/>
              </p:ext>
            </p:extLst>
          </p:nvPr>
        </p:nvGraphicFramePr>
        <p:xfrm>
          <a:off x="6096000" y="895720"/>
          <a:ext cx="4929738" cy="287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Graphique 38">
            <a:extLst>
              <a:ext uri="{FF2B5EF4-FFF2-40B4-BE49-F238E27FC236}">
                <a16:creationId xmlns:a16="http://schemas.microsoft.com/office/drawing/2014/main" id="{B1591189-4F69-6DAB-A04B-D83332553E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176545"/>
              </p:ext>
            </p:extLst>
          </p:nvPr>
        </p:nvGraphicFramePr>
        <p:xfrm>
          <a:off x="6096000" y="3937423"/>
          <a:ext cx="49297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Graphique 41">
            <a:extLst>
              <a:ext uri="{FF2B5EF4-FFF2-40B4-BE49-F238E27FC236}">
                <a16:creationId xmlns:a16="http://schemas.microsoft.com/office/drawing/2014/main" id="{337D6D4E-D651-B46D-893B-DE15E7431E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205767"/>
              </p:ext>
            </p:extLst>
          </p:nvPr>
        </p:nvGraphicFramePr>
        <p:xfrm>
          <a:off x="806918" y="895720"/>
          <a:ext cx="4572000" cy="284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Graphique 43">
            <a:extLst>
              <a:ext uri="{FF2B5EF4-FFF2-40B4-BE49-F238E27FC236}">
                <a16:creationId xmlns:a16="http://schemas.microsoft.com/office/drawing/2014/main" id="{C5B987D8-730C-B789-2B82-C4B7864FF8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644067"/>
              </p:ext>
            </p:extLst>
          </p:nvPr>
        </p:nvGraphicFramePr>
        <p:xfrm>
          <a:off x="806918" y="3937422"/>
          <a:ext cx="457200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900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558AEDD2-00FC-C516-A6B9-5C404D523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108231"/>
              </p:ext>
            </p:extLst>
          </p:nvPr>
        </p:nvGraphicFramePr>
        <p:xfrm>
          <a:off x="760396" y="1260910"/>
          <a:ext cx="10385659" cy="486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à coins arrondis 75">
            <a:extLst>
              <a:ext uri="{FF2B5EF4-FFF2-40B4-BE49-F238E27FC236}">
                <a16:creationId xmlns:a16="http://schemas.microsoft.com/office/drawing/2014/main" id="{056AB7AA-35B8-1D6C-E6EE-CC41278C2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0187" y="291750"/>
            <a:ext cx="4391625" cy="516786"/>
          </a:xfrm>
          <a:prstGeom prst="roundRect">
            <a:avLst>
              <a:gd name="adj" fmla="val 50000"/>
            </a:avLst>
          </a:prstGeom>
          <a:solidFill>
            <a:srgbClr val="EBBDA9">
              <a:alpha val="5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b="1" noProof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Objectif stratégique 2025</a:t>
            </a:r>
          </a:p>
        </p:txBody>
      </p:sp>
    </p:spTree>
    <p:extLst>
      <p:ext uri="{BB962C8B-B14F-4D97-AF65-F5344CB8AC3E}">
        <p14:creationId xmlns:p14="http://schemas.microsoft.com/office/powerpoint/2010/main" val="293320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51E23-D6A3-F912-1F33-FF68B919B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75">
            <a:extLst>
              <a:ext uri="{FF2B5EF4-FFF2-40B4-BE49-F238E27FC236}">
                <a16:creationId xmlns:a16="http://schemas.microsoft.com/office/drawing/2014/main" id="{91053D1C-83AF-7BD5-2BBD-E5CB0439C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0187" y="455380"/>
            <a:ext cx="4391625" cy="516786"/>
          </a:xfrm>
          <a:prstGeom prst="roundRect">
            <a:avLst>
              <a:gd name="adj" fmla="val 50000"/>
            </a:avLst>
          </a:prstGeom>
          <a:solidFill>
            <a:srgbClr val="EBBDA9">
              <a:alpha val="5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b="1" noProof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Qualité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0F7EDB-46A4-42B5-BF97-24AD3C79CFA2}"/>
              </a:ext>
            </a:extLst>
          </p:cNvPr>
          <p:cNvSpPr txBox="1"/>
          <p:nvPr/>
        </p:nvSpPr>
        <p:spPr>
          <a:xfrm>
            <a:off x="1167864" y="2142266"/>
            <a:ext cx="105300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Nouveaux patients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venus à Nest </a:t>
            </a: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sous recommandation 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72% 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au 1er semestre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68%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au 2nd semestre </a:t>
            </a:r>
          </a:p>
          <a:p>
            <a:pPr lvl="1" algn="just"/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Nouveaux patients 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TRÈS SATISFAITS de la </a:t>
            </a: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qualité de l’accueil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98% 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au 1</a:t>
            </a:r>
            <a:r>
              <a:rPr lang="fr-FR" sz="1600" baseline="30000" dirty="0">
                <a:latin typeface="Poppins" panose="00000500000000000000" pitchFamily="2" charset="0"/>
                <a:cs typeface="Poppins" panose="00000500000000000000" pitchFamily="2" charset="0"/>
              </a:rPr>
              <a:t>er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semestre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81%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au 2</a:t>
            </a:r>
            <a:r>
              <a:rPr lang="fr-FR" sz="1600" baseline="30000" dirty="0">
                <a:latin typeface="Poppins" panose="00000500000000000000" pitchFamily="2" charset="0"/>
                <a:cs typeface="Poppins" panose="00000500000000000000" pitchFamily="2" charset="0"/>
              </a:rPr>
              <a:t>nd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semestre</a:t>
            </a:r>
          </a:p>
          <a:p>
            <a:pPr lvl="1" algn="just"/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Nouveaux patients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TRÈS SATISFAITS de la </a:t>
            </a: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consultation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98%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au 1</a:t>
            </a:r>
            <a:r>
              <a:rPr lang="fr-FR" sz="1600" baseline="30000" dirty="0">
                <a:latin typeface="Poppins" panose="00000500000000000000" pitchFamily="2" charset="0"/>
                <a:cs typeface="Poppins" panose="00000500000000000000" pitchFamily="2" charset="0"/>
              </a:rPr>
              <a:t>er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semestre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83%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au 2</a:t>
            </a:r>
            <a:r>
              <a:rPr lang="fr-FR" sz="1600" baseline="30000" dirty="0">
                <a:latin typeface="Poppins" panose="00000500000000000000" pitchFamily="2" charset="0"/>
                <a:cs typeface="Poppins" panose="00000500000000000000" pitchFamily="2" charset="0"/>
              </a:rPr>
              <a:t>nd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semestre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81%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des patients </a:t>
            </a: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hospitalisés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sont TOTALEMENT SATISFAITS de nos </a:t>
            </a:r>
            <a:r>
              <a:rPr lang="fr-FR" sz="1600" b="1" dirty="0">
                <a:latin typeface="Poppins" panose="00000500000000000000" pitchFamily="2" charset="0"/>
                <a:cs typeface="Poppins" panose="00000500000000000000" pitchFamily="2" charset="0"/>
              </a:rPr>
              <a:t>services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8DB9BA4-D667-2CF1-FDC5-9C521F2361D7}"/>
              </a:ext>
            </a:extLst>
          </p:cNvPr>
          <p:cNvSpPr txBox="1"/>
          <p:nvPr/>
        </p:nvSpPr>
        <p:spPr>
          <a:xfrm>
            <a:off x="3418772" y="1281110"/>
            <a:ext cx="5354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Résultats des enquêtes de satisfaction 2024  </a:t>
            </a:r>
          </a:p>
        </p:txBody>
      </p:sp>
    </p:spTree>
    <p:extLst>
      <p:ext uri="{BB962C8B-B14F-4D97-AF65-F5344CB8AC3E}">
        <p14:creationId xmlns:p14="http://schemas.microsoft.com/office/powerpoint/2010/main" val="309835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96FB8-0D3A-24F7-B9FC-76E205D1A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793EC93-D56C-F633-193F-DD77CCEA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53" y="392468"/>
            <a:ext cx="10780294" cy="59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1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961AE-6F16-1128-F2E5-CDA51901A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75">
            <a:extLst>
              <a:ext uri="{FF2B5EF4-FFF2-40B4-BE49-F238E27FC236}">
                <a16:creationId xmlns:a16="http://schemas.microsoft.com/office/drawing/2014/main" id="{7D30E448-180A-9E94-9416-50F6F5374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0187" y="455380"/>
            <a:ext cx="4391625" cy="516786"/>
          </a:xfrm>
          <a:prstGeom prst="roundRect">
            <a:avLst>
              <a:gd name="adj" fmla="val 50000"/>
            </a:avLst>
          </a:prstGeom>
          <a:solidFill>
            <a:srgbClr val="EBBDA9">
              <a:alpha val="5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b="1" noProof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Qualité 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63D23003-D711-E86A-F2A9-A6B14D6EF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516431"/>
              </p:ext>
            </p:extLst>
          </p:nvPr>
        </p:nvGraphicFramePr>
        <p:xfrm>
          <a:off x="1275613" y="972166"/>
          <a:ext cx="96407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FA702EC-DF40-DA09-E175-B6F0B446ACE6}"/>
              </a:ext>
            </a:extLst>
          </p:cNvPr>
          <p:cNvSpPr txBox="1"/>
          <p:nvPr/>
        </p:nvSpPr>
        <p:spPr>
          <a:xfrm>
            <a:off x="1915427" y="2301058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0409B9-9FBD-4D21-EC04-A2ED4B5AB41C}"/>
              </a:ext>
            </a:extLst>
          </p:cNvPr>
          <p:cNvSpPr txBox="1"/>
          <p:nvPr/>
        </p:nvSpPr>
        <p:spPr>
          <a:xfrm>
            <a:off x="1881738" y="4647399"/>
            <a:ext cx="7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118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147084" y="180496"/>
            <a:ext cx="10515600" cy="106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r-FR" sz="3600" dirty="0">
                <a:solidFill>
                  <a:srgbClr val="752864"/>
                </a:solidFill>
              </a:rPr>
              <a:t>Une nouveauté en 2025 : la carte d’adhérent </a:t>
            </a:r>
            <a:r>
              <a:rPr lang="fr-FR" sz="3600" b="1" dirty="0">
                <a:solidFill>
                  <a:srgbClr val="752864"/>
                </a:solidFill>
              </a:rPr>
              <a:t>nest.</a:t>
            </a:r>
            <a:endParaRPr sz="3600" dirty="0"/>
          </a:p>
        </p:txBody>
      </p:sp>
      <p:sp>
        <p:nvSpPr>
          <p:cNvPr id="119" name="Google Shape;119;p6"/>
          <p:cNvSpPr>
            <a:spLocks noGrp="1"/>
          </p:cNvSpPr>
          <p:nvPr>
            <p:ph type="body" idx="1"/>
          </p:nvPr>
        </p:nvSpPr>
        <p:spPr>
          <a:xfrm>
            <a:off x="487547" y="3802751"/>
            <a:ext cx="5499100" cy="1249362"/>
          </a:xfrm>
          <a:prstGeom prst="roundRect">
            <a:avLst>
              <a:gd name="adj" fmla="val 16667"/>
            </a:avLst>
          </a:prstGeom>
          <a:solidFill>
            <a:srgbClr val="F6E4D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dirty="0"/>
              <a:t>Refonte des programmes </a:t>
            </a:r>
            <a:r>
              <a:rPr lang="fr-FR" b="1" dirty="0"/>
              <a:t>nest. </a:t>
            </a:r>
            <a:r>
              <a:rPr lang="fr-FR" dirty="0"/>
              <a:t>pour créer un seul et même statut d’adhérent</a:t>
            </a:r>
            <a:endParaRPr dirty="0"/>
          </a:p>
          <a:p>
            <a:pPr marL="228600" lvl="0" indent="-508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l="1254" t="1001" b="-1"/>
          <a:stretch/>
        </p:blipFill>
        <p:spPr>
          <a:xfrm>
            <a:off x="6637153" y="1751098"/>
            <a:ext cx="5067300" cy="3620122"/>
          </a:xfrm>
          <a:prstGeom prst="rect">
            <a:avLst/>
          </a:prstGeom>
          <a:noFill/>
          <a:ln>
            <a:noFill/>
          </a:ln>
          <a:effectLst>
            <a:reflection stA="50000" endA="300" endPos="38500" dist="50800" dir="5400000" sy="-100000" algn="bl" rotWithShape="0"/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D85E06C-CC84-8B03-13D9-601239C62926}"/>
              </a:ext>
            </a:extLst>
          </p:cNvPr>
          <p:cNvSpPr txBox="1"/>
          <p:nvPr/>
        </p:nvSpPr>
        <p:spPr>
          <a:xfrm>
            <a:off x="520299" y="1962519"/>
            <a:ext cx="6116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752864"/>
                </a:solidFill>
                <a:latin typeface="Poppins"/>
                <a:cs typeface="Poppins"/>
                <a:sym typeface="Poppins"/>
              </a:rPr>
              <a:t>Une carte d’adhérent qui regroupe tous les anciens programmes </a:t>
            </a:r>
            <a:r>
              <a:rPr lang="fr-FR" sz="2400" b="1" dirty="0">
                <a:solidFill>
                  <a:srgbClr val="752864"/>
                </a:solidFill>
                <a:latin typeface="Poppins"/>
                <a:cs typeface="Poppins"/>
                <a:sym typeface="Poppins"/>
              </a:rPr>
              <a:t>nest.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147084" y="180496"/>
            <a:ext cx="10515600" cy="7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oppins"/>
              <a:buNone/>
            </a:pPr>
            <a:r>
              <a:rPr lang="fr-FR">
                <a:solidFill>
                  <a:schemeClr val="accent1"/>
                </a:solidFill>
              </a:rPr>
              <a:t>Refonte des tarifs</a:t>
            </a:r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2273300" y="1039812"/>
            <a:ext cx="9436100" cy="177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228600" lvl="0" indent="-228600" algn="just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❖"/>
            </a:pPr>
            <a:r>
              <a:rPr lang="fr-FR" sz="2400" b="1">
                <a:solidFill>
                  <a:schemeClr val="accent1"/>
                </a:solidFill>
              </a:rPr>
              <a:t> Option 1 </a:t>
            </a:r>
            <a:endParaRPr sz="700" b="1">
              <a:solidFill>
                <a:schemeClr val="accent1"/>
              </a:solidFill>
            </a:endParaRPr>
          </a:p>
          <a:p>
            <a:pPr marL="0" lvl="0" indent="0" algn="just" rtl="0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rPr lang="fr-FR" sz="2400"/>
              <a:t>Je deviens adhérente en étant inscrite par ma sage-femme dans le cadre du suivi de grossesse adhérent </a:t>
            </a:r>
            <a:endParaRPr/>
          </a:p>
          <a:p>
            <a:pPr marL="0" lvl="0" indent="0" algn="just" rtl="0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rPr lang="fr-FR" sz="1600" i="1"/>
              <a:t>(ancien programme nest.)</a:t>
            </a:r>
            <a:endParaRPr/>
          </a:p>
        </p:txBody>
      </p:sp>
      <p:pic>
        <p:nvPicPr>
          <p:cNvPr id="150" name="Google Shape;150;p10" descr="Une image contenant habits, personne, Visage humain, mur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l="53555" t="11430" r="13253" b="39090"/>
          <a:stretch/>
        </p:blipFill>
        <p:spPr>
          <a:xfrm>
            <a:off x="381971" y="1039812"/>
            <a:ext cx="1780227" cy="17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0"/>
          <p:cNvSpPr/>
          <p:nvPr/>
        </p:nvSpPr>
        <p:spPr>
          <a:xfrm>
            <a:off x="381971" y="3095847"/>
            <a:ext cx="11327429" cy="513555"/>
          </a:xfrm>
          <a:prstGeom prst="roundRect">
            <a:avLst>
              <a:gd name="adj" fmla="val 16667"/>
            </a:avLst>
          </a:prstGeom>
          <a:solidFill>
            <a:srgbClr val="F6E4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115 000 FCFA</a:t>
            </a:r>
            <a:endParaRPr/>
          </a:p>
        </p:txBody>
      </p:sp>
      <p:sp>
        <p:nvSpPr>
          <p:cNvPr id="152" name="Google Shape;152;p10"/>
          <p:cNvSpPr txBox="1"/>
          <p:nvPr/>
        </p:nvSpPr>
        <p:spPr>
          <a:xfrm>
            <a:off x="381970" y="3683351"/>
            <a:ext cx="6387000" cy="2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 CS SF prénatales gratuites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 échographies obstétricales gratuites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 carnet de santé de suivi de grossesse gratuit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Accès aux tarifs adhérents sur le labo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Consultation SF d’urgence à 5 000 FCFA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Echographie d’urgence à 25 000 FCFA</a:t>
            </a:r>
            <a:endParaRPr/>
          </a:p>
          <a:p>
            <a:pPr marL="285750" marR="0" lvl="0" indent="-28575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❖"/>
            </a:pPr>
            <a:r>
              <a:rPr lang="fr-FR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Médecine générale à 7 000 FCFA</a:t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7632700" y="4290633"/>
            <a:ext cx="3810000" cy="17795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Conditions d’adhésion 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Identiques à celle de l’ancien programme </a:t>
            </a:r>
            <a:r>
              <a:rPr lang="fr-FR"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nest.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ES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52864"/>
      </a:accent1>
      <a:accent2>
        <a:srgbClr val="EBBDA9"/>
      </a:accent2>
      <a:accent3>
        <a:srgbClr val="7BBBB2"/>
      </a:accent3>
      <a:accent4>
        <a:srgbClr val="752864"/>
      </a:accent4>
      <a:accent5>
        <a:srgbClr val="EBBDA9"/>
      </a:accent5>
      <a:accent6>
        <a:srgbClr val="7BBBB2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NES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52864"/>
      </a:accent1>
      <a:accent2>
        <a:srgbClr val="EBBDA9"/>
      </a:accent2>
      <a:accent3>
        <a:srgbClr val="7BBBB2"/>
      </a:accent3>
      <a:accent4>
        <a:srgbClr val="752864"/>
      </a:accent4>
      <a:accent5>
        <a:srgbClr val="EBBDA9"/>
      </a:accent5>
      <a:accent6>
        <a:srgbClr val="7BBBB2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644</Words>
  <Application>Microsoft Office PowerPoint</Application>
  <PresentationFormat>Grand écran</PresentationFormat>
  <Paragraphs>119</Paragraphs>
  <Slides>14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Noto Sans Symbols</vt:lpstr>
      <vt:lpstr>Poppins</vt:lpstr>
      <vt:lpstr>Poppins</vt:lpstr>
      <vt:lpstr>Poppins </vt:lpstr>
      <vt:lpstr>Wingdings</vt:lpstr>
      <vt:lpstr>Office Theme</vt:lpstr>
      <vt:lpstr>Thème Office</vt:lpstr>
      <vt:lpstr>Diapositive de tableau de bord 1</vt:lpstr>
      <vt:lpstr>nest. un réseau médical pour la famille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nouveauté en 2025 : la carte d’adhérent nest.</vt:lpstr>
      <vt:lpstr>Refonte des tarifs</vt:lpstr>
      <vt:lpstr>Refonte des tarifs</vt:lpstr>
      <vt:lpstr>Refonte des tarifs</vt:lpstr>
      <vt:lpstr>L’accouchement VB pour les adhérents : fin de l’historique « forfait social »</vt:lpstr>
      <vt:lpstr>La césarienne pour les adhérents : réévaluation du forfait adhérent</vt:lpstr>
      <vt:lpstr>A vos questions, suggestions , remarques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l’encadrement</dc:title>
  <dc:creator>Khadijatou NAKOULIMA</dc:creator>
  <cp:lastModifiedBy>Resp Opérationnelle</cp:lastModifiedBy>
  <cp:revision>45</cp:revision>
  <dcterms:created xsi:type="dcterms:W3CDTF">2020-02-03T12:38:28Z</dcterms:created>
  <dcterms:modified xsi:type="dcterms:W3CDTF">2025-05-16T09:21:20Z</dcterms:modified>
</cp:coreProperties>
</file>