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9" r:id="rId13"/>
    <p:sldId id="267" r:id="rId14"/>
    <p:sldId id="280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6858000" cy="9144000"/>
  <p:embeddedFontLst>
    <p:embeddedFont>
      <p:font typeface="Lato" panose="020F0502020204030203" pitchFamily="34" charset="0"/>
      <p:regular r:id="rId26"/>
      <p:bold r:id="rId27"/>
      <p:italic r:id="rId28"/>
      <p:boldItalic r:id="rId29"/>
    </p:embeddedFont>
    <p:embeddedFont>
      <p:font typeface="Poppins" panose="00000500000000000000" pitchFamily="2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30T16:38:53.870"/>
    </inkml:context>
    <inkml:brush xml:id="br0">
      <inkml:brushProperty name="width" value="0.1" units="cm"/>
      <inkml:brushProperty name="height" value="0.1" units="cm"/>
      <inkml:brushProperty name="color" value="#EAEAEA"/>
    </inkml:brush>
  </inkml:definitions>
  <inkml:trace contextRef="#ctx0" brushRef="#br0">119 0 9830,'186'0'3823,"-454"0"-1138,231 0-2639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30T16:41:27.1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 1 24575,'-4'0'0,"-7"0"0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30T16:41:28.3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30T16:39:10.900"/>
    </inkml:context>
    <inkml:brush xml:id="br0">
      <inkml:brushProperty name="width" value="0.1" units="cm"/>
      <inkml:brushProperty name="height" value="0.1" units="cm"/>
      <inkml:brushProperty name="color" value="#EAEAEA"/>
    </inkml:brush>
  </inkml:definitions>
  <inkml:trace contextRef="#ctx0" brushRef="#br0">1 0 9830,'4'0'273,"2"0"-273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30T16:40:13.880"/>
    </inkml:context>
    <inkml:brush xml:id="br0">
      <inkml:brushProperty name="width" value="0.1" units="cm"/>
      <inkml:brushProperty name="height" value="0.1" units="cm"/>
      <inkml:brushProperty name="color" value="#EAEAEA"/>
    </inkml:brush>
  </inkml:definitions>
  <inkml:trace contextRef="#ctx0" brushRef="#br0">544 22 9830,'0'-5'0,"-9"-1"546,-13 0 0,-7 2-273,-3 5 114,-5 3 159,-2 1-273,-3-1 273,1-1-273,-2 0 273,-2-2 0,-4 0 0,-2-1 0,2 0-273,15 0 0,17 0 1,12-1-274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30T16:41:08.80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24575,'3'3'0,"-1"1"0,1-1 0,-1 1 0,0 0 0,0-1 0,0 1 0,-1 0 0,1 0 0,-1 0 0,0 1 0,0-1 0,0 4 0,3 57 0,-3-50 0,-2 400-1365,1-392-5461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30T16:41:01.26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168 85 24575,'1'105'0,"14"112"0,-11-196 0,-3-14 0,1-1 0,-1 1 0,-1-1 0,1 1 0,-1 0 0,0 0 0,-1-1 0,-1 13 0,2-18 0,-1-1 0,1 0 0,0 0 0,0 0 0,0 0 0,0 0 0,0 0 0,0 0 0,-1 0 0,1 0 0,0 0 0,0 0 0,0 0 0,0 0 0,0 1 0,-1-1 0,1 0 0,0 0 0,0 0 0,0 0 0,0 0 0,0-1 0,-1 1 0,1 0 0,0 0 0,0 0 0,0 0 0,0 0 0,0 0 0,-1 0 0,1 0 0,0 0 0,0 0 0,0 0 0,0 0 0,0 0 0,0-1 0,0 1 0,-1 0 0,1 0 0,0 0 0,0 0 0,0 0 0,0 0 0,0-1 0,0 1 0,0 0 0,0 0 0,0 0 0,0 0 0,0 0 0,0-1 0,0 1 0,0 0 0,0 0 0,0 0 0,0 0 0,0 0 0,0-1 0,0 1 0,-5-12 0,-5-14 0,-1 0 0,-2 1 0,-16-25 0,-7-13 0,34 58 0,0 1 0,0 0 0,0-1 0,0 1 0,1-1 0,0 0 0,0 0 0,0 1 0,0-1 0,1 0 0,0-8 0,0 11 0,1 0 0,-1 0 0,1 0 0,0 0 0,-1 0 0,1 0 0,0 0 0,1 1 0,-1-1 0,0 0 0,0 1 0,1-1 0,-1 1 0,1-1 0,-1 1 0,1-1 0,-1 1 0,1 0 0,0 0 0,0 0 0,0 0 0,0 0 0,0 0 0,0 1 0,0-1 0,0 1 0,0-1 0,0 1 0,2 0 0,32-3 0,-25 3 0,-27 2 0,-77 0 0,54-2 0,30 0 0,10-1 0,110-23 0,-110 24 0,1 0 0,-1-1 0,1 1 0,-1 0 0,0 0 0,1-1 0,-1 1 0,1-1 0,-1 0 0,0 1 0,0-1 0,1 0 0,-1 1 0,0-1 0,0 0 0,0 0 0,0 0 0,2-2 0,-3 2 0,0 0 0,0 1 0,0-1 0,0 0 0,-1 1 0,1-1 0,0 0 0,0 0 0,0 1 0,-1-1 0,1 0 0,0 1 0,-1-1 0,1 0 0,0 1 0,-1-1 0,1 1 0,-1-1 0,1 1 0,-1-1 0,1 1 0,-1-1 0,1 1 0,-1-1 0,-1 0 0,-9-6 0,-1 0 0,-25-10 0,19 8 0,16 8 0,0 0 0,0 0 0,0 0 0,0 0 0,0-1 0,0 1 0,0-1 0,1 1 0,-1-1 0,1 0 0,-1 0 0,1 0 0,-2-2 0,3 3 0,0 1 0,0 0 0,0-1 0,0 1 0,0-1 0,0 1 0,0 0 0,0-1 0,0 1 0,0-1 0,0 1 0,0 0 0,0-1 0,0 1 0,1-1 0,-1 1 0,0 0 0,0-1 0,0 1 0,1 0 0,-1-1 0,0 1 0,0 0 0,1-1 0,-1 1 0,0 0 0,1-1 0,19-6 0,14 4 0,-1 1 0,59 3 0,-62 1 0,1-1 0,0-2 0,59-8 0,-47-1-119,6-2-296,1 3-1,69-5 1,-106 13-6411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30T16:41:03.16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110 1 24575,'0'10'0,"2"1"0,-1-1 0,7 19 0,2 16 0,-9-35 0,1 1 0,-2-1 0,1 1 0,-1-1 0,-1 0 0,0 1 0,0-1 0,-1 0 0,-1 1 0,0-1 0,0-1 0,0 1 0,-2 0 0,-8 16 0,-22 26 0,27-43 0,1 0 0,0 1 0,1 0 0,0 0 0,0 0 0,1 1 0,1 0 0,0 0 0,0 0 0,1 1 0,-1 11 0,3-20 0,1-1 0,1 0 0,-1 1 0,0-1 0,0 0 0,1 1 0,0-1 0,-1 0 0,1 0 0,0 0 0,0 1 0,0-1 0,0 0 0,0 0 0,1-1 0,-1 1 0,1 0 0,-1 0 0,1-1 0,-1 1 0,1 0 0,0-1 0,0 0 0,0 1 0,0-1 0,0 0 0,0 0 0,0 0 0,0-1 0,1 1 0,-1 0 0,0-1 0,5 1 0,8 2 0,0-2 0,0 0 0,0 0 0,17-3 0,-17 1 0,-9 2 0,0-2 0,0 1 0,-1-1 0,1 0 0,0 0 0,-1 0 0,1-1 0,-1 0 0,1 0 0,-1-1 0,0 1 0,7-5 0,-9 4 0,0-1 0,1 1 0,-1 0 0,0-1 0,-1 0 0,1 0 0,-1 0 0,1 0 0,-1 0 0,-1 0 0,1-1 0,0 1 0,-1-1 0,0 1 0,1-10 0,0-5 0,-1 0 0,-2-21 0,1 26 0,-1-1 0,2 0 0,0 0 0,5-23 0,-5 36 0,-1-1 0,2 1 0,-1 0 0,0 0 0,0-1 0,1 1 0,-1 0 0,1 0 0,-1 0 0,1 1 0,0-1 0,0 0 0,0 1 0,0-1 0,0 1 0,0-1 0,0 1 0,1 0 0,-1 0 0,0 0 0,1 0 0,-1 1 0,1-1 0,2 0 0,3 0 0,1 0 0,-1 0 0,1 1 0,-1 0 0,14 2 0,-104 4 0,22-6-1365,33 0-5461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30T16:41:04.61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393 463 24575,'254'0'0,"-271"-3"0,1 0 0,-1-1 0,1 0 0,0-2 0,0 0 0,0-1 0,-23-13 0,-89-55 0,-37-18 0,157 91 0,0 1 0,0-1 0,-1 1 0,1 1 0,0-1 0,0 2 0,0-1 0,-1 1 0,-8 2 0,-16 0 0,-13 0 0,16-2 0,69-8 0,145-13 0,-183 20 0,36-9 0,-36 9 0,-1 0 0,1 0 0,0-1 0,-1 1 0,1 0 0,-1 0 0,1-1 0,0 1 0,-1-1 0,1 1 0,-1-1 0,1 1 0,-1-1 0,1 1 0,-1-1 0,0 1 0,1-1 0,-1 1 0,0-1 0,1 0 0,-1 1 0,0-1 0,0 0 0,1 1 0,-1-1 0,0 0 0,0 1 0,0-1 0,0 0 0,0 1 0,0-1 0,0 0 0,0 1 0,0-1 0,0 0 0,-1 1 0,1-1 0,0 0 0,0 1 0,-1-1 0,1 0 0,0 1 0,-1-1 0,1 1 0,0-1 0,-1 1 0,1-1 0,-1 1 0,0-2 0,-12-11 0,0 1 0,-1 0 0,-1 1 0,0 0 0,-32-17 0,8 4 0,-17-12-1365,5 1-5461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30T16:41:26.0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243 0 24575,'-15'1'0,"0"0"0,0 1 0,0 1 0,0 0 0,-19 7 0,-69 33 0,86-36 0,3 3 0,23-5 0,34-5 0,-34 0 0,259-2-1365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30T16:41:26.1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08620A3F-CEAF-8649-4197-8E725F382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>
            <a:extLst>
              <a:ext uri="{FF2B5EF4-FFF2-40B4-BE49-F238E27FC236}">
                <a16:creationId xmlns:a16="http://schemas.microsoft.com/office/drawing/2014/main" id="{CE92F3B3-ED9C-73F3-0E10-D80C5048345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9786B3DB-EB44-64B4-71BA-C888C9E397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64071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39F10609-662A-5D25-372A-201BB9BAA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>
            <a:extLst>
              <a:ext uri="{FF2B5EF4-FFF2-40B4-BE49-F238E27FC236}">
                <a16:creationId xmlns:a16="http://schemas.microsoft.com/office/drawing/2014/main" id="{AEF542AE-329B-0BFA-C181-C13A627A71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2CB62BF7-C9D9-4FA6-F8CB-FFA2E52F514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53914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 lang="fr-F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customXml" Target="../ink/ink5.xml"/><Relationship Id="rId18" Type="http://schemas.openxmlformats.org/officeDocument/2006/relationships/image" Target="../media/image31.png"/><Relationship Id="rId3" Type="http://schemas.openxmlformats.org/officeDocument/2006/relationships/image" Target="../media/image23.png"/><Relationship Id="rId21" Type="http://schemas.openxmlformats.org/officeDocument/2006/relationships/customXml" Target="../ink/ink9.xml"/><Relationship Id="rId7" Type="http://schemas.openxmlformats.org/officeDocument/2006/relationships/customXml" Target="../ink/ink2.xml"/><Relationship Id="rId12" Type="http://schemas.openxmlformats.org/officeDocument/2006/relationships/image" Target="../media/image28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30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customXml" Target="../ink/ink4.xml"/><Relationship Id="rId24" Type="http://schemas.openxmlformats.org/officeDocument/2006/relationships/image" Target="../media/image34.png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10" Type="http://schemas.openxmlformats.org/officeDocument/2006/relationships/image" Target="../media/image27.png"/><Relationship Id="rId19" Type="http://schemas.openxmlformats.org/officeDocument/2006/relationships/customXml" Target="../ink/ink8.xml"/><Relationship Id="rId4" Type="http://schemas.openxmlformats.org/officeDocument/2006/relationships/image" Target="../media/image24.png"/><Relationship Id="rId9" Type="http://schemas.openxmlformats.org/officeDocument/2006/relationships/customXml" Target="../ink/ink3.xml"/><Relationship Id="rId14" Type="http://schemas.openxmlformats.org/officeDocument/2006/relationships/image" Target="../media/image29.png"/><Relationship Id="rId22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/>
          <p:nvPr/>
        </p:nvSpPr>
        <p:spPr>
          <a:xfrm>
            <a:off x="0" y="5293200"/>
            <a:ext cx="12192000" cy="1564925"/>
          </a:xfrm>
          <a:prstGeom prst="rect">
            <a:avLst/>
          </a:prstGeom>
          <a:solidFill>
            <a:srgbClr val="752864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i="0" u="none" strike="noStrike" cap="none" dirty="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RAPPORT </a:t>
            </a:r>
            <a:r>
              <a:rPr lang="fr-FR" sz="3200" b="1" dirty="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ENQUÊTE</a:t>
            </a:r>
            <a:r>
              <a:rPr lang="fr-FR" sz="3200" b="1" i="0" u="none" strike="noStrike" cap="none" dirty="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DE SATISFACTION </a:t>
            </a:r>
            <a:r>
              <a:rPr lang="fr-FR" sz="3200" b="1" dirty="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SI 2025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i="1" dirty="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Réalisée du 6 au 20 janvier 2026</a:t>
            </a:r>
            <a:endParaRPr sz="1200" i="1" dirty="0"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0" y="0"/>
            <a:ext cx="2329851" cy="15649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e la date 3"/>
          <p:cNvSpPr>
            <a:spLocks noGrp="1"/>
          </p:cNvSpPr>
          <p:nvPr/>
        </p:nvSpPr>
        <p:spPr>
          <a:xfrm>
            <a:off x="10757836" y="198438"/>
            <a:ext cx="1238221" cy="432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tx1"/>
                </a:solidFill>
              </a:rPr>
              <a:t>PS03-FO0001</a:t>
            </a:r>
          </a:p>
          <a:p>
            <a:r>
              <a:rPr lang="en-US" dirty="0">
                <a:solidFill>
                  <a:schemeClr val="tx1"/>
                </a:solidFill>
              </a:rPr>
              <a:t>V3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1078346" y="369974"/>
            <a:ext cx="10058400" cy="902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 panose="00000500000000000000"/>
              <a:buNone/>
            </a:pPr>
            <a:r>
              <a:rPr lang="fr-FR" sz="4800" b="1" dirty="0"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CRM</a:t>
            </a:r>
            <a:endParaRPr lang="fr-FR" sz="4800" dirty="0"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pic>
        <p:nvPicPr>
          <p:cNvPr id="2" name="Image 1" descr="Une image contenant texte, capture d’écran, ligne, Tracé&#10;&#10;Le contenu généré par l’IA peut être incorrect.">
            <a:extLst>
              <a:ext uri="{FF2B5EF4-FFF2-40B4-BE49-F238E27FC236}">
                <a16:creationId xmlns:a16="http://schemas.microsoft.com/office/drawing/2014/main" id="{A790B570-1A92-FFA3-E89B-D8E361896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146" y="1610661"/>
            <a:ext cx="10212714" cy="44039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1078346" y="369974"/>
            <a:ext cx="10058400" cy="902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 panose="00000500000000000000"/>
              <a:buNone/>
            </a:pPr>
            <a:r>
              <a:rPr lang="fr-FR" sz="4800" b="1" dirty="0"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Odoo</a:t>
            </a:r>
            <a:endParaRPr lang="fr-FR" sz="4800" dirty="0"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pic>
        <p:nvPicPr>
          <p:cNvPr id="5" name="Image 4" descr="Une image contenant texte, capture d’écran, diagramme, ligne&#10;&#10;Le contenu généré par l’IA peut être incorrect.">
            <a:extLst>
              <a:ext uri="{FF2B5EF4-FFF2-40B4-BE49-F238E27FC236}">
                <a16:creationId xmlns:a16="http://schemas.microsoft.com/office/drawing/2014/main" id="{D801B1FD-F598-7710-EE1B-AC3A39C72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304925"/>
            <a:ext cx="10210800" cy="4248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AB0CC297-42DC-244B-F56B-4086F9689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>
            <a:extLst>
              <a:ext uri="{FF2B5EF4-FFF2-40B4-BE49-F238E27FC236}">
                <a16:creationId xmlns:a16="http://schemas.microsoft.com/office/drawing/2014/main" id="{F97F7166-A215-5664-406A-CC124BE4A8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8346" y="369974"/>
            <a:ext cx="10058400" cy="902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>
              <a:buSzPts val="2400"/>
            </a:pPr>
            <a:r>
              <a:rPr lang="fr-FR" sz="4800" b="1" dirty="0"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Odoo</a:t>
            </a:r>
            <a:endParaRPr lang="fr-FR" sz="4800" dirty="0"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sp>
        <p:nvSpPr>
          <p:cNvPr id="4" name="Google Shape;122;p17">
            <a:extLst>
              <a:ext uri="{FF2B5EF4-FFF2-40B4-BE49-F238E27FC236}">
                <a16:creationId xmlns:a16="http://schemas.microsoft.com/office/drawing/2014/main" id="{3E717F59-EFD7-BE54-0CC5-AF9BDFE5A504}"/>
              </a:ext>
            </a:extLst>
          </p:cNvPr>
          <p:cNvSpPr txBox="1"/>
          <p:nvPr/>
        </p:nvSpPr>
        <p:spPr>
          <a:xfrm>
            <a:off x="8472113" y="2978786"/>
            <a:ext cx="60960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285750" lvl="0" indent="-285750" algn="just">
              <a:buSzPts val="1800"/>
              <a:buFont typeface="Wingdings" panose="05000000000000000000" pitchFamily="2" charset="2"/>
              <a:buChar char="§"/>
            </a:pPr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Mise en production de</a:t>
            </a:r>
          </a:p>
          <a:p>
            <a:pPr lvl="0" algn="just">
              <a:buSzPts val="1800"/>
            </a:pPr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nouveaux modules Odoo</a:t>
            </a:r>
          </a:p>
          <a:p>
            <a:pPr lvl="0" algn="just">
              <a:buSzPts val="1800"/>
            </a:pPr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(caisse, facturation des garants,</a:t>
            </a:r>
          </a:p>
          <a:p>
            <a:pPr lvl="0" algn="just">
              <a:buSzPts val="1800"/>
            </a:pPr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événements, tableaux de bord)</a:t>
            </a:r>
          </a:p>
          <a:p>
            <a:pPr lvl="0" algn="just">
              <a:buSzPts val="1800"/>
            </a:pPr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pour améliorer le suivi des</a:t>
            </a:r>
          </a:p>
          <a:p>
            <a:pPr lvl="0" algn="just">
              <a:buSzPts val="1800"/>
            </a:pPr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opérations.</a:t>
            </a:r>
          </a:p>
        </p:txBody>
      </p:sp>
      <p:sp>
        <p:nvSpPr>
          <p:cNvPr id="5" name="Google Shape;123;p17">
            <a:extLst>
              <a:ext uri="{FF2B5EF4-FFF2-40B4-BE49-F238E27FC236}">
                <a16:creationId xmlns:a16="http://schemas.microsoft.com/office/drawing/2014/main" id="{6F85A068-B981-CEE3-3446-1C9778DD7E9E}"/>
              </a:ext>
            </a:extLst>
          </p:cNvPr>
          <p:cNvSpPr txBox="1"/>
          <p:nvPr/>
        </p:nvSpPr>
        <p:spPr>
          <a:xfrm>
            <a:off x="8675593" y="2573823"/>
            <a:ext cx="621526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dirty="0">
                <a:solidFill>
                  <a:srgbClr val="000000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Projet futur: </a:t>
            </a:r>
            <a:endParaRPr sz="1800" b="1" dirty="0">
              <a:solidFill>
                <a:schemeClr val="dk1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pic>
        <p:nvPicPr>
          <p:cNvPr id="10" name="Image 9" descr="Une image contenant texte, capture d’écran, nombre, Tracé&#10;&#10;Le contenu généré par l’IA peut être incorrect.">
            <a:extLst>
              <a:ext uri="{FF2B5EF4-FFF2-40B4-BE49-F238E27FC236}">
                <a16:creationId xmlns:a16="http://schemas.microsoft.com/office/drawing/2014/main" id="{8BF4848F-19FF-9C69-8159-A2542F05C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37" y="2109245"/>
            <a:ext cx="8277876" cy="3557878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4446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1078346" y="369974"/>
            <a:ext cx="10058400" cy="902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 panose="00000500000000000000"/>
              <a:buNone/>
            </a:pPr>
            <a:r>
              <a:rPr lang="fr-FR" sz="4800" b="1" dirty="0"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Dropbox</a:t>
            </a:r>
            <a:endParaRPr lang="fr-FR" sz="4800" dirty="0"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pic>
        <p:nvPicPr>
          <p:cNvPr id="7" name="Image 6" descr="Une image contenant texte, capture d’écran, Tracé, ligne&#10;&#10;Le contenu généré par l’IA peut être incorrect.">
            <a:extLst>
              <a:ext uri="{FF2B5EF4-FFF2-40B4-BE49-F238E27FC236}">
                <a16:creationId xmlns:a16="http://schemas.microsoft.com/office/drawing/2014/main" id="{B65F29F7-3143-DE2F-28ED-552435A56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337959"/>
            <a:ext cx="10210799" cy="4182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3087982E-2229-E355-B0FB-6AD6AE753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>
            <a:extLst>
              <a:ext uri="{FF2B5EF4-FFF2-40B4-BE49-F238E27FC236}">
                <a16:creationId xmlns:a16="http://schemas.microsoft.com/office/drawing/2014/main" id="{4E84AB14-EC19-F5A0-5DAC-CAC65E7FB9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8346" y="369974"/>
            <a:ext cx="10058400" cy="902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>
              <a:buSzPts val="2400"/>
            </a:pPr>
            <a:r>
              <a:rPr lang="fr-FR" sz="4800" b="1" dirty="0"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Icare</a:t>
            </a:r>
            <a:endParaRPr lang="fr-FR" sz="4800" dirty="0"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sp>
        <p:nvSpPr>
          <p:cNvPr id="4" name="Google Shape;122;p17">
            <a:extLst>
              <a:ext uri="{FF2B5EF4-FFF2-40B4-BE49-F238E27FC236}">
                <a16:creationId xmlns:a16="http://schemas.microsoft.com/office/drawing/2014/main" id="{D00229E0-13C5-4864-E8CC-67BD565633CF}"/>
              </a:ext>
            </a:extLst>
          </p:cNvPr>
          <p:cNvSpPr txBox="1"/>
          <p:nvPr/>
        </p:nvSpPr>
        <p:spPr>
          <a:xfrm>
            <a:off x="8413121" y="2978786"/>
            <a:ext cx="609600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285750" lvl="0" indent="-285750" algn="just">
              <a:buSzPts val="1800"/>
              <a:buFont typeface="Wingdings" panose="05000000000000000000" pitchFamily="2" charset="2"/>
              <a:buChar char="§"/>
            </a:pPr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Fonctionnalité de</a:t>
            </a:r>
          </a:p>
          <a:p>
            <a:pPr lvl="0" algn="just">
              <a:buSzPts val="1800"/>
            </a:pPr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reprogrammation des rendez-vous</a:t>
            </a:r>
          </a:p>
          <a:p>
            <a:pPr lvl="0" algn="just">
              <a:buSzPts val="1800"/>
            </a:pPr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à améliorer, impossible de</a:t>
            </a:r>
          </a:p>
          <a:p>
            <a:pPr lvl="0" algn="just">
              <a:buSzPts val="1800"/>
            </a:pPr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transférer un rendez-vous</a:t>
            </a:r>
          </a:p>
          <a:p>
            <a:pPr lvl="0" algn="just">
              <a:buSzPts val="1800"/>
            </a:pPr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d’un médecin à un autre.</a:t>
            </a:r>
          </a:p>
        </p:txBody>
      </p:sp>
      <p:sp>
        <p:nvSpPr>
          <p:cNvPr id="5" name="Google Shape;123;p17">
            <a:extLst>
              <a:ext uri="{FF2B5EF4-FFF2-40B4-BE49-F238E27FC236}">
                <a16:creationId xmlns:a16="http://schemas.microsoft.com/office/drawing/2014/main" id="{2E8F20CA-EE38-6B11-C024-987DA4DC4E3C}"/>
              </a:ext>
            </a:extLst>
          </p:cNvPr>
          <p:cNvSpPr txBox="1"/>
          <p:nvPr/>
        </p:nvSpPr>
        <p:spPr>
          <a:xfrm>
            <a:off x="8616601" y="2573823"/>
            <a:ext cx="621526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lvl="0"/>
            <a:r>
              <a:rPr lang="fr-FR" sz="1800" b="1" dirty="0"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Remarques:</a:t>
            </a:r>
            <a:endParaRPr sz="1800" b="1" dirty="0">
              <a:solidFill>
                <a:schemeClr val="dk1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pic>
        <p:nvPicPr>
          <p:cNvPr id="7" name="Image 6" descr="Une image contenant texte, capture d’écran, nombre, affichage&#10;&#10;Le contenu généré par l’IA peut être incorrect.">
            <a:extLst>
              <a:ext uri="{FF2B5EF4-FFF2-40B4-BE49-F238E27FC236}">
                <a16:creationId xmlns:a16="http://schemas.microsoft.com/office/drawing/2014/main" id="{AAB96BE5-15B6-4ECB-E461-9B88B381C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85" y="2109245"/>
            <a:ext cx="8277876" cy="3447638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8479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1078346" y="369974"/>
            <a:ext cx="10058400" cy="902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 panose="00000500000000000000"/>
              <a:buNone/>
            </a:pPr>
            <a:r>
              <a:rPr lang="fr-FR" sz="4800" b="1" dirty="0"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Qualité des applications</a:t>
            </a:r>
            <a:endParaRPr lang="fr-FR" sz="4800" dirty="0"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pic>
        <p:nvPicPr>
          <p:cNvPr id="2" name="Image 1" descr="Une image contenant texte, capture d’écran, ligne, Tracé&#10;&#10;Le contenu généré par l’IA peut être incorrect.">
            <a:extLst>
              <a:ext uri="{FF2B5EF4-FFF2-40B4-BE49-F238E27FC236}">
                <a16:creationId xmlns:a16="http://schemas.microsoft.com/office/drawing/2014/main" id="{A6DD858B-C17B-9EFB-6670-70A7CF7AC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432" y="1453865"/>
            <a:ext cx="9889111" cy="4278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1078346" y="369974"/>
            <a:ext cx="10058400" cy="902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 panose="00000500000000000000"/>
              <a:buNone/>
            </a:pPr>
            <a:r>
              <a:rPr lang="fr-FR" sz="4800" b="1" dirty="0"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Qualité des applications</a:t>
            </a:r>
            <a:endParaRPr lang="fr-FR" sz="4800" dirty="0"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pic>
        <p:nvPicPr>
          <p:cNvPr id="5" name="Image 4" descr="Une image contenant texte, capture d’écran, ligne, Tracé">
            <a:extLst>
              <a:ext uri="{FF2B5EF4-FFF2-40B4-BE49-F238E27FC236}">
                <a16:creationId xmlns:a16="http://schemas.microsoft.com/office/drawing/2014/main" id="{7D07EF14-F153-7475-BFF0-2E1B23DC0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345" y="1453865"/>
            <a:ext cx="10058401" cy="4482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1078346" y="369974"/>
            <a:ext cx="10058400" cy="902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 panose="00000500000000000000"/>
              <a:buNone/>
            </a:pPr>
            <a:r>
              <a:rPr lang="fr-FR" sz="4800" b="1" dirty="0"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Qualité des applications</a:t>
            </a:r>
            <a:endParaRPr lang="fr-FR" sz="4800" dirty="0"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pic>
        <p:nvPicPr>
          <p:cNvPr id="4" name="Image 3" descr="Une image contenant texte, capture d’écran, ligne, Tracé&#10;&#10;Le contenu généré par l’IA peut être incorrect.">
            <a:extLst>
              <a:ext uri="{FF2B5EF4-FFF2-40B4-BE49-F238E27FC236}">
                <a16:creationId xmlns:a16="http://schemas.microsoft.com/office/drawing/2014/main" id="{9B9CAF15-9135-BB3A-B3ED-3DFD18B8C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345" y="1525837"/>
            <a:ext cx="10058399" cy="4322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1078346" y="369974"/>
            <a:ext cx="10058400" cy="902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 panose="00000500000000000000"/>
              <a:buNone/>
            </a:pPr>
            <a:r>
              <a:rPr lang="fr-FR" sz="4800" b="1" dirty="0"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Qualité des applications</a:t>
            </a:r>
            <a:endParaRPr lang="fr-FR" sz="4800" dirty="0"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pic>
        <p:nvPicPr>
          <p:cNvPr id="4" name="Image 3" descr="Une image contenant texte, capture d’écran, nombre, Tracé&#10;&#10;Le contenu généré par l’IA peut être incorrect.">
            <a:extLst>
              <a:ext uri="{FF2B5EF4-FFF2-40B4-BE49-F238E27FC236}">
                <a16:creationId xmlns:a16="http://schemas.microsoft.com/office/drawing/2014/main" id="{E80FB628-8477-6BD0-723D-272D65398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214" y="1272211"/>
            <a:ext cx="10058400" cy="4241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1078346" y="369974"/>
            <a:ext cx="10058400" cy="902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 panose="00000500000000000000"/>
              <a:buNone/>
            </a:pPr>
            <a:r>
              <a:rPr lang="fr-FR" sz="4800" b="1" dirty="0"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Qualité des applications</a:t>
            </a:r>
            <a:endParaRPr lang="fr-FR" sz="4800" dirty="0"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pic>
        <p:nvPicPr>
          <p:cNvPr id="4" name="Image 3" descr="Une image contenant texte, capture d’écran, ligne, Tracé&#10;&#10;Le contenu généré par l’IA peut être incorrect.">
            <a:extLst>
              <a:ext uri="{FF2B5EF4-FFF2-40B4-BE49-F238E27FC236}">
                <a16:creationId xmlns:a16="http://schemas.microsoft.com/office/drawing/2014/main" id="{7651BCBE-D8F0-B1EF-743D-511C272DA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78" y="1488521"/>
            <a:ext cx="10043068" cy="4273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1078346" y="369974"/>
            <a:ext cx="10058400" cy="902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 panose="00000500000000000000"/>
              <a:buNone/>
            </a:pPr>
            <a:r>
              <a:rPr lang="fr-FR" sz="4800" b="1" dirty="0"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Description du panel</a:t>
            </a:r>
            <a:endParaRPr sz="4800" dirty="0"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223028" y="1496750"/>
            <a:ext cx="8711100" cy="367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Nombre de personnes ayant répondu au questionnaire : 16</a:t>
            </a:r>
            <a:endParaRPr dirty="0"/>
          </a:p>
        </p:txBody>
      </p:sp>
      <p:pic>
        <p:nvPicPr>
          <p:cNvPr id="3" name="Image 2" descr="Une image contenant texte, capture d’écran, Police, logiciel&#10;&#10;Le contenu généré par l’IA peut être incorrect.">
            <a:extLst>
              <a:ext uri="{FF2B5EF4-FFF2-40B4-BE49-F238E27FC236}">
                <a16:creationId xmlns:a16="http://schemas.microsoft.com/office/drawing/2014/main" id="{27D06760-7108-B97E-A586-F5E3AEF7C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28" y="1863780"/>
            <a:ext cx="7041490" cy="279678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5" name="Image 4" descr="Une image contenant texte, capture d’écran, Tracé, ligne&#10;&#10;Le contenu généré par l’IA peut être incorrect.">
            <a:extLst>
              <a:ext uri="{FF2B5EF4-FFF2-40B4-BE49-F238E27FC236}">
                <a16:creationId xmlns:a16="http://schemas.microsoft.com/office/drawing/2014/main" id="{E57FC7A5-6FB2-AE88-C7AF-9D13AB1F9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7482" y="3581622"/>
            <a:ext cx="7041490" cy="31092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1078346" y="369974"/>
            <a:ext cx="10058400" cy="902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 panose="00000500000000000000"/>
              <a:buNone/>
            </a:pPr>
            <a:r>
              <a:rPr lang="fr-FR" sz="4800" b="1" dirty="0"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Formation</a:t>
            </a:r>
            <a:endParaRPr lang="fr-FR" sz="4800" dirty="0"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pic>
        <p:nvPicPr>
          <p:cNvPr id="5" name="Image 4" descr="Une image contenant texte, capture d’écran, Police, logo&#10;&#10;Le contenu généré par l’IA peut être incorrect.">
            <a:extLst>
              <a:ext uri="{FF2B5EF4-FFF2-40B4-BE49-F238E27FC236}">
                <a16:creationId xmlns:a16="http://schemas.microsoft.com/office/drawing/2014/main" id="{E83FF3C6-F131-D92F-A0CF-99329D90F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2210"/>
            <a:ext cx="8968912" cy="35932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 6" descr="Une image contenant texte, capture d’écran, nombre, Tracé&#10;&#10;Le contenu généré par l’IA peut être incorrect.">
            <a:extLst>
              <a:ext uri="{FF2B5EF4-FFF2-40B4-BE49-F238E27FC236}">
                <a16:creationId xmlns:a16="http://schemas.microsoft.com/office/drawing/2014/main" id="{F7BBB0C6-C274-590D-850E-CD4F7161D5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2677" y="3293806"/>
            <a:ext cx="7619118" cy="3430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Encre 7">
                <a:extLst>
                  <a:ext uri="{FF2B5EF4-FFF2-40B4-BE49-F238E27FC236}">
                    <a16:creationId xmlns:a16="http://schemas.microsoft.com/office/drawing/2014/main" id="{57685D85-4CD2-B6D6-141F-2B9262C37E0A}"/>
                  </a:ext>
                </a:extLst>
              </p14:cNvPr>
              <p14:cNvContentPartPr/>
              <p14:nvPr/>
            </p14:nvContentPartPr>
            <p14:xfrm>
              <a:off x="498170" y="1474630"/>
              <a:ext cx="110160" cy="360"/>
            </p14:xfrm>
          </p:contentPart>
        </mc:Choice>
        <mc:Fallback>
          <p:pic>
            <p:nvPicPr>
              <p:cNvPr id="8" name="Encre 7">
                <a:extLst>
                  <a:ext uri="{FF2B5EF4-FFF2-40B4-BE49-F238E27FC236}">
                    <a16:creationId xmlns:a16="http://schemas.microsoft.com/office/drawing/2014/main" id="{57685D85-4CD2-B6D6-141F-2B9262C37E0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0170" y="1456630"/>
                <a:ext cx="1458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3" name="Encre 12">
                <a:extLst>
                  <a:ext uri="{FF2B5EF4-FFF2-40B4-BE49-F238E27FC236}">
                    <a16:creationId xmlns:a16="http://schemas.microsoft.com/office/drawing/2014/main" id="{CD2A4965-72C3-04B5-720B-30AAB3B0BF9B}"/>
                  </a:ext>
                </a:extLst>
              </p14:cNvPr>
              <p14:cNvContentPartPr/>
              <p14:nvPr/>
            </p14:nvContentPartPr>
            <p14:xfrm>
              <a:off x="186770" y="1219030"/>
              <a:ext cx="4320" cy="360"/>
            </p14:xfrm>
          </p:contentPart>
        </mc:Choice>
        <mc:Fallback>
          <p:pic>
            <p:nvPicPr>
              <p:cNvPr id="13" name="Encre 12">
                <a:extLst>
                  <a:ext uri="{FF2B5EF4-FFF2-40B4-BE49-F238E27FC236}">
                    <a16:creationId xmlns:a16="http://schemas.microsoft.com/office/drawing/2014/main" id="{CD2A4965-72C3-04B5-720B-30AAB3B0BF9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9130" y="1201030"/>
                <a:ext cx="39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5" name="Encre 24">
                <a:extLst>
                  <a:ext uri="{FF2B5EF4-FFF2-40B4-BE49-F238E27FC236}">
                    <a16:creationId xmlns:a16="http://schemas.microsoft.com/office/drawing/2014/main" id="{52717665-11CE-8378-663B-41B7E8F97406}"/>
                  </a:ext>
                </a:extLst>
              </p14:cNvPr>
              <p14:cNvContentPartPr/>
              <p14:nvPr/>
            </p14:nvContentPartPr>
            <p14:xfrm>
              <a:off x="168050" y="1309750"/>
              <a:ext cx="196200" cy="8280"/>
            </p14:xfrm>
          </p:contentPart>
        </mc:Choice>
        <mc:Fallback>
          <p:pic>
            <p:nvPicPr>
              <p:cNvPr id="25" name="Encre 24">
                <a:extLst>
                  <a:ext uri="{FF2B5EF4-FFF2-40B4-BE49-F238E27FC236}">
                    <a16:creationId xmlns:a16="http://schemas.microsoft.com/office/drawing/2014/main" id="{52717665-11CE-8378-663B-41B7E8F9740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0050" y="1292110"/>
                <a:ext cx="23184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4" name="Encre 33">
                <a:extLst>
                  <a:ext uri="{FF2B5EF4-FFF2-40B4-BE49-F238E27FC236}">
                    <a16:creationId xmlns:a16="http://schemas.microsoft.com/office/drawing/2014/main" id="{1A53D6C4-7259-DBDB-0F1C-EC3C4FC7B564}"/>
                  </a:ext>
                </a:extLst>
              </p14:cNvPr>
              <p14:cNvContentPartPr/>
              <p14:nvPr/>
            </p14:nvContentPartPr>
            <p14:xfrm>
              <a:off x="196490" y="1513870"/>
              <a:ext cx="10440" cy="206280"/>
            </p14:xfrm>
          </p:contentPart>
        </mc:Choice>
        <mc:Fallback>
          <p:pic>
            <p:nvPicPr>
              <p:cNvPr id="34" name="Encre 33">
                <a:extLst>
                  <a:ext uri="{FF2B5EF4-FFF2-40B4-BE49-F238E27FC236}">
                    <a16:creationId xmlns:a16="http://schemas.microsoft.com/office/drawing/2014/main" id="{1A53D6C4-7259-DBDB-0F1C-EC3C4FC7B56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0370" y="1507750"/>
                <a:ext cx="22680" cy="21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e 41">
            <a:extLst>
              <a:ext uri="{FF2B5EF4-FFF2-40B4-BE49-F238E27FC236}">
                <a16:creationId xmlns:a16="http://schemas.microsoft.com/office/drawing/2014/main" id="{D098DE7B-CA25-07C0-3E8E-AFF324CB3767}"/>
              </a:ext>
            </a:extLst>
          </p:cNvPr>
          <p:cNvGrpSpPr/>
          <p:nvPr/>
        </p:nvGrpSpPr>
        <p:grpSpPr>
          <a:xfrm>
            <a:off x="214850" y="1357270"/>
            <a:ext cx="240840" cy="287280"/>
            <a:chOff x="214850" y="1357270"/>
            <a:chExt cx="240840" cy="28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30" name="Encre 29">
                  <a:extLst>
                    <a:ext uri="{FF2B5EF4-FFF2-40B4-BE49-F238E27FC236}">
                      <a16:creationId xmlns:a16="http://schemas.microsoft.com/office/drawing/2014/main" id="{93B0C605-4F88-D081-25FE-E6694EDE9CF8}"/>
                    </a:ext>
                  </a:extLst>
                </p14:cNvPr>
                <p14:cNvContentPartPr/>
                <p14:nvPr/>
              </p14:nvContentPartPr>
              <p14:xfrm>
                <a:off x="214850" y="1454470"/>
                <a:ext cx="239040" cy="180720"/>
              </p14:xfrm>
            </p:contentPart>
          </mc:Choice>
          <mc:Fallback>
            <p:pic>
              <p:nvPicPr>
                <p:cNvPr id="30" name="Encre 29">
                  <a:extLst>
                    <a:ext uri="{FF2B5EF4-FFF2-40B4-BE49-F238E27FC236}">
                      <a16:creationId xmlns:a16="http://schemas.microsoft.com/office/drawing/2014/main" id="{93B0C605-4F88-D081-25FE-E6694EDE9CF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08730" y="1448350"/>
                  <a:ext cx="2512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31" name="Encre 30">
                  <a:extLst>
                    <a:ext uri="{FF2B5EF4-FFF2-40B4-BE49-F238E27FC236}">
                      <a16:creationId xmlns:a16="http://schemas.microsoft.com/office/drawing/2014/main" id="{4EE16739-93CD-44B5-BA49-6955884E11AA}"/>
                    </a:ext>
                  </a:extLst>
                </p14:cNvPr>
                <p14:cNvContentPartPr/>
                <p14:nvPr/>
              </p14:nvContentPartPr>
              <p14:xfrm>
                <a:off x="275330" y="1454830"/>
                <a:ext cx="142200" cy="189720"/>
              </p14:xfrm>
            </p:contentPart>
          </mc:Choice>
          <mc:Fallback>
            <p:pic>
              <p:nvPicPr>
                <p:cNvPr id="31" name="Encre 30">
                  <a:extLst>
                    <a:ext uri="{FF2B5EF4-FFF2-40B4-BE49-F238E27FC236}">
                      <a16:creationId xmlns:a16="http://schemas.microsoft.com/office/drawing/2014/main" id="{4EE16739-93CD-44B5-BA49-6955884E11A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69210" y="1448710"/>
                  <a:ext cx="1544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32" name="Encre 31">
                  <a:extLst>
                    <a:ext uri="{FF2B5EF4-FFF2-40B4-BE49-F238E27FC236}">
                      <a16:creationId xmlns:a16="http://schemas.microsoft.com/office/drawing/2014/main" id="{86714918-EAAF-1BC2-891C-49F6C933C433}"/>
                    </a:ext>
                  </a:extLst>
                </p14:cNvPr>
                <p14:cNvContentPartPr/>
                <p14:nvPr/>
              </p14:nvContentPartPr>
              <p14:xfrm>
                <a:off x="222410" y="1357270"/>
                <a:ext cx="233280" cy="166680"/>
              </p14:xfrm>
            </p:contentPart>
          </mc:Choice>
          <mc:Fallback>
            <p:pic>
              <p:nvPicPr>
                <p:cNvPr id="32" name="Encre 31">
                  <a:extLst>
                    <a:ext uri="{FF2B5EF4-FFF2-40B4-BE49-F238E27FC236}">
                      <a16:creationId xmlns:a16="http://schemas.microsoft.com/office/drawing/2014/main" id="{86714918-EAAF-1BC2-891C-49F6C933C43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16290" y="1351150"/>
                  <a:ext cx="2455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36" name="Encre 35">
                  <a:extLst>
                    <a:ext uri="{FF2B5EF4-FFF2-40B4-BE49-F238E27FC236}">
                      <a16:creationId xmlns:a16="http://schemas.microsoft.com/office/drawing/2014/main" id="{DDB7C3FA-1021-FC9E-5F5B-4E7D40220C89}"/>
                    </a:ext>
                  </a:extLst>
                </p14:cNvPr>
                <p14:cNvContentPartPr/>
                <p14:nvPr/>
              </p14:nvContentPartPr>
              <p14:xfrm>
                <a:off x="256610" y="1533670"/>
                <a:ext cx="118440" cy="30960"/>
              </p14:xfrm>
            </p:contentPart>
          </mc:Choice>
          <mc:Fallback>
            <p:pic>
              <p:nvPicPr>
                <p:cNvPr id="36" name="Encre 35">
                  <a:extLst>
                    <a:ext uri="{FF2B5EF4-FFF2-40B4-BE49-F238E27FC236}">
                      <a16:creationId xmlns:a16="http://schemas.microsoft.com/office/drawing/2014/main" id="{DDB7C3FA-1021-FC9E-5F5B-4E7D40220C8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93610" y="1470670"/>
                  <a:ext cx="2440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37" name="Encre 36">
                  <a:extLst>
                    <a:ext uri="{FF2B5EF4-FFF2-40B4-BE49-F238E27FC236}">
                      <a16:creationId xmlns:a16="http://schemas.microsoft.com/office/drawing/2014/main" id="{F499BF2F-B8BF-3826-D0AF-9F1EB3F63C93}"/>
                    </a:ext>
                  </a:extLst>
                </p14:cNvPr>
                <p14:cNvContentPartPr/>
                <p14:nvPr/>
              </p14:nvContentPartPr>
              <p14:xfrm>
                <a:off x="393050" y="1563190"/>
                <a:ext cx="360" cy="360"/>
              </p14:xfrm>
            </p:contentPart>
          </mc:Choice>
          <mc:Fallback>
            <p:pic>
              <p:nvPicPr>
                <p:cNvPr id="37" name="Encre 36">
                  <a:extLst>
                    <a:ext uri="{FF2B5EF4-FFF2-40B4-BE49-F238E27FC236}">
                      <a16:creationId xmlns:a16="http://schemas.microsoft.com/office/drawing/2014/main" id="{F499BF2F-B8BF-3826-D0AF-9F1EB3F63C9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30410" y="150055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39" name="Encre 38">
                  <a:extLst>
                    <a:ext uri="{FF2B5EF4-FFF2-40B4-BE49-F238E27FC236}">
                      <a16:creationId xmlns:a16="http://schemas.microsoft.com/office/drawing/2014/main" id="{2EF16D4E-3C18-0E53-6D6D-494D9EBC6B30}"/>
                    </a:ext>
                  </a:extLst>
                </p14:cNvPr>
                <p14:cNvContentPartPr/>
                <p14:nvPr/>
              </p14:nvContentPartPr>
              <p14:xfrm>
                <a:off x="436970" y="1563190"/>
                <a:ext cx="5760" cy="360"/>
              </p14:xfrm>
            </p:contentPart>
          </mc:Choice>
          <mc:Fallback>
            <p:pic>
              <p:nvPicPr>
                <p:cNvPr id="39" name="Encre 38">
                  <a:extLst>
                    <a:ext uri="{FF2B5EF4-FFF2-40B4-BE49-F238E27FC236}">
                      <a16:creationId xmlns:a16="http://schemas.microsoft.com/office/drawing/2014/main" id="{2EF16D4E-3C18-0E53-6D6D-494D9EBC6B3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73970" y="1500550"/>
                  <a:ext cx="1314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41" name="Encre 40">
                  <a:extLst>
                    <a:ext uri="{FF2B5EF4-FFF2-40B4-BE49-F238E27FC236}">
                      <a16:creationId xmlns:a16="http://schemas.microsoft.com/office/drawing/2014/main" id="{A30E7910-78A6-456C-DC90-5A217358B82E}"/>
                    </a:ext>
                  </a:extLst>
                </p14:cNvPr>
                <p14:cNvContentPartPr/>
                <p14:nvPr/>
              </p14:nvContentPartPr>
              <p14:xfrm>
                <a:off x="255530" y="1543750"/>
                <a:ext cx="360" cy="360"/>
              </p14:xfrm>
            </p:contentPart>
          </mc:Choice>
          <mc:Fallback>
            <p:pic>
              <p:nvPicPr>
                <p:cNvPr id="41" name="Encre 40">
                  <a:extLst>
                    <a:ext uri="{FF2B5EF4-FFF2-40B4-BE49-F238E27FC236}">
                      <a16:creationId xmlns:a16="http://schemas.microsoft.com/office/drawing/2014/main" id="{A30E7910-78A6-456C-DC90-5A217358B82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92890" y="148075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1078346" y="369974"/>
            <a:ext cx="10058400" cy="902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 panose="00000500000000000000"/>
              <a:buNone/>
            </a:pPr>
            <a:r>
              <a:rPr lang="fr-FR" sz="4800" b="1" dirty="0"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Support technique</a:t>
            </a:r>
            <a:endParaRPr lang="fr-FR" sz="4800" dirty="0"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pic>
        <p:nvPicPr>
          <p:cNvPr id="4" name="Image 3" descr="Une image contenant texte, capture d’écran, Police, logo&#10;&#10;Le contenu généré par l’IA peut être incorrect.">
            <a:extLst>
              <a:ext uri="{FF2B5EF4-FFF2-40B4-BE49-F238E27FC236}">
                <a16:creationId xmlns:a16="http://schemas.microsoft.com/office/drawing/2014/main" id="{FC9C62D8-33A6-2901-C015-10CD4C7D5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05" y="1272210"/>
            <a:ext cx="5517358" cy="28272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 6" descr="Une image contenant texte, capture d’écran, Tracé, ligne&#10;&#10;Le contenu généré par l’IA peut être incorrect.">
            <a:extLst>
              <a:ext uri="{FF2B5EF4-FFF2-40B4-BE49-F238E27FC236}">
                <a16:creationId xmlns:a16="http://schemas.microsoft.com/office/drawing/2014/main" id="{41852D8C-7F3B-EFD6-7CC8-48F316868E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2263" y="3097163"/>
            <a:ext cx="8098755" cy="3544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1078346" y="369974"/>
            <a:ext cx="10058400" cy="902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 panose="00000500000000000000"/>
              <a:buNone/>
            </a:pPr>
            <a:r>
              <a:rPr lang="fr-FR" sz="4800" b="1" dirty="0"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Satisfaction globale</a:t>
            </a:r>
            <a:endParaRPr lang="fr-FR" sz="4800" dirty="0"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pic>
        <p:nvPicPr>
          <p:cNvPr id="4" name="Image 3" descr="Une image contenant texte, capture d’écran, Police, ligne&#10;&#10;Le contenu généré par l’IA peut être incorrect.">
            <a:extLst>
              <a:ext uri="{FF2B5EF4-FFF2-40B4-BE49-F238E27FC236}">
                <a16:creationId xmlns:a16="http://schemas.microsoft.com/office/drawing/2014/main" id="{0761B8BF-FB02-1460-C42E-AD981F2E3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50" y="1272210"/>
            <a:ext cx="10590365" cy="504993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1078346" y="369974"/>
            <a:ext cx="10058400" cy="902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 panose="00000500000000000000"/>
              <a:buNone/>
            </a:pPr>
            <a:r>
              <a:rPr lang="fr-FR" sz="4800" b="1" dirty="0"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Pistes d’amélioration</a:t>
            </a:r>
            <a:endParaRPr lang="fr-FR" sz="4800" dirty="0"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sp>
        <p:nvSpPr>
          <p:cNvPr id="5" name="Google Shape;269;p40"/>
          <p:cNvSpPr txBox="1">
            <a:spLocks noGrp="1"/>
          </p:cNvSpPr>
          <p:nvPr/>
        </p:nvSpPr>
        <p:spPr>
          <a:xfrm>
            <a:off x="838200" y="1189704"/>
            <a:ext cx="10515600" cy="506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228600" lvl="0" indent="-228600">
              <a:buClr>
                <a:srgbClr val="EBBDA9"/>
              </a:buClr>
              <a:buSzPts val="2000"/>
            </a:pPr>
            <a:r>
              <a:rPr lang="fr-FR" sz="1800" b="1" dirty="0">
                <a:latin typeface="Poppins" panose="00000500000000000000" pitchFamily="2" charset="0"/>
                <a:cs typeface="Poppins" panose="00000500000000000000" pitchFamily="2" charset="0"/>
              </a:rPr>
              <a:t>Performance du matériel informatique </a:t>
            </a:r>
            <a:r>
              <a:rPr lang="fr-FR" sz="2000" dirty="0">
                <a:latin typeface="Poppins" panose="00000500000000000000" pitchFamily="2" charset="0"/>
                <a:cs typeface="Poppins" panose="00000500000000000000" pitchFamily="2" charset="0"/>
              </a:rPr>
              <a:t>: </a:t>
            </a:r>
            <a:r>
              <a:rPr lang="fr-FR" sz="1600" i="1" dirty="0">
                <a:latin typeface="Poppins" panose="00000500000000000000" pitchFamily="2" charset="0"/>
                <a:cs typeface="Poppins" panose="00000500000000000000" pitchFamily="2" charset="0"/>
              </a:rPr>
              <a:t>des lenteurs ont été signalées sur certains ordinateurs et tablettes, impactant le travail quotidien. Des actions de remplacement et de mise à niveau ont déjà été effectuées.</a:t>
            </a:r>
          </a:p>
          <a:p>
            <a:pPr marL="228600" lvl="0" indent="-228600">
              <a:buClr>
                <a:srgbClr val="EBBDA9"/>
              </a:buClr>
              <a:buSzPts val="2000"/>
            </a:pPr>
            <a:r>
              <a:rPr kumimoji="0" lang="fr-FR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Partage du matériel </a:t>
            </a: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: </a:t>
            </a:r>
            <a:r>
              <a:rPr kumimoji="0" lang="fr-FR" sz="16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l’utilisation du matériel des collègues a été relevée par certains utilisateurs, limitant la flexibilité. Des mesures ont été mises en place pour réduire cette situation.</a:t>
            </a:r>
          </a:p>
          <a:p>
            <a:pPr marL="228600" lvl="0" indent="-228600">
              <a:buClr>
                <a:srgbClr val="EBBDA9"/>
              </a:buClr>
              <a:buSzPts val="2000"/>
            </a:pPr>
            <a:r>
              <a:rPr kumimoji="0" lang="fr-FR" sz="1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Maintenance du matériel informatique </a:t>
            </a:r>
            <a:r>
              <a:rPr kumimoji="0" lang="fr-FR" sz="16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: la nécessité d’entretiens réguliers a été exprimée afin de prévenir les pannes et ralentissements. Une maintenance périodique a été instaurée.</a:t>
            </a:r>
          </a:p>
          <a:p>
            <a:pPr marL="228600" lvl="0" indent="-228600">
              <a:buClr>
                <a:srgbClr val="EBBDA9"/>
              </a:buClr>
              <a:buSzPts val="2000"/>
            </a:pPr>
            <a:r>
              <a:rPr kumimoji="0" lang="fr-FR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Fiabilité de la flotte et des équipements de téléphonie </a:t>
            </a:r>
            <a:r>
              <a:rPr kumimoji="0" lang="fr-FR" sz="16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: des dysfonctionnements ponctuels (problèmes d’écoute, téléphones non fonctionnels) ont été signalés. Ces points ont été traités.</a:t>
            </a:r>
          </a:p>
          <a:p>
            <a:pPr marL="228600" lvl="0" indent="-228600">
              <a:buClr>
                <a:srgbClr val="EBBDA9"/>
              </a:buClr>
              <a:buSzPts val="2000"/>
            </a:pPr>
            <a:r>
              <a:rPr kumimoji="0" lang="fr-FR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Performance et stabilité d’</a:t>
            </a:r>
            <a:r>
              <a:rPr kumimoji="0" lang="fr-FR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Eyone</a:t>
            </a:r>
            <a:r>
              <a:rPr kumimoji="0" lang="fr-FR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Médical </a:t>
            </a:r>
            <a:r>
              <a:rPr kumimoji="0" lang="fr-FR" sz="16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: des lenteurs, bugs répétitifs et blocages persistent, notamment lors de l’enregistrement des visites et de la facturation. Des améliorations restent à mener.</a:t>
            </a:r>
            <a:endParaRPr lang="fr-FR" sz="14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lvl="0" indent="-228600">
              <a:buClr>
                <a:srgbClr val="EBBDA9"/>
              </a:buClr>
              <a:buSzPts val="2000"/>
            </a:pPr>
            <a:r>
              <a:rPr kumimoji="0" lang="fr-FR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Fonctionnalité de reprogrammation des rendez-vous sur Icare </a:t>
            </a:r>
            <a:r>
              <a:rPr kumimoji="0" lang="fr-FR" sz="16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: impossibilité de reprogrammer un rendez-vous d’un médecin à un autre. Une amélioration de cette fonctionnalité est attendue.</a:t>
            </a:r>
          </a:p>
          <a:p>
            <a:pPr marL="228600" lvl="0" indent="-228600">
              <a:buClr>
                <a:srgbClr val="EBBDA9"/>
              </a:buClr>
              <a:buSzPts val="2000"/>
            </a:pPr>
            <a:r>
              <a:rPr kumimoji="0" lang="fr-FR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Formation des utilisateurs </a:t>
            </a:r>
            <a:r>
              <a:rPr kumimoji="0" lang="fr-FR" sz="16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: bien que des formations existent, certaines sont jugées insuffisamment adaptées. Un renforcement de l’accompagnement est à prévoir.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1078346" y="369974"/>
            <a:ext cx="10058400" cy="902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 panose="00000500000000000000"/>
              <a:buNone/>
            </a:pPr>
            <a:r>
              <a:rPr lang="fr-FR" sz="3600" b="1" dirty="0"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Matériel informatique et Internet</a:t>
            </a:r>
            <a:endParaRPr sz="3600" dirty="0"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pic>
        <p:nvPicPr>
          <p:cNvPr id="3" name="Image 2" descr="Une image contenant texte, capture d’écran, Police, logo">
            <a:extLst>
              <a:ext uri="{FF2B5EF4-FFF2-40B4-BE49-F238E27FC236}">
                <a16:creationId xmlns:a16="http://schemas.microsoft.com/office/drawing/2014/main" id="{44940C5F-DBC5-05A3-990F-BD31CE8D1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40" y="1272210"/>
            <a:ext cx="6911939" cy="2888230"/>
          </a:xfrm>
          <a:prstGeom prst="rect">
            <a:avLst/>
          </a:prstGeom>
        </p:spPr>
      </p:pic>
      <p:pic>
        <p:nvPicPr>
          <p:cNvPr id="7" name="Image 6" descr="Une image contenant texte, capture d’écran, affichage, nombre&#10;&#10;Le contenu généré par l’IA peut être incorrect.">
            <a:extLst>
              <a:ext uri="{FF2B5EF4-FFF2-40B4-BE49-F238E27FC236}">
                <a16:creationId xmlns:a16="http://schemas.microsoft.com/office/drawing/2014/main" id="{7C738074-CAC3-537A-E692-5EB155BB0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7321" y="3367548"/>
            <a:ext cx="6911939" cy="312447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1078346" y="369974"/>
            <a:ext cx="10058400" cy="902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 panose="00000500000000000000"/>
              <a:buNone/>
            </a:pPr>
            <a:r>
              <a:rPr lang="fr-FR" sz="3600" b="1" dirty="0"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Matériel informatique et Internet</a:t>
            </a:r>
            <a:endParaRPr sz="3600" dirty="0"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pic>
        <p:nvPicPr>
          <p:cNvPr id="8" name="Image 7" descr="Une image contenant texte, capture d’écran, Police, diagramme&#10;&#10;Le contenu généré par l’IA peut être incorrect.">
            <a:extLst>
              <a:ext uri="{FF2B5EF4-FFF2-40B4-BE49-F238E27FC236}">
                <a16:creationId xmlns:a16="http://schemas.microsoft.com/office/drawing/2014/main" id="{CC1057F4-E39C-42C0-30F9-66714DA49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346" y="1612111"/>
            <a:ext cx="10325604" cy="46018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1078346" y="369974"/>
            <a:ext cx="10058400" cy="902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 panose="00000500000000000000"/>
              <a:buNone/>
            </a:pPr>
            <a:r>
              <a:rPr lang="fr-FR" sz="3600" b="1" dirty="0"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Matériel informatique et Internet</a:t>
            </a:r>
            <a:endParaRPr sz="3600" dirty="0"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pic>
        <p:nvPicPr>
          <p:cNvPr id="10" name="Image 9" descr="Une image contenant texte, capture d’écran, nombre, Police&#10;&#10;Le contenu généré par l’IA peut être incorrect.">
            <a:extLst>
              <a:ext uri="{FF2B5EF4-FFF2-40B4-BE49-F238E27FC236}">
                <a16:creationId xmlns:a16="http://schemas.microsoft.com/office/drawing/2014/main" id="{3638D93F-1E2A-BFD0-F55C-089E9C4F7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050" y="1527673"/>
            <a:ext cx="10615900" cy="47707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1078346" y="369974"/>
            <a:ext cx="10058400" cy="902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 panose="00000500000000000000"/>
              <a:buNone/>
            </a:pPr>
            <a:r>
              <a:rPr lang="fr-FR" sz="3600" b="1" dirty="0"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Matériel informatique et Internet</a:t>
            </a:r>
            <a:endParaRPr sz="3600" dirty="0"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pic>
        <p:nvPicPr>
          <p:cNvPr id="3" name="Image 2" descr="Une image contenant texte, capture d’écran, nombre, Police&#10;&#10;Le contenu généré par l’IA peut être incorrect.">
            <a:extLst>
              <a:ext uri="{FF2B5EF4-FFF2-40B4-BE49-F238E27FC236}">
                <a16:creationId xmlns:a16="http://schemas.microsoft.com/office/drawing/2014/main" id="{A96CADCF-2534-E9F7-9BF4-8968705D1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023" y="1527673"/>
            <a:ext cx="10731045" cy="4595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1078346" y="369974"/>
            <a:ext cx="10058400" cy="902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 panose="00000500000000000000"/>
              <a:buNone/>
            </a:pPr>
            <a:r>
              <a:rPr lang="fr-FR" sz="3600" b="1" dirty="0"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Matériel informatique et Internet</a:t>
            </a:r>
            <a:endParaRPr sz="3600" dirty="0"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sp>
        <p:nvSpPr>
          <p:cNvPr id="4" name="Google Shape;122;p17"/>
          <p:cNvSpPr txBox="1"/>
          <p:nvPr/>
        </p:nvSpPr>
        <p:spPr>
          <a:xfrm>
            <a:off x="7993380" y="3098858"/>
            <a:ext cx="60960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285750" lvl="0" indent="-285750" algn="just">
              <a:buSzPts val="1800"/>
              <a:buFont typeface="Wingdings" panose="05000000000000000000" pitchFamily="2" charset="2"/>
              <a:buChar char="§"/>
            </a:pPr>
            <a:r>
              <a:rPr lang="fr-FR" sz="1600" dirty="0"/>
              <a:t>Équipement informatique satisfaisant,</a:t>
            </a:r>
          </a:p>
          <a:p>
            <a:pPr lvl="0" algn="just">
              <a:buSzPts val="1800"/>
            </a:pPr>
            <a:r>
              <a:rPr lang="fr-FR" sz="1600" dirty="0"/>
              <a:t>mais perfectible.</a:t>
            </a:r>
            <a:endParaRPr lang="fr-FR" sz="1600" b="0" i="0" dirty="0">
              <a:solidFill>
                <a:srgbClr val="202124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lvl="0" indent="-285750" algn="just">
              <a:buSzPts val="1800"/>
              <a:buFont typeface="Wingdings" panose="05000000000000000000" pitchFamily="2" charset="2"/>
              <a:buChar char="§"/>
            </a:pPr>
            <a:r>
              <a:rPr lang="fr-FR" sz="1600" dirty="0"/>
              <a:t>Performance de la tablette variable.</a:t>
            </a:r>
            <a:endParaRPr lang="fr-FR" sz="1600" b="0" i="0" dirty="0">
              <a:solidFill>
                <a:srgbClr val="202124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Google Shape;123;p17"/>
          <p:cNvSpPr txBox="1"/>
          <p:nvPr/>
        </p:nvSpPr>
        <p:spPr>
          <a:xfrm>
            <a:off x="8196860" y="2693895"/>
            <a:ext cx="621526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dirty="0">
                <a:solidFill>
                  <a:srgbClr val="000000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Remarques: </a:t>
            </a:r>
            <a:endParaRPr sz="1800" b="1" dirty="0">
              <a:solidFill>
                <a:schemeClr val="dk1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pic>
        <p:nvPicPr>
          <p:cNvPr id="6" name="Image 5" descr="Une image contenant texte, capture d’écran, ligne, nombre&#10;&#10;Le contenu généré par l’IA peut être incorrect.">
            <a:extLst>
              <a:ext uri="{FF2B5EF4-FFF2-40B4-BE49-F238E27FC236}">
                <a16:creationId xmlns:a16="http://schemas.microsoft.com/office/drawing/2014/main" id="{B90B77EA-699A-B81A-5FAF-20C61A6D8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9" y="2054942"/>
            <a:ext cx="7963524" cy="3682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1078346" y="369974"/>
            <a:ext cx="10058400" cy="902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 panose="00000500000000000000"/>
              <a:buNone/>
            </a:pPr>
            <a:r>
              <a:rPr lang="fr-FR" sz="4800" b="1" dirty="0" err="1"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Eyone</a:t>
            </a:r>
            <a:r>
              <a:rPr lang="fr-FR" sz="4800" b="1" dirty="0"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 Médical</a:t>
            </a:r>
            <a:endParaRPr lang="fr-FR" sz="4800" dirty="0"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pic>
        <p:nvPicPr>
          <p:cNvPr id="6" name="Image 5" descr="Une image contenant texte, capture d’écran, nombre, Rectangle&#10;&#10;Le contenu généré par l’IA peut être incorrect.">
            <a:extLst>
              <a:ext uri="{FF2B5EF4-FFF2-40B4-BE49-F238E27FC236}">
                <a16:creationId xmlns:a16="http://schemas.microsoft.com/office/drawing/2014/main" id="{E729B5DF-0C96-5B8D-B7BB-CD9228769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29" y="1527673"/>
            <a:ext cx="10371631" cy="43970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1078346" y="369974"/>
            <a:ext cx="10058400" cy="902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 panose="00000500000000000000"/>
              <a:buNone/>
            </a:pPr>
            <a:r>
              <a:rPr lang="fr-FR" sz="4800" b="1" dirty="0" err="1"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Eyone</a:t>
            </a:r>
            <a:r>
              <a:rPr lang="fr-FR" sz="4800" b="1" dirty="0"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 Médical</a:t>
            </a:r>
            <a:endParaRPr lang="fr-FR" sz="4800" dirty="0"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sp>
        <p:nvSpPr>
          <p:cNvPr id="4" name="Google Shape;122;p17"/>
          <p:cNvSpPr txBox="1"/>
          <p:nvPr/>
        </p:nvSpPr>
        <p:spPr>
          <a:xfrm>
            <a:off x="8472113" y="2978786"/>
            <a:ext cx="60960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285750" lvl="0" indent="-285750" algn="just">
              <a:buSzPts val="1800"/>
              <a:buFont typeface="Wingdings" panose="05000000000000000000" pitchFamily="2" charset="2"/>
              <a:buChar char="§"/>
            </a:pPr>
            <a:r>
              <a:rPr lang="fr-FR" sz="1600" dirty="0" err="1"/>
              <a:t>Eyone</a:t>
            </a:r>
            <a:r>
              <a:rPr lang="fr-FR" sz="1600" dirty="0"/>
              <a:t> Médical fonctionnelle mais</a:t>
            </a:r>
          </a:p>
          <a:p>
            <a:pPr lvl="0" algn="just">
              <a:buSzPts val="1800"/>
            </a:pPr>
            <a:r>
              <a:rPr lang="fr-FR" sz="1600" dirty="0"/>
              <a:t>présentant des lenteurs et des blocages</a:t>
            </a:r>
          </a:p>
          <a:p>
            <a:pPr lvl="0" algn="just">
              <a:buSzPts val="1800"/>
            </a:pPr>
            <a:r>
              <a:rPr lang="fr-FR" sz="1600" dirty="0"/>
              <a:t>ponctuels.</a:t>
            </a:r>
            <a:endParaRPr lang="fr-FR" sz="16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Google Shape;123;p17"/>
          <p:cNvSpPr txBox="1"/>
          <p:nvPr/>
        </p:nvSpPr>
        <p:spPr>
          <a:xfrm>
            <a:off x="8675593" y="2573823"/>
            <a:ext cx="621526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dirty="0">
                <a:solidFill>
                  <a:srgbClr val="000000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Remarques: </a:t>
            </a:r>
            <a:endParaRPr sz="1800" b="1" dirty="0">
              <a:solidFill>
                <a:schemeClr val="dk1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pic>
        <p:nvPicPr>
          <p:cNvPr id="6" name="Image 5" descr="Une image contenant texte, capture d’écran, Tracé, ligne&#10;&#10;Le contenu généré par l’IA peut être incorrect.">
            <a:extLst>
              <a:ext uri="{FF2B5EF4-FFF2-40B4-BE49-F238E27FC236}">
                <a16:creationId xmlns:a16="http://schemas.microsoft.com/office/drawing/2014/main" id="{9BEB6C98-5262-4576-C654-ABF3EB608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67" y="2215022"/>
            <a:ext cx="8081217" cy="34085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367</Words>
  <Application>Microsoft Office PowerPoint</Application>
  <PresentationFormat>Grand écran</PresentationFormat>
  <Paragraphs>56</Paragraphs>
  <Slides>23</Slides>
  <Notes>23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9" baseType="lpstr">
      <vt:lpstr>Poppins</vt:lpstr>
      <vt:lpstr>Lato</vt:lpstr>
      <vt:lpstr>Calibri</vt:lpstr>
      <vt:lpstr>Arial</vt:lpstr>
      <vt:lpstr>Wingdings</vt:lpstr>
      <vt:lpstr>Thème Office</vt:lpstr>
      <vt:lpstr>Présentation PowerPoint</vt:lpstr>
      <vt:lpstr>Description du panel</vt:lpstr>
      <vt:lpstr>Matériel informatique et Internet</vt:lpstr>
      <vt:lpstr>Matériel informatique et Internet</vt:lpstr>
      <vt:lpstr>Matériel informatique et Internet</vt:lpstr>
      <vt:lpstr>Matériel informatique et Internet</vt:lpstr>
      <vt:lpstr>Matériel informatique et Internet</vt:lpstr>
      <vt:lpstr>Eyone Médical</vt:lpstr>
      <vt:lpstr>Eyone Médical</vt:lpstr>
      <vt:lpstr>CRM</vt:lpstr>
      <vt:lpstr>Odoo</vt:lpstr>
      <vt:lpstr>Odoo</vt:lpstr>
      <vt:lpstr>Dropbox</vt:lpstr>
      <vt:lpstr>Icare</vt:lpstr>
      <vt:lpstr>Qualité des applications</vt:lpstr>
      <vt:lpstr>Qualité des applications</vt:lpstr>
      <vt:lpstr>Qualité des applications</vt:lpstr>
      <vt:lpstr>Qualité des applications</vt:lpstr>
      <vt:lpstr>Qualité des applications</vt:lpstr>
      <vt:lpstr>Formation</vt:lpstr>
      <vt:lpstr>Support technique</vt:lpstr>
      <vt:lpstr>Satisfaction globale</vt:lpstr>
      <vt:lpstr>Pistes d’amélioration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PC</cp:lastModifiedBy>
  <cp:revision>17</cp:revision>
  <dcterms:created xsi:type="dcterms:W3CDTF">2026-01-29T14:55:00Z</dcterms:created>
  <dcterms:modified xsi:type="dcterms:W3CDTF">2026-01-30T17:15:12Z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5235C39A06504440985BC74F905F0143_12</vt:lpwstr>
  </property>
  <property fmtid="{D5CDD505-2E9C-101B-9397-08002B2CF9AE}" pid="3" name="KSOProductBuildVer">
    <vt:lpwstr>1036-12.2.0.23196</vt:lpwstr>
  </property>
</Properties>
</file>