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Poppins" panose="000005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A9F79E-73CD-4006-A628-8CBEFF8F5505}">
  <a:tblStyle styleId="{5EA9F79E-73CD-4006-A628-8CBEFF8F55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68E9DAD8-24F6-7EFB-18ED-89D5936F1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938D1E67-D7A6-AB7A-3F21-CCDF39920B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06DB23A6-B816-F6F2-9270-3F7C3488DA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9918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FC19310C-626E-5514-F377-249542C97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08CAE529-793C-7062-58F1-D68F80C1D8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9D005A50-3948-D6E8-0F6E-D95C6535C8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9837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ADB1D85D-A53D-54E7-E8CF-061F7258B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AD3B703C-3C2D-1643-8A21-C1F4E16E9A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C424F95D-A39B-02D4-971F-A7DC6C0ECE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0060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000E089E-D603-7893-4CFD-109ECA34E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7E5AB170-FCCF-EF70-7E04-25B93DEE5D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CD54A89E-422A-8906-F957-BCA3288856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9468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243E2CD4-12DB-5E8F-01EE-E6F12BC79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3BB3CE1D-6B8F-37D8-25AD-0F4862A220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045EFFB4-4723-7F3F-BEFF-D5AEB94D9C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4669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50471453-17F3-CDDC-2A8B-6DA6D33C2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5169900D-B1A7-EEF1-DBCF-5DEABD519B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93BAFE5D-C65D-036C-ABED-515486785A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1463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04F6AA8F-6C24-2B8E-0BC5-9D8D86E59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3F30E067-B3B5-189D-948D-0AA789B2FA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7AFA0347-4A2A-4EB6-BCBF-240D262857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8009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0480AAAB-FFF2-54C9-C150-D944C5A96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A0494DAF-17E6-5AD1-68EF-95086643D9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DA4079B1-840D-46A2-E587-695D5A5651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7764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1B890132-8A92-E57D-7F23-D064936C4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E3F39959-83B4-633D-5533-4C35B617D2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93F927C1-0500-7559-77EC-81CEBABA8F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6440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F6BA8CE7-018F-083D-A4FE-5E8C46AA0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7E66967D-865C-4BE0-61CB-6A8EC11882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2FA2D6B4-995B-67DB-F09E-5701D3FC56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5369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63AD614F-90E7-0874-2E6E-59828E38D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5F54226E-54F0-BB54-3277-7D9D3046DD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FE75AC4F-8959-AB48-792A-32E8AB0ED0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1372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133E270E-B21A-D6C5-EF75-7C53C91D7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57FFD558-CB74-CE2C-F3C1-DEA0B76012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E72F88E9-6DDF-E64E-ECF6-18BC08CCDD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1185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5603BDFE-1E39-17FD-9909-9CA11F84F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46F84B7A-615F-C6FA-82A2-35A518B2FB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13C1EE2A-645B-97C1-0A60-2B2A3ACE16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7978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55305272-39E6-3069-2169-C82261F35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AE724AD3-8F56-60D8-F32E-3ABE6CA416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CE257A58-B3B3-3EEA-FF20-A9EFD66473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703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483CF2EA-3882-28A4-6CC8-990104726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2C98F01E-9269-396F-72BB-1ADE9A56DF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72CDA514-F81A-0DBA-E2CA-954BC747E4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6953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68C1B32E-54B9-29D4-CB9F-FC8C650D3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BED853DA-CA45-501E-F805-61BA1982DE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0A5B9B12-2EC5-02BA-CB1C-7853E570CB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672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80182187-6990-2614-F62B-51B2B8457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33958F24-3B37-1527-532F-2157781966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210F1E4D-0064-8F47-006B-760FAA994C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2463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C7DBD3A7-59EE-B945-2E05-9674CCBD8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E642BE56-286C-4FB0-B80B-731B4B75A1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CE392284-6143-0F12-30E7-99EDF3F33A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082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2549626A-39EE-F493-068E-3608B778A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B33CDCF7-06B8-9CDD-9219-363D765800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98A17876-EF60-DA74-3FA5-FA111BF0C3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6021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CD16FB77-6F8C-6BC4-F531-D8AAFFD7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DE66ECC6-5172-9373-1342-938A9EE738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72CFF8B5-B16E-F6EC-35EB-D268830AC8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491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0" y="5293200"/>
            <a:ext cx="12192000" cy="1564925"/>
          </a:xfrm>
          <a:prstGeom prst="rect">
            <a:avLst/>
          </a:prstGeom>
          <a:solidFill>
            <a:srgbClr val="752864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RAPPORT </a:t>
            </a:r>
            <a:r>
              <a:rPr lang="fr-FR" sz="32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ENQUÊTE</a:t>
            </a:r>
            <a:r>
              <a:rPr lang="fr-FR" sz="3200" b="1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DE SATISFACTION </a:t>
            </a:r>
            <a:r>
              <a:rPr lang="fr-FR" sz="32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SI 2024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i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Réalisée du 8 au 29 janvier 2025</a:t>
            </a:r>
            <a:endParaRPr sz="1200" i="1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329851" cy="156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3DEA4BDC-6C92-41FF-9284-248EB3C85BEE}"/>
              </a:ext>
            </a:extLst>
          </p:cNvPr>
          <p:cNvSpPr>
            <a:spLocks noGrp="1"/>
          </p:cNvSpPr>
          <p:nvPr/>
        </p:nvSpPr>
        <p:spPr>
          <a:xfrm>
            <a:off x="10757836" y="198438"/>
            <a:ext cx="1238221" cy="432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tx1"/>
                </a:solidFill>
              </a:rPr>
              <a:t>PS03-FO0001</a:t>
            </a:r>
          </a:p>
          <a:p>
            <a:r>
              <a:rPr lang="en-US" dirty="0">
                <a:solidFill>
                  <a:schemeClr val="tx1"/>
                </a:solidFill>
              </a:rPr>
              <a:t>V3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4169B776-4C9A-E273-B09A-9C1BB8451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4D7F3BA2-347C-3BE8-6779-FF76DEE809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fr-FR" sz="4800" b="1" dirty="0">
                <a:latin typeface="Poppins"/>
                <a:ea typeface="Poppins"/>
                <a:cs typeface="Poppins"/>
                <a:sym typeface="Poppins"/>
              </a:rPr>
              <a:t>CRM</a:t>
            </a:r>
            <a:endParaRPr lang="fr-FR" sz="4800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321E8DF-959A-F52A-4684-7EEAAEF06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230" y="1987223"/>
            <a:ext cx="9211540" cy="3919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9337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3D56EB5F-2AA3-E543-B2DE-817E5C93C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F3613724-FBA1-5E28-C0C8-653EF3E4B8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fr-FR" sz="4800" b="1" dirty="0">
                <a:latin typeface="Poppins"/>
                <a:ea typeface="Poppins"/>
                <a:cs typeface="Poppins"/>
                <a:sym typeface="Poppins"/>
              </a:rPr>
              <a:t>Odoo</a:t>
            </a:r>
            <a:endParaRPr lang="fr-FR" sz="4800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9FF2620-9D72-4F3D-B712-8F28EFDA4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45" y="1177939"/>
            <a:ext cx="7024649" cy="2771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0DBAC11-1B29-6010-8760-793D819FC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717" y="3991841"/>
            <a:ext cx="7241169" cy="2771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8431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B71A3145-6A02-3BD6-CA1A-4B83C8720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7AB4F04B-078D-F906-3114-90E9F4676F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fr-FR" sz="4800" b="1" dirty="0">
                <a:latin typeface="Poppins"/>
                <a:ea typeface="Poppins"/>
                <a:cs typeface="Poppins"/>
                <a:sym typeface="Poppins"/>
              </a:rPr>
              <a:t>Dropbox</a:t>
            </a:r>
            <a:endParaRPr lang="fr-FR" sz="4800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DD577BE-813E-6F31-AAFB-D314AF38D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43" y="1436617"/>
            <a:ext cx="10133003" cy="3984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208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9CE5663D-7C99-52AB-3E34-004139918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8EBD0871-8340-498A-899E-A1AF44F79D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fr-FR" sz="4800" b="1" dirty="0">
                <a:latin typeface="Poppins"/>
                <a:ea typeface="Poppins"/>
                <a:cs typeface="Poppins"/>
                <a:sym typeface="Poppins"/>
              </a:rPr>
              <a:t>Icare</a:t>
            </a:r>
            <a:endParaRPr lang="fr-FR" sz="4800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B52C165-E384-296F-CACE-6B5E0DD4F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27" y="1406885"/>
            <a:ext cx="10589345" cy="4044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0100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E5B85C9C-CAF7-37E0-985D-21A502CDA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97F20898-2F33-4673-8EB0-1DABDF9834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fr-FR" sz="4800" b="1" dirty="0">
                <a:latin typeface="Poppins"/>
                <a:ea typeface="Poppins"/>
                <a:cs typeface="Poppins"/>
                <a:sym typeface="Poppins"/>
              </a:rPr>
              <a:t>Qualité des applications</a:t>
            </a:r>
            <a:endParaRPr lang="fr-FR" sz="4800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727EAA8-73E2-5FC4-D3B7-A92A1308E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12" y="1932494"/>
            <a:ext cx="10628175" cy="4132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8707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8D103FE8-304A-EA44-DEED-0B2E7B098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DFE4100D-FB35-C51A-B604-183D4BDD32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fr-FR" sz="4800" b="1" dirty="0">
                <a:latin typeface="Poppins"/>
                <a:ea typeface="Poppins"/>
                <a:cs typeface="Poppins"/>
                <a:sym typeface="Poppins"/>
              </a:rPr>
              <a:t>Qualité des applications</a:t>
            </a:r>
            <a:endParaRPr lang="fr-FR" sz="4800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F0FC39C-9549-D795-A038-A39003E63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51" y="1923067"/>
            <a:ext cx="10613389" cy="4132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9360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6C28FA8E-D4F2-33B6-53FD-D7F0521BF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1DED28E8-2E33-6F16-49D4-88C75411E7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fr-FR" sz="4800" b="1" dirty="0">
                <a:latin typeface="Poppins"/>
                <a:ea typeface="Poppins"/>
                <a:cs typeface="Poppins"/>
                <a:sym typeface="Poppins"/>
              </a:rPr>
              <a:t>Qualité des applications</a:t>
            </a:r>
            <a:endParaRPr lang="fr-FR" sz="4800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BF65C9F-4BC9-1510-9556-667E8C38D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30" y="1923067"/>
            <a:ext cx="10684139" cy="4168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5450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82BD0E41-7AC9-5F8A-B9D5-2D3960625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6043D51C-E185-D66A-7B49-03CF9D049C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fr-FR" sz="4800" b="1" dirty="0">
                <a:latin typeface="Poppins"/>
                <a:ea typeface="Poppins"/>
                <a:cs typeface="Poppins"/>
                <a:sym typeface="Poppins"/>
              </a:rPr>
              <a:t>Qualité des applications</a:t>
            </a:r>
            <a:endParaRPr lang="fr-FR" sz="4800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1F248AA-2E84-C7FD-913D-0690ABC1A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76" y="1809946"/>
            <a:ext cx="10684139" cy="4301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61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41E0FE1F-06CA-3596-7810-F66083B19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80B7BFD7-D6D5-FAF8-2C5A-8D57EA239F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fr-FR" sz="4800" b="1" dirty="0">
                <a:latin typeface="Poppins"/>
                <a:ea typeface="Poppins"/>
                <a:cs typeface="Poppins"/>
                <a:sym typeface="Poppins"/>
              </a:rPr>
              <a:t>Qualité des applications</a:t>
            </a:r>
            <a:endParaRPr lang="fr-FR" sz="4800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48FD755-8CCA-E8EF-0B45-63D90B32F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76" y="1955604"/>
            <a:ext cx="10589702" cy="3983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7626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860B7F13-C855-1E28-7C7B-21373D0DC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744F805A-9702-90D8-BF73-C5437A2A83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fr-FR" sz="4800" b="1" dirty="0">
                <a:latin typeface="Poppins"/>
                <a:ea typeface="Poppins"/>
                <a:cs typeface="Poppins"/>
                <a:sym typeface="Poppins"/>
              </a:rPr>
              <a:t>Formation</a:t>
            </a:r>
            <a:endParaRPr lang="fr-FR" sz="4800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A28BE42-DACA-A4BB-C38D-7B6AE393B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6518"/>
            <a:ext cx="4998086" cy="2554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D5776FC-0E33-3B48-07D3-B91EDD04E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826" y="3729361"/>
            <a:ext cx="7569474" cy="3062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0839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fr-FR" sz="4800" b="1" dirty="0">
                <a:latin typeface="Poppins"/>
                <a:ea typeface="Poppins"/>
                <a:cs typeface="Poppins"/>
                <a:sym typeface="Poppins"/>
              </a:rPr>
              <a:t>Description du panel</a:t>
            </a:r>
            <a:endParaRPr sz="48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223028" y="1496750"/>
            <a:ext cx="8711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latin typeface="Poppins"/>
                <a:ea typeface="Poppins"/>
                <a:cs typeface="Poppins"/>
                <a:sym typeface="Poppins"/>
              </a:rPr>
              <a:t>Nombre de personnes ayant répondu au questionnaire : 10 </a:t>
            </a:r>
            <a:endParaRPr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8478A39-F276-1834-1227-B02C94721CD4}"/>
              </a:ext>
            </a:extLst>
          </p:cNvPr>
          <p:cNvGrpSpPr/>
          <p:nvPr/>
        </p:nvGrpSpPr>
        <p:grpSpPr>
          <a:xfrm>
            <a:off x="63422" y="2225485"/>
            <a:ext cx="12128577" cy="2922051"/>
            <a:chOff x="63423" y="2225485"/>
            <a:chExt cx="12113010" cy="2922051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9504C96D-5322-F73C-DCA1-FA7B32138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23" y="2225485"/>
              <a:ext cx="5873452" cy="22747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CD23444D-213E-A4FE-CEA9-81CE905FC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24997" y="2252380"/>
              <a:ext cx="6651436" cy="28951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12D658C7-585E-4C8C-F2B0-DBAC42D90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C7EF7E1D-BBDC-60F0-2B1C-3C095E7B6A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fr-FR" sz="4800" b="1" dirty="0">
                <a:latin typeface="Poppins"/>
                <a:ea typeface="Poppins"/>
                <a:cs typeface="Poppins"/>
                <a:sym typeface="Poppins"/>
              </a:rPr>
              <a:t>Support technique</a:t>
            </a:r>
            <a:endParaRPr lang="fr-FR" sz="4800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326F66A-DD70-070C-8231-5BB8AF67F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2559"/>
            <a:ext cx="6444278" cy="2717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62599C0-3F51-5A41-6C6B-91869CC57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331" y="3263278"/>
            <a:ext cx="7797670" cy="3066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8602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01F56833-DE23-ACC2-93A4-2BD3E594B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591566FC-B3F0-8891-961D-F521068926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fr-FR" sz="4800" b="1" dirty="0">
                <a:latin typeface="Poppins"/>
                <a:ea typeface="Poppins"/>
                <a:cs typeface="Poppins"/>
                <a:sym typeface="Poppins"/>
              </a:rPr>
              <a:t>Satisfaction globale</a:t>
            </a:r>
            <a:endParaRPr lang="fr-FR" sz="4800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143CC1A-A391-C475-54E5-D4DFE870B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21" y="1395166"/>
            <a:ext cx="10392958" cy="4458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8250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15ABB3CF-1296-EEED-E560-9EB89B8B1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03DFF645-3D11-53A3-543E-82715B1280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fr-FR" sz="4800" b="1" dirty="0">
                <a:latin typeface="Poppins"/>
                <a:ea typeface="Poppins"/>
                <a:cs typeface="Poppins"/>
                <a:sym typeface="Poppins"/>
              </a:rPr>
              <a:t>Pistes d’amélioration</a:t>
            </a:r>
            <a:endParaRPr lang="fr-FR" sz="48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Google Shape;269;p40">
            <a:extLst>
              <a:ext uri="{FF2B5EF4-FFF2-40B4-BE49-F238E27FC236}">
                <a16:creationId xmlns:a16="http://schemas.microsoft.com/office/drawing/2014/main" id="{B42C2178-D63F-B896-4AB1-DF986328D5A6}"/>
              </a:ext>
            </a:extLst>
          </p:cNvPr>
          <p:cNvSpPr txBox="1">
            <a:spLocks noGrp="1"/>
          </p:cNvSpPr>
          <p:nvPr/>
        </p:nvSpPr>
        <p:spPr>
          <a:xfrm>
            <a:off x="838200" y="1853901"/>
            <a:ext cx="10515600" cy="423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BDA9"/>
              </a:buClr>
              <a:buSzPts val="2000"/>
              <a:buNone/>
            </a:pPr>
            <a:endParaRPr lang="fr-FR" sz="2000" dirty="0">
              <a:latin typeface="Poppins"/>
              <a:ea typeface="Poppins"/>
              <a:cs typeface="Poppins"/>
              <a:sym typeface="Poppin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BDA9"/>
              </a:buClr>
              <a:buSzPts val="2000"/>
              <a:buChar char="•"/>
            </a:pPr>
            <a:r>
              <a:rPr lang="fr-FR" sz="1800" b="1" dirty="0">
                <a:latin typeface="Poppins" panose="00000500000000000000" pitchFamily="2" charset="0"/>
                <a:cs typeface="Poppins" panose="00000500000000000000" pitchFamily="2" charset="0"/>
              </a:rPr>
              <a:t>Mise à jour du matériel</a:t>
            </a:r>
            <a:r>
              <a:rPr 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800" b="1" dirty="0"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Remplacer les ordinateurs portables obsolètes par des modèles plus performants avec de meilleures spécifications.</a:t>
            </a:r>
          </a:p>
          <a:p>
            <a:pPr marL="228600" indent="-228600">
              <a:buClr>
                <a:srgbClr val="EBBDA9"/>
              </a:buClr>
              <a:buSzPts val="2000"/>
            </a:pPr>
            <a:r>
              <a:rPr lang="fr-FR" sz="1800" b="1" dirty="0">
                <a:latin typeface="Poppins" panose="00000500000000000000" pitchFamily="2" charset="0"/>
                <a:cs typeface="Poppins" panose="00000500000000000000" pitchFamily="2" charset="0"/>
              </a:rPr>
              <a:t>Vérification et mise à jour de la configuration du réseau </a:t>
            </a:r>
            <a:r>
              <a:rPr lang="fr-FR" sz="1800" b="1" dirty="0" err="1">
                <a:latin typeface="Poppins" panose="00000500000000000000" pitchFamily="2" charset="0"/>
                <a:cs typeface="Poppins" panose="00000500000000000000" pitchFamily="2" charset="0"/>
              </a:rPr>
              <a:t>WiFi</a:t>
            </a:r>
            <a:r>
              <a:rPr lang="fr-FR" sz="1800" b="1" dirty="0">
                <a:latin typeface="Poppins" panose="00000500000000000000" pitchFamily="2" charset="0"/>
                <a:cs typeface="Poppins" panose="00000500000000000000" pitchFamily="2" charset="0"/>
              </a:rPr>
              <a:t> : </a:t>
            </a: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Analyser la configuration actuelle du réseau </a:t>
            </a:r>
            <a:r>
              <a:rPr lang="fr-FR" sz="1400" dirty="0" err="1">
                <a:latin typeface="Poppins" panose="00000500000000000000" pitchFamily="2" charset="0"/>
                <a:cs typeface="Poppins" panose="00000500000000000000" pitchFamily="2" charset="0"/>
              </a:rPr>
              <a:t>WiFi</a:t>
            </a: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 et l’adapter pour répondre de manière optimale à nos besoins. (site Plateau)</a:t>
            </a:r>
          </a:p>
          <a:p>
            <a:pPr marL="228600" indent="-228600">
              <a:buClr>
                <a:srgbClr val="EBBDA9"/>
              </a:buClr>
              <a:buSzPts val="2000"/>
            </a:pPr>
            <a:r>
              <a:rPr lang="fr-FR" sz="1800" b="1" dirty="0">
                <a:latin typeface="Poppins" panose="00000500000000000000" pitchFamily="2" charset="0"/>
                <a:cs typeface="Poppins" panose="00000500000000000000" pitchFamily="2" charset="0"/>
              </a:rPr>
              <a:t>Ségrégation du </a:t>
            </a:r>
            <a:r>
              <a:rPr lang="fr-FR" sz="1800" b="1" dirty="0" err="1">
                <a:latin typeface="Poppins" panose="00000500000000000000" pitchFamily="2" charset="0"/>
                <a:cs typeface="Poppins" panose="00000500000000000000" pitchFamily="2" charset="0"/>
              </a:rPr>
              <a:t>WiFi</a:t>
            </a:r>
            <a:r>
              <a:rPr lang="fr-FR" sz="1800" b="1" dirty="0">
                <a:latin typeface="Poppins" panose="00000500000000000000" pitchFamily="2" charset="0"/>
                <a:cs typeface="Poppins" panose="00000500000000000000" pitchFamily="2" charset="0"/>
              </a:rPr>
              <a:t> entre patients et personnel </a:t>
            </a: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pour améliorer la bande passante.</a:t>
            </a:r>
          </a:p>
          <a:p>
            <a:pPr marL="228600" indent="-228600">
              <a:buClr>
                <a:srgbClr val="EBBDA9"/>
              </a:buClr>
              <a:buSzPts val="2000"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Installation d’un système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VoIP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et Centralisation des appels.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(site Plateau)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228600" indent="-228600">
              <a:buClr>
                <a:srgbClr val="EBBDA9"/>
              </a:buClr>
              <a:buSzPts val="2000"/>
            </a:pPr>
            <a:r>
              <a:rPr lang="fr-FR" sz="1800" b="1" dirty="0"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Mise à niveau de l’imprimante :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Remplacer l’imprimante actuelle par un modèle plus performant. (site Plateau)</a:t>
            </a:r>
          </a:p>
          <a:p>
            <a:pPr marL="228600" indent="-228600">
              <a:buClr>
                <a:srgbClr val="EBBDA9"/>
              </a:buClr>
              <a:buSzPts val="2000"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Amélioration indispensable d'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Eyone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notamment en renforçant sa qualité et ses performances.</a:t>
            </a:r>
          </a:p>
          <a:p>
            <a:pPr marL="228600" indent="-228600">
              <a:buClr>
                <a:srgbClr val="EBBDA9"/>
              </a:buClr>
              <a:buSzPts val="2000"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Nécessité d'envisager un changement d'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Eyone</a:t>
            </a:r>
            <a:r>
              <a:rPr lang="fr-FR" sz="1800" b="1" dirty="0">
                <a:solidFill>
                  <a:prstClr val="black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fr-FR" sz="1400" dirty="0">
                <a:solidFill>
                  <a:prstClr val="black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 le problème persiste.</a:t>
            </a:r>
          </a:p>
          <a:p>
            <a:pPr marL="228600" indent="-228600">
              <a:buClr>
                <a:srgbClr val="EBBDA9"/>
              </a:buClr>
              <a:buSzPts val="2000"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Mettre en place un programme de formation continue et personnalisée.</a:t>
            </a:r>
          </a:p>
          <a:p>
            <a:pPr marL="228600" indent="-228600">
              <a:buClr>
                <a:srgbClr val="EBBDA9"/>
              </a:buClr>
              <a:buSzPts val="2000"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Organiser des appels vidéo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pour informer l'ensemble des collaborateurs simultanément.</a:t>
            </a:r>
          </a:p>
          <a:p>
            <a:pPr marL="0" indent="0">
              <a:buClr>
                <a:srgbClr val="EBBDA9"/>
              </a:buClr>
              <a:buSzPts val="2000"/>
              <a:buNone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228600" indent="-228600">
              <a:buClr>
                <a:srgbClr val="EBBDA9"/>
              </a:buClr>
              <a:buSzPts val="2000"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indent="0">
              <a:buClr>
                <a:srgbClr val="EBBDA9"/>
              </a:buClr>
              <a:buSzPts val="2000"/>
              <a:buNone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16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1A42A20E-F458-F97A-3BD2-F6B607896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C088AF51-2AD4-642A-76B7-11E35307B2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fr-FR" sz="3600" b="1" dirty="0">
                <a:latin typeface="Poppins"/>
                <a:ea typeface="Poppins"/>
                <a:cs typeface="Poppins"/>
                <a:sym typeface="Poppins"/>
              </a:rPr>
              <a:t>Matériel informatique et Internet</a:t>
            </a:r>
            <a:endParaRPr sz="3600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7D7A859-6102-D98B-A81A-A62DC7259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9088"/>
            <a:ext cx="6873240" cy="2918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A1FE802-D741-B6B3-F140-BF6C7A127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220" y="2723479"/>
            <a:ext cx="7360850" cy="3311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936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9557D933-8324-0230-8E4E-C7EB2965F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D4121B2C-5926-10C2-79BC-858550C1A5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fr-FR" sz="3600" b="1" dirty="0">
                <a:latin typeface="Poppins"/>
                <a:ea typeface="Poppins"/>
                <a:cs typeface="Poppins"/>
                <a:sym typeface="Poppins"/>
              </a:rPr>
              <a:t>Matériel informatique et Internet</a:t>
            </a:r>
            <a:endParaRPr sz="3600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6DE0364-546A-322D-2C41-69C0F1FAE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46" y="1696196"/>
            <a:ext cx="9760775" cy="4138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5157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B54BDADF-D843-AFE5-0CE8-3580E79E5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10B13C3D-F148-52DE-F4D5-3AF46D242B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fr-FR" sz="3600" b="1" dirty="0">
                <a:latin typeface="Poppins"/>
                <a:ea typeface="Poppins"/>
                <a:cs typeface="Poppins"/>
                <a:sym typeface="Poppins"/>
              </a:rPr>
              <a:t>Matériel informatique et Internet</a:t>
            </a:r>
            <a:endParaRPr sz="3600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6DDE774-0D8D-D171-E69A-6F54FBCE6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67" y="1867604"/>
            <a:ext cx="9680954" cy="4118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7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27B4AF17-42F1-61C2-52C4-3D1C971A4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D46067A7-6B08-C28C-0D66-A99F28C986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fr-FR" sz="3600" b="1" dirty="0">
                <a:latin typeface="Poppins"/>
                <a:ea typeface="Poppins"/>
                <a:cs typeface="Poppins"/>
                <a:sym typeface="Poppins"/>
              </a:rPr>
              <a:t>Matériel informatique et Internet</a:t>
            </a:r>
            <a:endParaRPr sz="3600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C2375E7-FD74-929E-1B19-CB061B5EC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523" y="1910651"/>
            <a:ext cx="9622954" cy="4197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7113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8E16E1DA-4C6A-2BD8-4E91-339583FA1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4A795DF6-774C-7E98-A6B3-E98499F2D7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fr-FR" sz="3600" b="1" dirty="0">
                <a:latin typeface="Poppins"/>
                <a:ea typeface="Poppins"/>
                <a:cs typeface="Poppins"/>
                <a:sym typeface="Poppins"/>
              </a:rPr>
              <a:t>Matériel informatique et Internet</a:t>
            </a:r>
            <a:endParaRPr sz="3600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7F2DB30-50A1-7558-ED7B-B53091AB8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2991"/>
            <a:ext cx="7993380" cy="3634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Google Shape;122;p17">
            <a:extLst>
              <a:ext uri="{FF2B5EF4-FFF2-40B4-BE49-F238E27FC236}">
                <a16:creationId xmlns:a16="http://schemas.microsoft.com/office/drawing/2014/main" id="{38F97C76-F974-ED15-B6C8-D8235F2EA7EE}"/>
              </a:ext>
            </a:extLst>
          </p:cNvPr>
          <p:cNvSpPr txBox="1"/>
          <p:nvPr/>
        </p:nvSpPr>
        <p:spPr>
          <a:xfrm>
            <a:off x="7993380" y="3098858"/>
            <a:ext cx="609600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</a:pPr>
            <a:r>
              <a:rPr lang="fr-FR" sz="1600" b="0" i="0" dirty="0">
                <a:solidFill>
                  <a:srgbClr val="1B1C1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Faibles performances des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fr-FR" sz="1600" b="0" i="0" dirty="0">
                <a:solidFill>
                  <a:srgbClr val="1B1C1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Ordinateurs</a:t>
            </a:r>
            <a:r>
              <a:rPr lang="fr-FR" sz="1600" dirty="0">
                <a:solidFill>
                  <a:srgbClr val="1B1C1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600" b="0" i="0" dirty="0">
                <a:solidFill>
                  <a:srgbClr val="1B1C1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portables.</a:t>
            </a:r>
            <a:endParaRPr lang="fr-FR" sz="1600" b="0" i="0" dirty="0">
              <a:solidFill>
                <a:srgbClr val="202124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</a:pP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Instabilité du </a:t>
            </a:r>
            <a:r>
              <a:rPr lang="fr-FR" sz="1600" dirty="0" err="1">
                <a:latin typeface="Poppins" panose="00000500000000000000" pitchFamily="2" charset="0"/>
                <a:cs typeface="Poppins" panose="00000500000000000000" pitchFamily="2" charset="0"/>
              </a:rPr>
              <a:t>WiFi</a:t>
            </a: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 au plateau</a:t>
            </a:r>
            <a:r>
              <a:rPr lang="fr-FR" sz="1600" b="0" i="0" dirty="0">
                <a:solidFill>
                  <a:srgbClr val="20212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</a:pP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Absence de téléphonie interne au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plateau</a:t>
            </a:r>
            <a:r>
              <a:rPr lang="fr-FR" sz="1600" b="0" i="0" dirty="0">
                <a:solidFill>
                  <a:srgbClr val="202124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</a:pP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Insuffisance de puissance de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</a:pP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l'imprimante administrative.</a:t>
            </a:r>
            <a:endParaRPr lang="fr-FR" sz="1600" dirty="0">
              <a:solidFill>
                <a:srgbClr val="20212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</a:pPr>
            <a:endParaRPr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Google Shape;123;p17">
            <a:extLst>
              <a:ext uri="{FF2B5EF4-FFF2-40B4-BE49-F238E27FC236}">
                <a16:creationId xmlns:a16="http://schemas.microsoft.com/office/drawing/2014/main" id="{FE2E5234-818B-5F05-2A11-2A1750FE832D}"/>
              </a:ext>
            </a:extLst>
          </p:cNvPr>
          <p:cNvSpPr txBox="1"/>
          <p:nvPr/>
        </p:nvSpPr>
        <p:spPr>
          <a:xfrm>
            <a:off x="8196860" y="2693895"/>
            <a:ext cx="62152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Remarques: </a:t>
            </a:r>
            <a:endParaRPr sz="18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3309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5CEBAC6B-4497-D61B-4E10-FCD5F2BB7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5F83401D-3F56-99DB-4913-99F1DE3C03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fr-FR" sz="4800" b="1" dirty="0" err="1">
                <a:latin typeface="Poppins"/>
                <a:ea typeface="Poppins"/>
                <a:cs typeface="Poppins"/>
                <a:sym typeface="Poppins"/>
              </a:rPr>
              <a:t>Eyone</a:t>
            </a:r>
            <a:r>
              <a:rPr lang="fr-FR" sz="4800" b="1" dirty="0">
                <a:latin typeface="Poppins"/>
                <a:ea typeface="Poppins"/>
                <a:cs typeface="Poppins"/>
                <a:sym typeface="Poppins"/>
              </a:rPr>
              <a:t> Médical</a:t>
            </a:r>
            <a:endParaRPr lang="fr-FR" sz="4800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B59EFC9-53F2-09C9-202E-10C4F21CE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863" y="2123691"/>
            <a:ext cx="8413230" cy="3309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958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E64D6DBD-C3B7-94F3-0AB1-DD840F42E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7B89541A-8137-770E-2CA8-2AD1ACD18F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346" y="369974"/>
            <a:ext cx="10058400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fr-FR" sz="4800" b="1" dirty="0" err="1">
                <a:latin typeface="Poppins"/>
                <a:ea typeface="Poppins"/>
                <a:cs typeface="Poppins"/>
                <a:sym typeface="Poppins"/>
              </a:rPr>
              <a:t>Eyone</a:t>
            </a:r>
            <a:r>
              <a:rPr lang="fr-FR" sz="4800" b="1" dirty="0">
                <a:latin typeface="Poppins"/>
                <a:ea typeface="Poppins"/>
                <a:cs typeface="Poppins"/>
                <a:sym typeface="Poppins"/>
              </a:rPr>
              <a:t> Médical</a:t>
            </a:r>
            <a:endParaRPr lang="fr-FR" sz="4800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BA09224-1A82-F58F-6D21-E2EC047D6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2215023"/>
            <a:ext cx="8154201" cy="3435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Google Shape;122;p17">
            <a:extLst>
              <a:ext uri="{FF2B5EF4-FFF2-40B4-BE49-F238E27FC236}">
                <a16:creationId xmlns:a16="http://schemas.microsoft.com/office/drawing/2014/main" id="{7D485078-FB48-BF1A-B9F4-DE6888153B44}"/>
              </a:ext>
            </a:extLst>
          </p:cNvPr>
          <p:cNvSpPr txBox="1"/>
          <p:nvPr/>
        </p:nvSpPr>
        <p:spPr>
          <a:xfrm>
            <a:off x="8255801" y="2978786"/>
            <a:ext cx="60960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</a:pP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Prolifération de bugs sur </a:t>
            </a:r>
            <a:r>
              <a:rPr lang="fr-FR" sz="1600" dirty="0" err="1">
                <a:latin typeface="Poppins" panose="00000500000000000000" pitchFamily="2" charset="0"/>
                <a:cs typeface="Poppins" panose="00000500000000000000" pitchFamily="2" charset="0"/>
              </a:rPr>
              <a:t>Eyone</a:t>
            </a: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</a:pP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Difficultés rencontrées avec EYONE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Pour la réalisation de tâches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gourmandes en ressources,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entraînant des plantages.</a:t>
            </a:r>
          </a:p>
        </p:txBody>
      </p:sp>
      <p:sp>
        <p:nvSpPr>
          <p:cNvPr id="5" name="Google Shape;123;p17">
            <a:extLst>
              <a:ext uri="{FF2B5EF4-FFF2-40B4-BE49-F238E27FC236}">
                <a16:creationId xmlns:a16="http://schemas.microsoft.com/office/drawing/2014/main" id="{76265B78-2BCA-CDA7-6129-44B4A38D29B2}"/>
              </a:ext>
            </a:extLst>
          </p:cNvPr>
          <p:cNvSpPr txBox="1"/>
          <p:nvPr/>
        </p:nvSpPr>
        <p:spPr>
          <a:xfrm>
            <a:off x="8459281" y="2573823"/>
            <a:ext cx="62152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Remarques: </a:t>
            </a:r>
            <a:endParaRPr sz="18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2756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277</Words>
  <Application>Microsoft Office PowerPoint</Application>
  <PresentationFormat>Grand écran</PresentationFormat>
  <Paragraphs>52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Lato</vt:lpstr>
      <vt:lpstr>Wingdings</vt:lpstr>
      <vt:lpstr>Poppins</vt:lpstr>
      <vt:lpstr>Arial</vt:lpstr>
      <vt:lpstr>Calibri</vt:lpstr>
      <vt:lpstr>Thème Office</vt:lpstr>
      <vt:lpstr>Présentation PowerPoint</vt:lpstr>
      <vt:lpstr>Description du panel</vt:lpstr>
      <vt:lpstr>Matériel informatique et Internet</vt:lpstr>
      <vt:lpstr>Matériel informatique et Internet</vt:lpstr>
      <vt:lpstr>Matériel informatique et Internet</vt:lpstr>
      <vt:lpstr>Matériel informatique et Internet</vt:lpstr>
      <vt:lpstr>Matériel informatique et Internet</vt:lpstr>
      <vt:lpstr>Eyone Médical</vt:lpstr>
      <vt:lpstr>Eyone Médical</vt:lpstr>
      <vt:lpstr>CRM</vt:lpstr>
      <vt:lpstr>Odoo</vt:lpstr>
      <vt:lpstr>Dropbox</vt:lpstr>
      <vt:lpstr>Icare</vt:lpstr>
      <vt:lpstr>Qualité des applications</vt:lpstr>
      <vt:lpstr>Qualité des applications</vt:lpstr>
      <vt:lpstr>Qualité des applications</vt:lpstr>
      <vt:lpstr>Qualité des applications</vt:lpstr>
      <vt:lpstr>Qualité des applications</vt:lpstr>
      <vt:lpstr>Formation</vt:lpstr>
      <vt:lpstr>Support technique</vt:lpstr>
      <vt:lpstr>Satisfaction globale</vt:lpstr>
      <vt:lpstr>Pistes d’amélioration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Lauriane Le Flour</cp:lastModifiedBy>
  <cp:revision>6</cp:revision>
  <dcterms:modified xsi:type="dcterms:W3CDTF">2025-06-03T11:19:31Z</dcterms:modified>
</cp:coreProperties>
</file>