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3">
  <p:sldMasterIdLst>
    <p:sldMasterId id="2147483864" r:id="rId1"/>
  </p:sldMasterIdLst>
  <p:notesMasterIdLst>
    <p:notesMasterId r:id="rId4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7C5B"/>
    <a:srgbClr val="FF191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Quel âge avez-vous 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A6-4147-AB59-D3F7EB6F233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A6-4147-AB59-D3F7EB6F23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Entre 18 et 30 ans</c:v>
                </c:pt>
                <c:pt idx="1">
                  <c:v>Entre 30 et 45 ans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4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0E-4FD2-A1D1-63C5814D33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Quelle est votre ancienneté chez NEST 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39-4552-8B1F-28D0C9DDEB8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539-4552-8B1F-28D0C9DDEB8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7E8-4BB0-9FAD-9A73DCB65D8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7E8-4BB0-9FAD-9A73DCB65D8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7E8-4BB0-9FAD-9A73DCB65D8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Feuil1!$A$2:$A$6</c:f>
              <c:strCache>
                <c:ptCount val="5"/>
                <c:pt idx="0">
                  <c:v>6 ans et plus</c:v>
                </c:pt>
                <c:pt idx="1">
                  <c:v>Entre 1 an et 2 ans</c:v>
                </c:pt>
                <c:pt idx="2">
                  <c:v>Entre 2 ans et 4 ans</c:v>
                </c:pt>
                <c:pt idx="3">
                  <c:v>Entre 4 ans et 6 ans</c:v>
                </c:pt>
                <c:pt idx="4">
                  <c:v>Moins d'un an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3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39-4552-8B1F-28D0C9DDEB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Quelle est votre fonction dans l'entreprise 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9E-4A2E-B6C9-1ECE9900498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9E-4A2E-B6C9-1ECE9900498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B9E-4A2E-B6C9-1ECE9900498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B9E-4A2E-B6C9-1ECE9900498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B9E-4A2E-B6C9-1ECE990049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Feuil1!$A$2:$A$6</c:f>
              <c:strCache>
                <c:ptCount val="5"/>
                <c:pt idx="0">
                  <c:v>Accueil et secrétariat médical</c:v>
                </c:pt>
                <c:pt idx="1">
                  <c:v>Administration générale et fonctions supports</c:v>
                </c:pt>
                <c:pt idx="2">
                  <c:v>Comptabilité</c:v>
                </c:pt>
                <c:pt idx="3">
                  <c:v>Médicale</c:v>
                </c:pt>
                <c:pt idx="4">
                  <c:v>Paramédicale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B9E-4A2E-B6C9-1ECE990049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Dans quel processus êtes-vous impliqué 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92A-4071-A277-D1C4411CD1D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92A-4071-A277-D1C4411CD1D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92A-4071-A277-D1C4411CD1D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92A-4071-A277-D1C4411CD1D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92A-4071-A277-D1C4411CD1D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Feuil1!$A$2:$A$10</c:f>
              <c:strCache>
                <c:ptCount val="9"/>
                <c:pt idx="0">
                  <c:v>Marketing et communication</c:v>
                </c:pt>
                <c:pt idx="1">
                  <c:v>Accueil et Orientation</c:v>
                </c:pt>
                <c:pt idx="2">
                  <c:v>Encaissement, Facturation, Recouvrement et Règlement des médecins</c:v>
                </c:pt>
                <c:pt idx="3">
                  <c:v>Consultation</c:v>
                </c:pt>
                <c:pt idx="4">
                  <c:v>Hospitalisation</c:v>
                </c:pt>
                <c:pt idx="5">
                  <c:v>Suivi et conseil</c:v>
                </c:pt>
                <c:pt idx="6">
                  <c:v>Gestion des stocks, approvisionnements et achats</c:v>
                </c:pt>
                <c:pt idx="7">
                  <c:v>Gestion des ressources matérielles</c:v>
                </c:pt>
                <c:pt idx="8">
                  <c:v>Maîtrise de l'environnement des soins</c:v>
                </c:pt>
              </c:strCache>
            </c:strRef>
          </c:cat>
          <c:val>
            <c:numRef>
              <c:f>Feuil1!$B$2:$B$10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92A-4071-A277-D1C4411CD1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54BB8-80BB-420C-A984-16DE46C70A92}" type="datetimeFigureOut">
              <a:rPr lang="fr-FR" smtClean="0"/>
              <a:t>27/01/2020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DCACC-B573-47BD-B77E-A6E378CDF6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0027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4FAB73BC-B049-4115-A692-8D63A059BFB8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id="{0B9CBBE8-3FE7-4E0C-8A25-B31AE21552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55264" y="66232"/>
            <a:ext cx="2336736" cy="67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21500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4FAB73BC-B049-4115-A692-8D63A059BFB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216840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398324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4FAB73BC-B049-4115-A692-8D63A059BFB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3168148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8000" indent="-46800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  <a:defRPr lang="de-DE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defRPr lang="de-DE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	Zweite Ebene</a:t>
            </a:r>
          </a:p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4FAB73BC-B049-4115-A692-8D63A059BFB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6654894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4FAB73BC-B049-4115-A692-8D63A059BFB8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id="{7B16466A-F500-4FA1-98C5-329912E8BF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55264" y="66232"/>
            <a:ext cx="2336736" cy="67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74820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defRPr lang="de-DE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2668" indent="-28800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lang="de-DE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defRPr lang="de-DE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defRPr lang="de-DE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4FAB73BC-B049-4115-A692-8D63A059BFB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8932165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4FAB73BC-B049-4115-A692-8D63A059BFB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1686142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4FAB73BC-B049-4115-A692-8D63A059BFB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2420149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4FAB73BC-B049-4115-A692-8D63A059BFB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2694365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4127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Page </a:t>
            </a:r>
            <a:fld id="{4FAB73BC-B049-4115-A692-8D63A059BFB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7487326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4FAB73BC-B049-4115-A692-8D63A059BFB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4185728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35255"/>
            <a:ext cx="12192000" cy="45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Page </a:t>
            </a:r>
            <a:fld id="{4FAB73BC-B049-4115-A692-8D63A059BFB8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D99753AE-6FF6-4D30-80AB-E5035EF6EED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855264" y="66232"/>
            <a:ext cx="2336736" cy="67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83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468000" indent="-46800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ü"/>
        <a:defRPr lang="de-DE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74000" indent="-2880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lang="de-DE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384048" indent="2880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None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BBA50A-4E75-46C0-A253-BCAFACEE80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7200" dirty="0"/>
              <a:t>Résultats de l’enquête de satisfaction sur le SI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49BBC6A-24BC-4681-8E8F-D1AD1FE20E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solidFill>
                  <a:schemeClr val="accent4"/>
                </a:solidFill>
              </a:rPr>
              <a:t>Année 2019  - 27 janvier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70D391-B5AC-404B-A296-47CAF5C07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4FAB73BC-B049-4115-A692-8D63A059BFB8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7957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53CB84E-0CF2-44B5-BC67-08C28FB9F7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60" t="29168" r="23044" b="31392"/>
          <a:stretch/>
        </p:blipFill>
        <p:spPr>
          <a:xfrm>
            <a:off x="6096000" y="3742220"/>
            <a:ext cx="5883965" cy="236806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804C3E6-503E-457E-99AC-AB7AAAE181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18" t="28009" r="23261" b="33268"/>
          <a:stretch/>
        </p:blipFill>
        <p:spPr>
          <a:xfrm>
            <a:off x="212035" y="1884220"/>
            <a:ext cx="5883965" cy="237131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39EDECF-67B7-4782-A547-2B19677D5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Eyone</a:t>
            </a:r>
            <a:r>
              <a:rPr lang="fr-FR" dirty="0"/>
              <a:t> Médical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F94A7-ABCA-4232-87AE-8C66FABB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4FAB73BC-B049-4115-A692-8D63A059BFB8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4B96BC8-6129-404D-A821-3A88B275A02B}"/>
              </a:ext>
            </a:extLst>
          </p:cNvPr>
          <p:cNvSpPr txBox="1"/>
          <p:nvPr/>
        </p:nvSpPr>
        <p:spPr>
          <a:xfrm>
            <a:off x="2026514" y="2499729"/>
            <a:ext cx="1636154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600" b="1" dirty="0">
                <a:solidFill>
                  <a:schemeClr val="accent4">
                    <a:lumMod val="50000"/>
                  </a:schemeClr>
                </a:solidFill>
              </a:rPr>
              <a:t>Moyenne : 4,4/5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396D7F1-6CA3-4B29-BD50-3902087F61AD}"/>
              </a:ext>
            </a:extLst>
          </p:cNvPr>
          <p:cNvSpPr txBox="1"/>
          <p:nvPr/>
        </p:nvSpPr>
        <p:spPr>
          <a:xfrm>
            <a:off x="7890600" y="4589285"/>
            <a:ext cx="1636154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600" b="1" dirty="0">
                <a:solidFill>
                  <a:schemeClr val="accent4">
                    <a:lumMod val="50000"/>
                  </a:schemeClr>
                </a:solidFill>
              </a:rPr>
              <a:t>Moyenne : 4,7/5</a:t>
            </a:r>
          </a:p>
        </p:txBody>
      </p:sp>
    </p:spTree>
    <p:extLst>
      <p:ext uri="{BB962C8B-B14F-4D97-AF65-F5344CB8AC3E}">
        <p14:creationId xmlns:p14="http://schemas.microsoft.com/office/powerpoint/2010/main" val="2076782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963B4F6-3B1D-4917-A4A2-0E7EF8C87D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76" t="32771" r="23402" b="28591"/>
          <a:stretch/>
        </p:blipFill>
        <p:spPr>
          <a:xfrm>
            <a:off x="6282925" y="3875942"/>
            <a:ext cx="5909076" cy="237613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15B2F12-6B8F-4B20-83DD-CC94C36B41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60" t="20855" r="23696" b="41059"/>
          <a:stretch/>
        </p:blipFill>
        <p:spPr>
          <a:xfrm>
            <a:off x="200343" y="1978607"/>
            <a:ext cx="6041431" cy="237613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39EDECF-67B7-4782-A547-2B19677D5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Eyone</a:t>
            </a:r>
            <a:r>
              <a:rPr lang="fr-FR" dirty="0"/>
              <a:t> Médical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F94A7-ABCA-4232-87AE-8C66FABB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4FAB73BC-B049-4115-A692-8D63A059BFB8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C50D3C5-9110-4E14-9971-67738AD70C27}"/>
              </a:ext>
            </a:extLst>
          </p:cNvPr>
          <p:cNvSpPr txBox="1"/>
          <p:nvPr/>
        </p:nvSpPr>
        <p:spPr>
          <a:xfrm>
            <a:off x="9082381" y="4185460"/>
            <a:ext cx="1636154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600" b="1" dirty="0">
                <a:solidFill>
                  <a:schemeClr val="accent4">
                    <a:lumMod val="50000"/>
                  </a:schemeClr>
                </a:solidFill>
              </a:rPr>
              <a:t>Moyenne : 3,5/5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A759C79-5159-4446-BFA5-0269BA6C0C40}"/>
              </a:ext>
            </a:extLst>
          </p:cNvPr>
          <p:cNvSpPr txBox="1"/>
          <p:nvPr/>
        </p:nvSpPr>
        <p:spPr>
          <a:xfrm>
            <a:off x="2053018" y="2956645"/>
            <a:ext cx="1636154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600" b="1" dirty="0">
                <a:solidFill>
                  <a:schemeClr val="accent4">
                    <a:lumMod val="50000"/>
                  </a:schemeClr>
                </a:solidFill>
              </a:rPr>
              <a:t>Moyenne : 4,7/5</a:t>
            </a:r>
          </a:p>
        </p:txBody>
      </p:sp>
    </p:spTree>
    <p:extLst>
      <p:ext uri="{BB962C8B-B14F-4D97-AF65-F5344CB8AC3E}">
        <p14:creationId xmlns:p14="http://schemas.microsoft.com/office/powerpoint/2010/main" val="3584382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70E0DE0-C41B-4765-8CA7-272F6E1F70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51" t="34775" r="23261" b="26945"/>
          <a:stretch/>
        </p:blipFill>
        <p:spPr>
          <a:xfrm>
            <a:off x="6096000" y="3993197"/>
            <a:ext cx="5698435" cy="225488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81A9C6A-42F6-423A-B8F7-59742971F7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68" t="28534" r="22568" b="33678"/>
          <a:stretch/>
        </p:blipFill>
        <p:spPr>
          <a:xfrm>
            <a:off x="225025" y="1885021"/>
            <a:ext cx="5870975" cy="22734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2463973-BD6F-4AD0-A4AC-C4CAAB13C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Eyone</a:t>
            </a:r>
            <a:r>
              <a:rPr lang="fr-FR" dirty="0"/>
              <a:t> Médical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3D11F8B-8668-4351-AA41-DCB6A719D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4FAB73BC-B049-4115-A692-8D63A059BFB8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B54CA6A-6A38-4845-B345-7AAB75E04717}"/>
              </a:ext>
            </a:extLst>
          </p:cNvPr>
          <p:cNvSpPr txBox="1"/>
          <p:nvPr/>
        </p:nvSpPr>
        <p:spPr>
          <a:xfrm>
            <a:off x="2724970" y="2140789"/>
            <a:ext cx="1636154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600" b="1" dirty="0">
                <a:solidFill>
                  <a:schemeClr val="accent4">
                    <a:lumMod val="50000"/>
                  </a:schemeClr>
                </a:solidFill>
              </a:rPr>
              <a:t>Moyenne : 4/5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0FE3B06-C2D0-47A2-9F8D-D739944AB350}"/>
              </a:ext>
            </a:extLst>
          </p:cNvPr>
          <p:cNvSpPr txBox="1"/>
          <p:nvPr/>
        </p:nvSpPr>
        <p:spPr>
          <a:xfrm>
            <a:off x="7422866" y="4479893"/>
            <a:ext cx="1636154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600" b="1" dirty="0">
                <a:solidFill>
                  <a:schemeClr val="accent4">
                    <a:lumMod val="50000"/>
                  </a:schemeClr>
                </a:solidFill>
              </a:rPr>
              <a:t>Moyenne : 4,5/5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00F8B07-3521-40B6-9F6C-2E008C676C6E}"/>
              </a:ext>
            </a:extLst>
          </p:cNvPr>
          <p:cNvSpPr txBox="1"/>
          <p:nvPr/>
        </p:nvSpPr>
        <p:spPr>
          <a:xfrm>
            <a:off x="769385" y="4900452"/>
            <a:ext cx="4903305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Autres fonctionnalités utilisées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Suivi des visites et hospitalisations</a:t>
            </a:r>
          </a:p>
        </p:txBody>
      </p:sp>
    </p:spTree>
    <p:extLst>
      <p:ext uri="{BB962C8B-B14F-4D97-AF65-F5344CB8AC3E}">
        <p14:creationId xmlns:p14="http://schemas.microsoft.com/office/powerpoint/2010/main" val="1346002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9EDECF-67B7-4782-A547-2B19677D5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Synthèse </a:t>
            </a:r>
            <a:r>
              <a:rPr lang="fr-FR" dirty="0" err="1"/>
              <a:t>Eyone</a:t>
            </a:r>
            <a:r>
              <a:rPr lang="fr-FR" dirty="0"/>
              <a:t> Médical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F94A7-ABCA-4232-87AE-8C66FABB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4FAB73BC-B049-4115-A692-8D63A059BFB8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12E4899-B115-4E0F-9310-7DA038654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73" y="1896386"/>
            <a:ext cx="11449853" cy="430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09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9EDECF-67B7-4782-A547-2B19677D5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GSM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F94A7-ABCA-4232-87AE-8C66FABB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4FAB73BC-B049-4115-A692-8D63A059BFB8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D08304B-BC9B-45E9-92A4-878200AFA4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00" t="34195" r="39457" b="29072"/>
          <a:stretch/>
        </p:blipFill>
        <p:spPr>
          <a:xfrm>
            <a:off x="2678334" y="2133600"/>
            <a:ext cx="6835331" cy="371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1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6568634-36C5-4124-804D-752B9514BF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34" t="37127" r="23044" b="23466"/>
          <a:stretch/>
        </p:blipFill>
        <p:spPr>
          <a:xfrm>
            <a:off x="6096000" y="3720545"/>
            <a:ext cx="6067473" cy="246113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FECDAEB-D27E-4197-83C1-09B1D76A72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09" t="25322" r="24348" b="35838"/>
          <a:stretch/>
        </p:blipFill>
        <p:spPr>
          <a:xfrm>
            <a:off x="307607" y="1915214"/>
            <a:ext cx="5788394" cy="238296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39EDECF-67B7-4782-A547-2B19677D5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GSM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F94A7-ABCA-4232-87AE-8C66FABB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4FAB73BC-B049-4115-A692-8D63A059BFB8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6848025-12E6-4A79-8B63-8C82746C22B5}"/>
              </a:ext>
            </a:extLst>
          </p:cNvPr>
          <p:cNvSpPr txBox="1"/>
          <p:nvPr/>
        </p:nvSpPr>
        <p:spPr>
          <a:xfrm>
            <a:off x="7197579" y="4492489"/>
            <a:ext cx="1636154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600" b="1" dirty="0">
                <a:solidFill>
                  <a:schemeClr val="accent4">
                    <a:lumMod val="50000"/>
                  </a:schemeClr>
                </a:solidFill>
              </a:rPr>
              <a:t>Moyenne : 3/5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E39A299-CF61-4A0B-B91B-8DE9E8F7B9AC}"/>
              </a:ext>
            </a:extLst>
          </p:cNvPr>
          <p:cNvSpPr txBox="1"/>
          <p:nvPr/>
        </p:nvSpPr>
        <p:spPr>
          <a:xfrm>
            <a:off x="2723059" y="2061628"/>
            <a:ext cx="1636154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600" b="1" dirty="0">
                <a:solidFill>
                  <a:schemeClr val="accent4">
                    <a:lumMod val="50000"/>
                  </a:schemeClr>
                </a:solidFill>
              </a:rPr>
              <a:t>Moyenne : 2,7/5</a:t>
            </a:r>
          </a:p>
        </p:txBody>
      </p:sp>
    </p:spTree>
    <p:extLst>
      <p:ext uri="{BB962C8B-B14F-4D97-AF65-F5344CB8AC3E}">
        <p14:creationId xmlns:p14="http://schemas.microsoft.com/office/powerpoint/2010/main" val="1555678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C8779E4-ACCE-4DF4-BE28-2313E42001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00" t="33615" r="22826" b="28105"/>
          <a:stretch/>
        </p:blipFill>
        <p:spPr>
          <a:xfrm>
            <a:off x="1" y="1782416"/>
            <a:ext cx="6096000" cy="239961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823C4DE-52E3-4088-8099-A96D3C20F7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10" t="30328" r="23260" b="31585"/>
          <a:stretch/>
        </p:blipFill>
        <p:spPr>
          <a:xfrm>
            <a:off x="5960925" y="3776870"/>
            <a:ext cx="6231076" cy="246490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39EDECF-67B7-4782-A547-2B19677D5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GSM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F94A7-ABCA-4232-87AE-8C66FABB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4FAB73BC-B049-4115-A692-8D63A059BFB8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BE01104-D360-460A-97F4-6DA7ACD8E34F}"/>
              </a:ext>
            </a:extLst>
          </p:cNvPr>
          <p:cNvSpPr txBox="1"/>
          <p:nvPr/>
        </p:nvSpPr>
        <p:spPr>
          <a:xfrm>
            <a:off x="7197579" y="4492489"/>
            <a:ext cx="1636154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600" b="1" dirty="0">
                <a:solidFill>
                  <a:schemeClr val="accent4">
                    <a:lumMod val="50000"/>
                  </a:schemeClr>
                </a:solidFill>
              </a:rPr>
              <a:t>Moyenne : 4,7/5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AC86971-157C-45F4-8449-F4F95C250922}"/>
              </a:ext>
            </a:extLst>
          </p:cNvPr>
          <p:cNvSpPr txBox="1"/>
          <p:nvPr/>
        </p:nvSpPr>
        <p:spPr>
          <a:xfrm>
            <a:off x="1515338" y="2796596"/>
            <a:ext cx="1636154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600" b="1" dirty="0">
                <a:solidFill>
                  <a:schemeClr val="accent4">
                    <a:lumMod val="50000"/>
                  </a:schemeClr>
                </a:solidFill>
              </a:rPr>
              <a:t>Moyenne : 4,7/5</a:t>
            </a:r>
          </a:p>
        </p:txBody>
      </p:sp>
    </p:spTree>
    <p:extLst>
      <p:ext uri="{BB962C8B-B14F-4D97-AF65-F5344CB8AC3E}">
        <p14:creationId xmlns:p14="http://schemas.microsoft.com/office/powerpoint/2010/main" val="4014189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5A24FC5-9541-4038-AABC-CC4A3D70B1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09" t="31295" r="23152" b="30627"/>
          <a:stretch/>
        </p:blipFill>
        <p:spPr>
          <a:xfrm>
            <a:off x="59635" y="1841683"/>
            <a:ext cx="6129129" cy="241918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39EDECF-67B7-4782-A547-2B19677D5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GSM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F94A7-ABCA-4232-87AE-8C66FABB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4FAB73BC-B049-4115-A692-8D63A059BFB8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FEBE57D-49F1-438D-98C9-123D96BE5E2C}"/>
              </a:ext>
            </a:extLst>
          </p:cNvPr>
          <p:cNvSpPr txBox="1"/>
          <p:nvPr/>
        </p:nvSpPr>
        <p:spPr>
          <a:xfrm>
            <a:off x="3004914" y="2358518"/>
            <a:ext cx="1636154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600" b="1" dirty="0">
                <a:solidFill>
                  <a:schemeClr val="accent4">
                    <a:lumMod val="50000"/>
                  </a:schemeClr>
                </a:solidFill>
              </a:rPr>
              <a:t>Moyenne : 5/5</a:t>
            </a:r>
          </a:p>
        </p:txBody>
      </p:sp>
      <p:pic>
        <p:nvPicPr>
          <p:cNvPr id="17414" name="Picture 6" descr="Forms response chart. Question title: Prévoir les besoins. Number of responses: 2 responses.">
            <a:extLst>
              <a:ext uri="{FF2B5EF4-FFF2-40B4-BE49-F238E27FC236}">
                <a16:creationId xmlns:a16="http://schemas.microsoft.com/office/drawing/2014/main" id="{36B1ACD9-A288-4D0E-BF14-4FC746B1F2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" t="6890" r="2065" b="13467"/>
          <a:stretch/>
        </p:blipFill>
        <p:spPr bwMode="auto">
          <a:xfrm>
            <a:off x="6188764" y="3565410"/>
            <a:ext cx="6003235" cy="261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8F1945C-1C33-4761-87F9-583E3AE23B54}"/>
              </a:ext>
            </a:extLst>
          </p:cNvPr>
          <p:cNvSpPr txBox="1"/>
          <p:nvPr/>
        </p:nvSpPr>
        <p:spPr>
          <a:xfrm>
            <a:off x="8670218" y="3862640"/>
            <a:ext cx="1636154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600" b="1" dirty="0">
                <a:solidFill>
                  <a:schemeClr val="accent4">
                    <a:lumMod val="50000"/>
                  </a:schemeClr>
                </a:solidFill>
              </a:rPr>
              <a:t>Moyenne : 3/5</a:t>
            </a:r>
          </a:p>
        </p:txBody>
      </p:sp>
    </p:spTree>
    <p:extLst>
      <p:ext uri="{BB962C8B-B14F-4D97-AF65-F5344CB8AC3E}">
        <p14:creationId xmlns:p14="http://schemas.microsoft.com/office/powerpoint/2010/main" val="1186314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66850BF-D829-4509-AF4A-A4B42746B7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09" t="34002" r="22717" b="26452"/>
          <a:stretch/>
        </p:blipFill>
        <p:spPr>
          <a:xfrm>
            <a:off x="2018414" y="2199493"/>
            <a:ext cx="8538056" cy="347206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39EDECF-67B7-4782-A547-2B19677D5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GSM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F94A7-ABCA-4232-87AE-8C66FABB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4FAB73BC-B049-4115-A692-8D63A059BFB8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4F6881D-1C07-4E37-87C9-1FDB074DDA08}"/>
              </a:ext>
            </a:extLst>
          </p:cNvPr>
          <p:cNvSpPr txBox="1"/>
          <p:nvPr/>
        </p:nvSpPr>
        <p:spPr>
          <a:xfrm>
            <a:off x="6954063" y="2411528"/>
            <a:ext cx="1636154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600" b="1" dirty="0">
                <a:solidFill>
                  <a:schemeClr val="accent4">
                    <a:lumMod val="50000"/>
                  </a:schemeClr>
                </a:solidFill>
              </a:rPr>
              <a:t>Moyenne : 4/5</a:t>
            </a:r>
          </a:p>
        </p:txBody>
      </p:sp>
    </p:spTree>
    <p:extLst>
      <p:ext uri="{BB962C8B-B14F-4D97-AF65-F5344CB8AC3E}">
        <p14:creationId xmlns:p14="http://schemas.microsoft.com/office/powerpoint/2010/main" val="3914342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9EDECF-67B7-4782-A547-2B19677D5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Synthèse GSM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F94A7-ABCA-4232-87AE-8C66FABB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4FAB73BC-B049-4115-A692-8D63A059BFB8}" type="slidenum">
              <a:rPr lang="fr-FR" smtClean="0"/>
              <a:pPr/>
              <a:t>19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D16C314-D053-4608-A217-76DF48F03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63" y="1878905"/>
            <a:ext cx="10573074" cy="442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4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9EDECF-67B7-4782-A547-2B19677D5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Description du panel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F94A7-ABCA-4232-87AE-8C66FABB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4FAB73BC-B049-4115-A692-8D63A059BFB8}" type="slidenum">
              <a:rPr lang="fr-FR" smtClean="0"/>
              <a:pPr/>
              <a:t>2</a:t>
            </a:fld>
            <a:endParaRPr lang="fr-FR" dirty="0"/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F24F8250-E295-46E0-84E8-7061D1AFB9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6509242"/>
              </p:ext>
            </p:extLst>
          </p:nvPr>
        </p:nvGraphicFramePr>
        <p:xfrm>
          <a:off x="1097280" y="1865997"/>
          <a:ext cx="3586922" cy="344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52F0C60D-800C-4093-8864-36A34B6D63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5286133"/>
              </p:ext>
            </p:extLst>
          </p:nvPr>
        </p:nvGraphicFramePr>
        <p:xfrm>
          <a:off x="4909624" y="1737361"/>
          <a:ext cx="6879102" cy="4522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63428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9EDECF-67B7-4782-A547-2B19677D5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Odoo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F94A7-ABCA-4232-87AE-8C66FABB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4FAB73BC-B049-4115-A692-8D63A059BFB8}" type="slidenum">
              <a:rPr lang="fr-FR" smtClean="0"/>
              <a:pPr/>
              <a:t>20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E39C37D-C3B7-4E2C-850E-DA608EC932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00" t="27815" r="38043" b="34872"/>
          <a:stretch/>
        </p:blipFill>
        <p:spPr>
          <a:xfrm>
            <a:off x="2394628" y="1895061"/>
            <a:ext cx="7402744" cy="393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43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29858B2-2635-46F4-A674-CC6B5D31BC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18" t="30715" r="22826" b="31296"/>
          <a:stretch/>
        </p:blipFill>
        <p:spPr>
          <a:xfrm>
            <a:off x="128545" y="1902397"/>
            <a:ext cx="6639339" cy="26039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39EDECF-67B7-4782-A547-2B19677D5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Odoo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F94A7-ABCA-4232-87AE-8C66FABB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4FAB73BC-B049-4115-A692-8D63A059BFB8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F4A6C03-187A-4540-ACBF-0C590BCCFA0D}"/>
              </a:ext>
            </a:extLst>
          </p:cNvPr>
          <p:cNvSpPr txBox="1"/>
          <p:nvPr/>
        </p:nvSpPr>
        <p:spPr>
          <a:xfrm>
            <a:off x="2898897" y="2716327"/>
            <a:ext cx="1636154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600" b="1" dirty="0">
                <a:solidFill>
                  <a:schemeClr val="accent4">
                    <a:lumMod val="50000"/>
                  </a:schemeClr>
                </a:solidFill>
              </a:rPr>
              <a:t>Moyenne : 4/5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D8BEC88-CFEA-4FC8-B3ED-4ED99A0567A8}"/>
              </a:ext>
            </a:extLst>
          </p:cNvPr>
          <p:cNvSpPr txBox="1"/>
          <p:nvPr/>
        </p:nvSpPr>
        <p:spPr>
          <a:xfrm>
            <a:off x="6435333" y="4955603"/>
            <a:ext cx="5258314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Produire un rapport comptable non noté</a:t>
            </a:r>
            <a:endParaRPr lang="fr-F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35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9EDECF-67B7-4782-A547-2B19677D5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Synthèse Odoo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F94A7-ABCA-4232-87AE-8C66FABB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4FAB73BC-B049-4115-A692-8D63A059BFB8}" type="slidenum">
              <a:rPr lang="fr-FR" smtClean="0"/>
              <a:pPr/>
              <a:t>22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3BAEDBB-63C8-4721-B475-6F1FA2B3E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85106"/>
            <a:ext cx="10272292" cy="403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765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9EDECF-67B7-4782-A547-2B19677D5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Qualipro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F94A7-ABCA-4232-87AE-8C66FABB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4FAB73BC-B049-4115-A692-8D63A059BFB8}" type="slidenum">
              <a:rPr lang="fr-FR" smtClean="0"/>
              <a:pPr/>
              <a:t>23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5C9B50F-07C0-49CA-AFE9-4CFB8BCDD2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92" t="39802" r="38695" b="22885"/>
          <a:stretch/>
        </p:blipFill>
        <p:spPr>
          <a:xfrm>
            <a:off x="2310410" y="1881810"/>
            <a:ext cx="7571180" cy="408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66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583E8BD-BA4C-471D-8658-E03A021301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18" t="33035" r="23401" b="28492"/>
          <a:stretch/>
        </p:blipFill>
        <p:spPr>
          <a:xfrm>
            <a:off x="6113668" y="3841429"/>
            <a:ext cx="6078331" cy="244010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715E777-F434-4996-8ABD-9238753BC2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00" t="37678" r="23618" b="25322"/>
          <a:stretch/>
        </p:blipFill>
        <p:spPr>
          <a:xfrm>
            <a:off x="132523" y="1870046"/>
            <a:ext cx="5963478" cy="230241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39EDECF-67B7-4782-A547-2B19677D5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Qualipro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F94A7-ABCA-4232-87AE-8C66FABB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4FAB73BC-B049-4115-A692-8D63A059BFB8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F4A6C03-187A-4540-ACBF-0C590BCCFA0D}"/>
              </a:ext>
            </a:extLst>
          </p:cNvPr>
          <p:cNvSpPr txBox="1"/>
          <p:nvPr/>
        </p:nvSpPr>
        <p:spPr>
          <a:xfrm>
            <a:off x="3417152" y="2086760"/>
            <a:ext cx="1636154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600" b="1" dirty="0">
                <a:solidFill>
                  <a:schemeClr val="accent4">
                    <a:lumMod val="50000"/>
                  </a:schemeClr>
                </a:solidFill>
              </a:rPr>
              <a:t>Moyenne : 4/5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F8B64C9-0854-486D-949E-C99086ABDBB8}"/>
              </a:ext>
            </a:extLst>
          </p:cNvPr>
          <p:cNvSpPr txBox="1"/>
          <p:nvPr/>
        </p:nvSpPr>
        <p:spPr>
          <a:xfrm>
            <a:off x="7676306" y="4310147"/>
            <a:ext cx="1636154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600" b="1" dirty="0">
                <a:solidFill>
                  <a:schemeClr val="accent4">
                    <a:lumMod val="50000"/>
                  </a:schemeClr>
                </a:solidFill>
              </a:rPr>
              <a:t>Moyenne : 4/5</a:t>
            </a:r>
          </a:p>
        </p:txBody>
      </p:sp>
    </p:spTree>
    <p:extLst>
      <p:ext uri="{BB962C8B-B14F-4D97-AF65-F5344CB8AC3E}">
        <p14:creationId xmlns:p14="http://schemas.microsoft.com/office/powerpoint/2010/main" val="1504359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C8B4BF3-3AA0-4B7E-ADD8-1F130248DB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74" t="35358" r="23618" b="25321"/>
          <a:stretch/>
        </p:blipFill>
        <p:spPr>
          <a:xfrm>
            <a:off x="6095998" y="3848136"/>
            <a:ext cx="5933118" cy="241967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384F4EF-CE2E-4D36-A8B1-824FD59D18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99" t="28782" r="23294" b="32206"/>
          <a:stretch/>
        </p:blipFill>
        <p:spPr>
          <a:xfrm>
            <a:off x="162883" y="1805298"/>
            <a:ext cx="5933117" cy="240066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39EDECF-67B7-4782-A547-2B19677D5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Qualipro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F94A7-ABCA-4232-87AE-8C66FABB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4FAB73BC-B049-4115-A692-8D63A059BFB8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F4A6C03-187A-4540-ACBF-0C590BCCFA0D}"/>
              </a:ext>
            </a:extLst>
          </p:cNvPr>
          <p:cNvSpPr txBox="1"/>
          <p:nvPr/>
        </p:nvSpPr>
        <p:spPr>
          <a:xfrm>
            <a:off x="3417152" y="2086760"/>
            <a:ext cx="1636154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600" b="1" dirty="0">
                <a:solidFill>
                  <a:schemeClr val="accent4">
                    <a:lumMod val="50000"/>
                  </a:schemeClr>
                </a:solidFill>
              </a:rPr>
              <a:t>Moyenne : 4,2/5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F8B64C9-0854-486D-949E-C99086ABDBB8}"/>
              </a:ext>
            </a:extLst>
          </p:cNvPr>
          <p:cNvSpPr txBox="1"/>
          <p:nvPr/>
        </p:nvSpPr>
        <p:spPr>
          <a:xfrm>
            <a:off x="7676306" y="4310147"/>
            <a:ext cx="1636154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600" b="1" dirty="0">
                <a:solidFill>
                  <a:schemeClr val="accent4">
                    <a:lumMod val="50000"/>
                  </a:schemeClr>
                </a:solidFill>
              </a:rPr>
              <a:t>Moyenne : 4,2/5</a:t>
            </a:r>
          </a:p>
        </p:txBody>
      </p:sp>
    </p:spTree>
    <p:extLst>
      <p:ext uri="{BB962C8B-B14F-4D97-AF65-F5344CB8AC3E}">
        <p14:creationId xmlns:p14="http://schemas.microsoft.com/office/powerpoint/2010/main" val="1126432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DF47C62-C150-4670-9340-3A8FEEAC89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00" t="39732" r="23618" b="23272"/>
          <a:stretch/>
        </p:blipFill>
        <p:spPr>
          <a:xfrm>
            <a:off x="6188765" y="3964067"/>
            <a:ext cx="6003234" cy="231746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1B24126-E6F1-4F43-9F14-7E90FBA623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00" t="37868" r="23618" b="25322"/>
          <a:stretch/>
        </p:blipFill>
        <p:spPr>
          <a:xfrm>
            <a:off x="0" y="1786932"/>
            <a:ext cx="6188765" cy="237706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39EDECF-67B7-4782-A547-2B19677D5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Qualipro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F94A7-ABCA-4232-87AE-8C66FABB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4FAB73BC-B049-4115-A692-8D63A059BFB8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F4A6C03-187A-4540-ACBF-0C590BCCFA0D}"/>
              </a:ext>
            </a:extLst>
          </p:cNvPr>
          <p:cNvSpPr txBox="1"/>
          <p:nvPr/>
        </p:nvSpPr>
        <p:spPr>
          <a:xfrm>
            <a:off x="3417152" y="2086760"/>
            <a:ext cx="1636154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600" b="1" dirty="0">
                <a:solidFill>
                  <a:schemeClr val="accent4">
                    <a:lumMod val="50000"/>
                  </a:schemeClr>
                </a:solidFill>
              </a:rPr>
              <a:t>Moyenne : 4/5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F8B64C9-0854-486D-949E-C99086ABDBB8}"/>
              </a:ext>
            </a:extLst>
          </p:cNvPr>
          <p:cNvSpPr txBox="1"/>
          <p:nvPr/>
        </p:nvSpPr>
        <p:spPr>
          <a:xfrm>
            <a:off x="7676306" y="4310147"/>
            <a:ext cx="1636154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600" b="1" dirty="0">
                <a:solidFill>
                  <a:schemeClr val="accent4">
                    <a:lumMod val="50000"/>
                  </a:schemeClr>
                </a:solidFill>
              </a:rPr>
              <a:t>Moyenne : 4/5</a:t>
            </a:r>
          </a:p>
        </p:txBody>
      </p:sp>
    </p:spTree>
    <p:extLst>
      <p:ext uri="{BB962C8B-B14F-4D97-AF65-F5344CB8AC3E}">
        <p14:creationId xmlns:p14="http://schemas.microsoft.com/office/powerpoint/2010/main" val="35419057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D37E284-6270-42E9-AFF1-466988D7B5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82" t="30418" r="23619" b="30619"/>
          <a:stretch/>
        </p:blipFill>
        <p:spPr>
          <a:xfrm>
            <a:off x="6164546" y="3932912"/>
            <a:ext cx="5832899" cy="23618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5A987BC-E1F8-4ED5-8F87-8445438B94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00" t="30419" r="23618" b="32206"/>
          <a:stretch/>
        </p:blipFill>
        <p:spPr>
          <a:xfrm>
            <a:off x="132522" y="1917484"/>
            <a:ext cx="6056243" cy="236187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39EDECF-67B7-4782-A547-2B19677D5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Qualipro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F94A7-ABCA-4232-87AE-8C66FABB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4FAB73BC-B049-4115-A692-8D63A059BFB8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F4A6C03-187A-4540-ACBF-0C590BCCFA0D}"/>
              </a:ext>
            </a:extLst>
          </p:cNvPr>
          <p:cNvSpPr txBox="1"/>
          <p:nvPr/>
        </p:nvSpPr>
        <p:spPr>
          <a:xfrm>
            <a:off x="3417152" y="2086760"/>
            <a:ext cx="1636154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600" b="1" dirty="0">
                <a:solidFill>
                  <a:schemeClr val="accent4">
                    <a:lumMod val="50000"/>
                  </a:schemeClr>
                </a:solidFill>
              </a:rPr>
              <a:t>Moyenne : 3,9/5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F8B64C9-0854-486D-949E-C99086ABDBB8}"/>
              </a:ext>
            </a:extLst>
          </p:cNvPr>
          <p:cNvSpPr txBox="1"/>
          <p:nvPr/>
        </p:nvSpPr>
        <p:spPr>
          <a:xfrm>
            <a:off x="7676306" y="4310147"/>
            <a:ext cx="1636154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600" b="1" dirty="0">
                <a:solidFill>
                  <a:schemeClr val="accent4">
                    <a:lumMod val="50000"/>
                  </a:schemeClr>
                </a:solidFill>
              </a:rPr>
              <a:t>Moyenne : 3,8/5</a:t>
            </a:r>
          </a:p>
        </p:txBody>
      </p:sp>
    </p:spTree>
    <p:extLst>
      <p:ext uri="{BB962C8B-B14F-4D97-AF65-F5344CB8AC3E}">
        <p14:creationId xmlns:p14="http://schemas.microsoft.com/office/powerpoint/2010/main" val="18726057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5EF7EE4-7733-4828-93E8-DBF524BD43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00" t="33808" r="23618" b="28105"/>
          <a:stretch/>
        </p:blipFill>
        <p:spPr>
          <a:xfrm>
            <a:off x="6096000" y="3855866"/>
            <a:ext cx="5936976" cy="235940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72A8530-5930-48EF-8BAF-9C3B7E2F61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74" t="32455" r="23618" b="30038"/>
          <a:stretch/>
        </p:blipFill>
        <p:spPr>
          <a:xfrm>
            <a:off x="194555" y="1815643"/>
            <a:ext cx="5832899" cy="226901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39EDECF-67B7-4782-A547-2B19677D5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Qualipro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F94A7-ABCA-4232-87AE-8C66FABB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4FAB73BC-B049-4115-A692-8D63A059BFB8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F4A6C03-187A-4540-ACBF-0C590BCCFA0D}"/>
              </a:ext>
            </a:extLst>
          </p:cNvPr>
          <p:cNvSpPr txBox="1"/>
          <p:nvPr/>
        </p:nvSpPr>
        <p:spPr>
          <a:xfrm>
            <a:off x="3417152" y="2086760"/>
            <a:ext cx="1636154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600" b="1" dirty="0">
                <a:solidFill>
                  <a:schemeClr val="accent4">
                    <a:lumMod val="50000"/>
                  </a:schemeClr>
                </a:solidFill>
              </a:rPr>
              <a:t>Moyenne : 4/5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F8B64C9-0854-486D-949E-C99086ABDBB8}"/>
              </a:ext>
            </a:extLst>
          </p:cNvPr>
          <p:cNvSpPr txBox="1"/>
          <p:nvPr/>
        </p:nvSpPr>
        <p:spPr>
          <a:xfrm>
            <a:off x="7676306" y="4310147"/>
            <a:ext cx="1636154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600" b="1" dirty="0">
                <a:solidFill>
                  <a:schemeClr val="accent4">
                    <a:lumMod val="50000"/>
                  </a:schemeClr>
                </a:solidFill>
              </a:rPr>
              <a:t>Moyenne : 3,8/5</a:t>
            </a:r>
          </a:p>
        </p:txBody>
      </p:sp>
    </p:spTree>
    <p:extLst>
      <p:ext uri="{BB962C8B-B14F-4D97-AF65-F5344CB8AC3E}">
        <p14:creationId xmlns:p14="http://schemas.microsoft.com/office/powerpoint/2010/main" val="1830208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A174B156-B200-4716-B03D-A7394B9963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10" t="35358" r="23618" b="25321"/>
          <a:stretch/>
        </p:blipFill>
        <p:spPr>
          <a:xfrm>
            <a:off x="6080399" y="3776868"/>
            <a:ext cx="5935503" cy="244022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25A11A7-316A-40D1-8E7B-774B756ED6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82" t="35358" r="23619" b="26945"/>
          <a:stretch/>
        </p:blipFill>
        <p:spPr>
          <a:xfrm>
            <a:off x="290389" y="1905355"/>
            <a:ext cx="5805611" cy="227445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39EDECF-67B7-4782-A547-2B19677D5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Qualipro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F94A7-ABCA-4232-87AE-8C66FABB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4FAB73BC-B049-4115-A692-8D63A059BFB8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F4A6C03-187A-4540-ACBF-0C590BCCFA0D}"/>
              </a:ext>
            </a:extLst>
          </p:cNvPr>
          <p:cNvSpPr txBox="1"/>
          <p:nvPr/>
        </p:nvSpPr>
        <p:spPr>
          <a:xfrm>
            <a:off x="3417152" y="2086760"/>
            <a:ext cx="1636154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600" b="1" dirty="0">
                <a:solidFill>
                  <a:schemeClr val="accent4">
                    <a:lumMod val="50000"/>
                  </a:schemeClr>
                </a:solidFill>
              </a:rPr>
              <a:t>Moyenne : 4,2/5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F8B64C9-0854-486D-949E-C99086ABDBB8}"/>
              </a:ext>
            </a:extLst>
          </p:cNvPr>
          <p:cNvSpPr txBox="1"/>
          <p:nvPr/>
        </p:nvSpPr>
        <p:spPr>
          <a:xfrm>
            <a:off x="7676306" y="4310147"/>
            <a:ext cx="1636154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600" b="1" dirty="0">
                <a:solidFill>
                  <a:schemeClr val="accent4">
                    <a:lumMod val="50000"/>
                  </a:schemeClr>
                </a:solidFill>
              </a:rPr>
              <a:t>Moyenne : 4,2/5</a:t>
            </a:r>
          </a:p>
        </p:txBody>
      </p:sp>
    </p:spTree>
    <p:extLst>
      <p:ext uri="{BB962C8B-B14F-4D97-AF65-F5344CB8AC3E}">
        <p14:creationId xmlns:p14="http://schemas.microsoft.com/office/powerpoint/2010/main" val="2358651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9EDECF-67B7-4782-A547-2B19677D5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Description du panel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F94A7-ABCA-4232-87AE-8C66FABB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4FAB73BC-B049-4115-A692-8D63A059BFB8}" type="slidenum">
              <a:rPr lang="fr-FR" smtClean="0"/>
              <a:pPr/>
              <a:t>3</a:t>
            </a:fld>
            <a:endParaRPr lang="fr-FR" dirty="0"/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4E18C656-A339-4316-B25A-6D0CCD5D77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7357645"/>
              </p:ext>
            </p:extLst>
          </p:nvPr>
        </p:nvGraphicFramePr>
        <p:xfrm>
          <a:off x="-239152" y="1737360"/>
          <a:ext cx="6879102" cy="4522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F343A588-999E-45D2-9B5D-228ED87170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7448753"/>
              </p:ext>
            </p:extLst>
          </p:nvPr>
        </p:nvGraphicFramePr>
        <p:xfrm>
          <a:off x="5791200" y="1737360"/>
          <a:ext cx="6215270" cy="4522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42663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4A963DC-92BF-44BD-ACD2-04266603BD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82" t="32842" r="23619" b="25321"/>
          <a:stretch/>
        </p:blipFill>
        <p:spPr>
          <a:xfrm>
            <a:off x="569844" y="1780930"/>
            <a:ext cx="6334539" cy="275419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39EDECF-67B7-4782-A547-2B19677D5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Qualipro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F94A7-ABCA-4232-87AE-8C66FABB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4FAB73BC-B049-4115-A692-8D63A059BFB8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F4A6C03-187A-4540-ACBF-0C590BCCFA0D}"/>
              </a:ext>
            </a:extLst>
          </p:cNvPr>
          <p:cNvSpPr txBox="1"/>
          <p:nvPr/>
        </p:nvSpPr>
        <p:spPr>
          <a:xfrm>
            <a:off x="3417152" y="2086760"/>
            <a:ext cx="1636154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600" b="1" dirty="0">
                <a:solidFill>
                  <a:schemeClr val="accent4">
                    <a:lumMod val="50000"/>
                  </a:schemeClr>
                </a:solidFill>
              </a:rPr>
              <a:t>Moyenne : 4,1/5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9C06EB-7A1C-4306-96C4-4A539EF0BD18}"/>
              </a:ext>
            </a:extLst>
          </p:cNvPr>
          <p:cNvSpPr/>
          <p:nvPr/>
        </p:nvSpPr>
        <p:spPr>
          <a:xfrm>
            <a:off x="6904383" y="3816771"/>
            <a:ext cx="5075583" cy="23698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Remarque :</a:t>
            </a:r>
          </a:p>
          <a:p>
            <a:pPr algn="just"/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planification des audits peut être plus précise par rapport à la date, certains documents ne sont pas disponibles ou sont téléchargés dans une mauvaise version, les défaillances occasionnelles du logiciel empêchent d'avancer des fois.</a:t>
            </a:r>
          </a:p>
        </p:txBody>
      </p:sp>
    </p:spTree>
    <p:extLst>
      <p:ext uri="{BB962C8B-B14F-4D97-AF65-F5344CB8AC3E}">
        <p14:creationId xmlns:p14="http://schemas.microsoft.com/office/powerpoint/2010/main" val="10342085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9EDECF-67B7-4782-A547-2B19677D5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Dropbox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F94A7-ABCA-4232-87AE-8C66FABB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4FAB73BC-B049-4115-A692-8D63A059BFB8}" type="slidenum">
              <a:rPr lang="fr-FR" smtClean="0"/>
              <a:pPr/>
              <a:t>31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DA1F712-C177-4E2D-8800-9EDBBE6CE7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65" t="29942" r="38587" b="33712"/>
          <a:stretch/>
        </p:blipFill>
        <p:spPr>
          <a:xfrm>
            <a:off x="2408723" y="2027583"/>
            <a:ext cx="7374553" cy="382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720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A81F9B7-9CB5-41B5-BEE1-78D4F26EC6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00" t="37677" r="23618" b="23466"/>
          <a:stretch/>
        </p:blipFill>
        <p:spPr>
          <a:xfrm>
            <a:off x="6113071" y="3864576"/>
            <a:ext cx="5863075" cy="237719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DAA6268-DB66-4AC4-A75C-264F8F7835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10" t="32739" r="23618" b="28997"/>
          <a:stretch/>
        </p:blipFill>
        <p:spPr>
          <a:xfrm>
            <a:off x="0" y="1856494"/>
            <a:ext cx="6078930" cy="243206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39EDECF-67B7-4782-A547-2B19677D5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Dropbox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F94A7-ABCA-4232-87AE-8C66FABB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4FAB73BC-B049-4115-A692-8D63A059BFB8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F4A6C03-187A-4540-ACBF-0C590BCCFA0D}"/>
              </a:ext>
            </a:extLst>
          </p:cNvPr>
          <p:cNvSpPr txBox="1"/>
          <p:nvPr/>
        </p:nvSpPr>
        <p:spPr>
          <a:xfrm>
            <a:off x="3137436" y="2245786"/>
            <a:ext cx="1636154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600" b="1" dirty="0">
                <a:solidFill>
                  <a:schemeClr val="accent4">
                    <a:lumMod val="50000"/>
                  </a:schemeClr>
                </a:solidFill>
              </a:rPr>
              <a:t>Moyenne : 4,7/5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F8B64C9-0854-486D-949E-C99086ABDBB8}"/>
              </a:ext>
            </a:extLst>
          </p:cNvPr>
          <p:cNvSpPr txBox="1"/>
          <p:nvPr/>
        </p:nvSpPr>
        <p:spPr>
          <a:xfrm>
            <a:off x="7676306" y="4310147"/>
            <a:ext cx="1636154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600" b="1" dirty="0">
                <a:solidFill>
                  <a:schemeClr val="accent4">
                    <a:lumMod val="50000"/>
                  </a:schemeClr>
                </a:solidFill>
              </a:rPr>
              <a:t>Moyenne : 4,4/5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53D935-B0EA-4785-9D44-12364E04871D}"/>
              </a:ext>
            </a:extLst>
          </p:cNvPr>
          <p:cNvSpPr/>
          <p:nvPr/>
        </p:nvSpPr>
        <p:spPr>
          <a:xfrm>
            <a:off x="599644" y="4837188"/>
            <a:ext cx="5075583" cy="113877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Remarque :</a:t>
            </a:r>
          </a:p>
          <a:p>
            <a:pPr algn="just"/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Enregistrement des résultats des analyses médicales sur Dropbox</a:t>
            </a:r>
          </a:p>
        </p:txBody>
      </p:sp>
    </p:spTree>
    <p:extLst>
      <p:ext uri="{BB962C8B-B14F-4D97-AF65-F5344CB8AC3E}">
        <p14:creationId xmlns:p14="http://schemas.microsoft.com/office/powerpoint/2010/main" val="31644428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9EDECF-67B7-4782-A547-2B19677D5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Synthèse Dropbox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F94A7-ABCA-4232-87AE-8C66FABB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4FAB73BC-B049-4115-A692-8D63A059BFB8}" type="slidenum">
              <a:rPr lang="fr-FR" smtClean="0"/>
              <a:pPr/>
              <a:t>33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8A38F87-BDE2-4D09-8CBA-309A7FDB6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005" y="1891202"/>
            <a:ext cx="7907989" cy="411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366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965204E-7DA0-487B-BBC1-DC20D31831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92" t="34935" r="24181" b="28118"/>
          <a:stretch/>
        </p:blipFill>
        <p:spPr>
          <a:xfrm>
            <a:off x="6003235" y="3755220"/>
            <a:ext cx="6188765" cy="240618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FFA3DBB-7D49-4705-A833-3B740BC8F8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92" t="33035" r="22935" b="27719"/>
          <a:stretch/>
        </p:blipFill>
        <p:spPr>
          <a:xfrm>
            <a:off x="66260" y="1848283"/>
            <a:ext cx="5936975" cy="239603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39EDECF-67B7-4782-A547-2B19677D5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Qualité des applications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F94A7-ABCA-4232-87AE-8C66FABB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4FAB73BC-B049-4115-A692-8D63A059BFB8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8DFDE12-513A-434C-94F7-26D6F109F56B}"/>
              </a:ext>
            </a:extLst>
          </p:cNvPr>
          <p:cNvSpPr txBox="1"/>
          <p:nvPr/>
        </p:nvSpPr>
        <p:spPr>
          <a:xfrm>
            <a:off x="2333415" y="2396342"/>
            <a:ext cx="1636154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600" b="1" dirty="0">
                <a:solidFill>
                  <a:schemeClr val="accent4">
                    <a:lumMod val="50000"/>
                  </a:schemeClr>
                </a:solidFill>
              </a:rPr>
              <a:t>Moyenne : 3,9/5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1BD3962-9BE3-4E97-94AD-ECEE5AF917D1}"/>
              </a:ext>
            </a:extLst>
          </p:cNvPr>
          <p:cNvSpPr txBox="1"/>
          <p:nvPr/>
        </p:nvSpPr>
        <p:spPr>
          <a:xfrm>
            <a:off x="7607731" y="4376220"/>
            <a:ext cx="1636154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600" b="1" dirty="0">
                <a:solidFill>
                  <a:schemeClr val="accent4">
                    <a:lumMod val="50000"/>
                  </a:schemeClr>
                </a:solidFill>
              </a:rPr>
              <a:t>Moyenne : 3,9/5</a:t>
            </a:r>
          </a:p>
        </p:txBody>
      </p:sp>
    </p:spTree>
    <p:extLst>
      <p:ext uri="{BB962C8B-B14F-4D97-AF65-F5344CB8AC3E}">
        <p14:creationId xmlns:p14="http://schemas.microsoft.com/office/powerpoint/2010/main" val="10812286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8906D7A-DD0C-49E3-9D18-A778622875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36" t="26848" r="23261" b="35136"/>
          <a:stretch/>
        </p:blipFill>
        <p:spPr>
          <a:xfrm>
            <a:off x="6096000" y="3986290"/>
            <a:ext cx="5852926" cy="230366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917ED92-7E18-4CDF-854D-7AA33C7079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36" t="30909" r="23369" b="31198"/>
          <a:stretch/>
        </p:blipFill>
        <p:spPr>
          <a:xfrm>
            <a:off x="137917" y="1748992"/>
            <a:ext cx="6004362" cy="236035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39EDECF-67B7-4782-A547-2B19677D5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Qualité des applications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F94A7-ABCA-4232-87AE-8C66FABB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4FAB73BC-B049-4115-A692-8D63A059BFB8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0A8D421-59CB-4EA4-A1F7-7773F8E75D87}"/>
              </a:ext>
            </a:extLst>
          </p:cNvPr>
          <p:cNvSpPr txBox="1"/>
          <p:nvPr/>
        </p:nvSpPr>
        <p:spPr>
          <a:xfrm>
            <a:off x="3122607" y="1984054"/>
            <a:ext cx="1636154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600" b="1" dirty="0">
                <a:solidFill>
                  <a:schemeClr val="accent4">
                    <a:lumMod val="50000"/>
                  </a:schemeClr>
                </a:solidFill>
              </a:rPr>
              <a:t>Moyenne : 3,9/5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B1F2218-6738-45A0-9773-9CBE38F2A984}"/>
              </a:ext>
            </a:extLst>
          </p:cNvPr>
          <p:cNvSpPr txBox="1"/>
          <p:nvPr/>
        </p:nvSpPr>
        <p:spPr>
          <a:xfrm>
            <a:off x="7820503" y="4109344"/>
            <a:ext cx="1636154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600" b="1" dirty="0">
                <a:solidFill>
                  <a:schemeClr val="accent4">
                    <a:lumMod val="50000"/>
                  </a:schemeClr>
                </a:solidFill>
              </a:rPr>
              <a:t>Moyenne : 4,1/5</a:t>
            </a:r>
          </a:p>
        </p:txBody>
      </p:sp>
    </p:spTree>
    <p:extLst>
      <p:ext uri="{BB962C8B-B14F-4D97-AF65-F5344CB8AC3E}">
        <p14:creationId xmlns:p14="http://schemas.microsoft.com/office/powerpoint/2010/main" val="35272940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D9D617D-B884-4795-8131-FBA9ADAB72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83" t="28203" r="23370" b="32938"/>
          <a:stretch/>
        </p:blipFill>
        <p:spPr>
          <a:xfrm>
            <a:off x="517466" y="1918252"/>
            <a:ext cx="7516159" cy="302149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39EDECF-67B7-4782-A547-2B19677D5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Qualité des applications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F94A7-ABCA-4232-87AE-8C66FABB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4FAB73BC-B049-4115-A692-8D63A059BFB8}" type="slidenum">
              <a:rPr lang="fr-FR" smtClean="0"/>
              <a:pPr/>
              <a:t>36</a:t>
            </a:fld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9A0BC42-BDF5-4275-AE6B-47B035BDC4C2}"/>
              </a:ext>
            </a:extLst>
          </p:cNvPr>
          <p:cNvSpPr txBox="1"/>
          <p:nvPr/>
        </p:nvSpPr>
        <p:spPr>
          <a:xfrm>
            <a:off x="2778050" y="2825403"/>
            <a:ext cx="1636154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600" b="1" dirty="0">
                <a:solidFill>
                  <a:schemeClr val="accent4">
                    <a:lumMod val="50000"/>
                  </a:schemeClr>
                </a:solidFill>
              </a:rPr>
              <a:t>Moyenne : 3,9/5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8E297A7-D996-4763-87B3-5D2BF2ABC131}"/>
              </a:ext>
            </a:extLst>
          </p:cNvPr>
          <p:cNvSpPr txBox="1"/>
          <p:nvPr/>
        </p:nvSpPr>
        <p:spPr>
          <a:xfrm>
            <a:off x="8282609" y="3708641"/>
            <a:ext cx="3737112" cy="246221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Remarques 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dirty="0"/>
              <a:t>Si vous pouvez nous donner la possibilité d'avoir plus d'espace libre dans </a:t>
            </a:r>
            <a:r>
              <a:rPr lang="fr-FR" dirty="0" err="1"/>
              <a:t>dropbox</a:t>
            </a:r>
            <a:r>
              <a:rPr lang="fr-FR" dirty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dirty="0"/>
              <a:t>L'exercice de mes fonctions nécessite l'accès à plus de fonctionnalités , notamment pour la gestion du parc client</a:t>
            </a: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2721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FBA38EA-DF83-40B4-9D78-0E7898F7B7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65" t="33422" r="23369" b="29069"/>
          <a:stretch/>
        </p:blipFill>
        <p:spPr>
          <a:xfrm>
            <a:off x="5367129" y="3644348"/>
            <a:ext cx="6652593" cy="257114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39EDECF-67B7-4782-A547-2B19677D5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Formation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F94A7-ABCA-4232-87AE-8C66FABB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4FAB73BC-B049-4115-A692-8D63A059BFB8}" type="slidenum">
              <a:rPr lang="fr-FR" smtClean="0"/>
              <a:pPr/>
              <a:t>37</a:t>
            </a:fld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3B94B4E-ECF3-4926-AB30-02602C1D2FFE}"/>
              </a:ext>
            </a:extLst>
          </p:cNvPr>
          <p:cNvSpPr txBox="1"/>
          <p:nvPr/>
        </p:nvSpPr>
        <p:spPr>
          <a:xfrm>
            <a:off x="7568023" y="3917252"/>
            <a:ext cx="1636154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600" b="1" dirty="0">
                <a:solidFill>
                  <a:schemeClr val="accent4">
                    <a:lumMod val="50000"/>
                  </a:schemeClr>
                </a:solidFill>
              </a:rPr>
              <a:t>Moyenne : 4,2/5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0C55358-FB8B-4F51-B679-05EDCD34D8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83" t="37288" r="37926" b="25321"/>
          <a:stretch/>
        </p:blipFill>
        <p:spPr>
          <a:xfrm>
            <a:off x="410817" y="2019082"/>
            <a:ext cx="4851327" cy="256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110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9A6CAAD-EDF6-42FC-B4B7-4BCB996907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26" t="34195" r="23261" b="27912"/>
          <a:stretch/>
        </p:blipFill>
        <p:spPr>
          <a:xfrm>
            <a:off x="5836521" y="3729694"/>
            <a:ext cx="6222957" cy="245907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39EDECF-67B7-4782-A547-2B19677D5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Support technique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F94A7-ABCA-4232-87AE-8C66FABB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4FAB73BC-B049-4115-A692-8D63A059BFB8}" type="slidenum">
              <a:rPr lang="fr-FR" smtClean="0"/>
              <a:pPr/>
              <a:t>38</a:t>
            </a:fld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D9ABB62-F29C-4F57-823C-A22093A7B817}"/>
              </a:ext>
            </a:extLst>
          </p:cNvPr>
          <p:cNvSpPr txBox="1"/>
          <p:nvPr/>
        </p:nvSpPr>
        <p:spPr>
          <a:xfrm>
            <a:off x="7528266" y="4333149"/>
            <a:ext cx="1636154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600" b="1" dirty="0">
                <a:solidFill>
                  <a:schemeClr val="accent4">
                    <a:lumMod val="50000"/>
                  </a:schemeClr>
                </a:solidFill>
              </a:rPr>
              <a:t>Moyenne : 3,8/5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33CC477-464A-458B-851A-482EBC8465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00" t="33229" r="24833" b="26574"/>
          <a:stretch/>
        </p:blipFill>
        <p:spPr>
          <a:xfrm>
            <a:off x="132522" y="1753373"/>
            <a:ext cx="5730811" cy="245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4223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9EDECF-67B7-4782-A547-2B19677D5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Support technique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F94A7-ABCA-4232-87AE-8C66FABB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4FAB73BC-B049-4115-A692-8D63A059BFB8}" type="slidenum">
              <a:rPr lang="fr-FR" smtClean="0"/>
              <a:pPr/>
              <a:t>39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56F3A95-F268-4293-8526-8F99F77AE7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64" t="35355" r="26088" b="28685"/>
          <a:stretch/>
        </p:blipFill>
        <p:spPr>
          <a:xfrm>
            <a:off x="1355034" y="1921566"/>
            <a:ext cx="9481932" cy="369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80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9EDECF-67B7-4782-A547-2B19677D5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Matériel informatique et Internet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F94A7-ABCA-4232-87AE-8C66FABB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4FAB73BC-B049-4115-A692-8D63A059BFB8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B14F28E-107F-4BBF-A064-4FFF99642D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39" t="30522" r="38478" b="32359"/>
          <a:stretch/>
        </p:blipFill>
        <p:spPr>
          <a:xfrm>
            <a:off x="22943" y="1792988"/>
            <a:ext cx="5026135" cy="263666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87DFB80-9109-48DE-9E97-B5052D4E2C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09" t="38835" r="24782" b="20477"/>
          <a:stretch/>
        </p:blipFill>
        <p:spPr>
          <a:xfrm>
            <a:off x="4793728" y="3034748"/>
            <a:ext cx="7375330" cy="320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69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6E3979E-1307-4CDB-8A24-6397459576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74" t="31876" r="23478" b="28685"/>
          <a:stretch/>
        </p:blipFill>
        <p:spPr>
          <a:xfrm>
            <a:off x="1189393" y="2084242"/>
            <a:ext cx="9874173" cy="402866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39EDECF-67B7-4782-A547-2B19677D5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Satisfaction globale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F94A7-ABCA-4232-87AE-8C66FABB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4FAB73BC-B049-4115-A692-8D63A059BFB8}" type="slidenum">
              <a:rPr lang="fr-FR" smtClean="0"/>
              <a:pPr/>
              <a:t>40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C2531A1-2C78-4358-85BD-0C67D3C5BBA2}"/>
              </a:ext>
            </a:extLst>
          </p:cNvPr>
          <p:cNvSpPr txBox="1"/>
          <p:nvPr/>
        </p:nvSpPr>
        <p:spPr>
          <a:xfrm>
            <a:off x="3569551" y="3590741"/>
            <a:ext cx="1837336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600" b="1" dirty="0">
                <a:solidFill>
                  <a:schemeClr val="accent4">
                    <a:lumMod val="50000"/>
                  </a:schemeClr>
                </a:solidFill>
              </a:rPr>
              <a:t>Moyenne : 6,8/10</a:t>
            </a:r>
          </a:p>
        </p:txBody>
      </p:sp>
    </p:spTree>
    <p:extLst>
      <p:ext uri="{BB962C8B-B14F-4D97-AF65-F5344CB8AC3E}">
        <p14:creationId xmlns:p14="http://schemas.microsoft.com/office/powerpoint/2010/main" val="32735933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9EDECF-67B7-4782-A547-2B19677D5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Satisfaction globale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F94A7-ABCA-4232-87AE-8C66FABB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4FAB73BC-B049-4115-A692-8D63A059BFB8}" type="slidenum">
              <a:rPr lang="fr-FR" smtClean="0"/>
              <a:pPr/>
              <a:t>41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BD50DAC-5D64-431D-9850-BE7E47FB068C}"/>
              </a:ext>
            </a:extLst>
          </p:cNvPr>
          <p:cNvSpPr txBox="1"/>
          <p:nvPr/>
        </p:nvSpPr>
        <p:spPr>
          <a:xfrm>
            <a:off x="1302689" y="2297648"/>
            <a:ext cx="9647581" cy="30162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Remarques globales 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dirty="0"/>
              <a:t>Satisfaite dans l’ensemble et dans l’organisation du travail avec une connexion haut débit. La seule remarque se trouve au niveau du réseau téléphonique qui ne marche toujours pas.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dirty="0"/>
              <a:t>À quand le logiciel de gestion des dossiers médicaux 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dirty="0"/>
              <a:t>Peut-être d'autres formations pour bien maîtriser le logiciel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dirty="0"/>
              <a:t>Très satisfaite mais on a parfois des problèmes de connexions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dirty="0"/>
              <a:t>J'aurais besoin de la mise à jour de mon système d'exploitation. Celui présent dans ma machine date de 2007, fonctionnalités réduites par rapport aux versions plus récentes.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dirty="0"/>
              <a:t>Insérer une partie dans </a:t>
            </a:r>
            <a:r>
              <a:rPr lang="fr-FR" dirty="0" err="1"/>
              <a:t>eyone</a:t>
            </a:r>
            <a:r>
              <a:rPr lang="fr-FR" dirty="0"/>
              <a:t> que les médecins puissent rédiger la consultation (résultats analyses, poids, Tension artérielle, intervention, maladies précédentes)</a:t>
            </a: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291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9EDECF-67B7-4782-A547-2B19677D5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Pistes d’amélioration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F94A7-ABCA-4232-87AE-8C66FABB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4FAB73BC-B049-4115-A692-8D63A059BFB8}" type="slidenum">
              <a:rPr lang="fr-FR" smtClean="0"/>
              <a:pPr/>
              <a:t>42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8572233-26B1-4BF3-A17C-D70DF62DE4A2}"/>
              </a:ext>
            </a:extLst>
          </p:cNvPr>
          <p:cNvSpPr txBox="1"/>
          <p:nvPr/>
        </p:nvSpPr>
        <p:spPr>
          <a:xfrm>
            <a:off x="1302689" y="2297648"/>
            <a:ext cx="9647581" cy="3785652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Proposer semestriellement des modules de formation sur les logiciels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Recruter un technicien / Contractualiser avec un prestataire indépendant responsable du support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Acquérir des imprimantes-photocopieuses-scanners réseau afin de partager et de diminuer le nombre d’équipements à maintenir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Formaliser et définir le cadre pour 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L’acquisition de téléphone portables pour les puces professionnelles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L’acquisition d’ordinateurs portables professionnels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 périmètre du parc géré et la distinction pro/perso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Acquérir les licences Windows et Office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595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97F894B-7D87-4A21-B781-C2F3E31EFF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09" t="36128" r="22935" b="25321"/>
          <a:stretch/>
        </p:blipFill>
        <p:spPr>
          <a:xfrm>
            <a:off x="6037455" y="3816924"/>
            <a:ext cx="6154545" cy="244953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39EDECF-67B7-4782-A547-2B19677D5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Matériel informatique et Internet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F94A7-ABCA-4232-87AE-8C66FABB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4FAB73BC-B049-4115-A692-8D63A059BFB8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FDADAFA-7B2D-4D32-9AEC-A04423F12868}"/>
              </a:ext>
            </a:extLst>
          </p:cNvPr>
          <p:cNvSpPr txBox="1"/>
          <p:nvPr/>
        </p:nvSpPr>
        <p:spPr>
          <a:xfrm>
            <a:off x="10334143" y="4046302"/>
            <a:ext cx="1643073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600" b="1" dirty="0">
                <a:solidFill>
                  <a:schemeClr val="accent4">
                    <a:lumMod val="50000"/>
                  </a:schemeClr>
                </a:solidFill>
              </a:rPr>
              <a:t>Moyenne : 2,8/5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B0950E4-8395-4397-9C13-AFC22D23E6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00" t="29942" r="23202" b="30874"/>
          <a:stretch/>
        </p:blipFill>
        <p:spPr>
          <a:xfrm>
            <a:off x="190674" y="1897180"/>
            <a:ext cx="5714057" cy="231839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93E3AFF-DB11-4200-80F7-FD593D6E6BC1}"/>
              </a:ext>
            </a:extLst>
          </p:cNvPr>
          <p:cNvSpPr txBox="1"/>
          <p:nvPr/>
        </p:nvSpPr>
        <p:spPr>
          <a:xfrm>
            <a:off x="4261658" y="2339048"/>
            <a:ext cx="1643073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600" b="1" dirty="0">
                <a:solidFill>
                  <a:schemeClr val="accent4">
                    <a:lumMod val="50000"/>
                  </a:schemeClr>
                </a:solidFill>
              </a:rPr>
              <a:t>Moyenne : 3,2/5</a:t>
            </a:r>
          </a:p>
        </p:txBody>
      </p:sp>
    </p:spTree>
    <p:extLst>
      <p:ext uri="{BB962C8B-B14F-4D97-AF65-F5344CB8AC3E}">
        <p14:creationId xmlns:p14="http://schemas.microsoft.com/office/powerpoint/2010/main" val="73776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9EDECF-67B7-4782-A547-2B19677D5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Matériel informatique et Internet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F94A7-ABCA-4232-87AE-8C66FABB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4FAB73BC-B049-4115-A692-8D63A059BFB8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49007AB-3AD5-4FBD-A1B5-0BA0DA747D4F}"/>
              </a:ext>
            </a:extLst>
          </p:cNvPr>
          <p:cNvSpPr txBox="1"/>
          <p:nvPr/>
        </p:nvSpPr>
        <p:spPr>
          <a:xfrm>
            <a:off x="7166053" y="1916636"/>
            <a:ext cx="4919929" cy="42780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Remarques 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Pas assez d'ordinateur de service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Pas de portables pour la carte SIM professionnel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Réseau Internet souvent défaillant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Pannes récurrentes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Débit internet faible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Les boîtiers ne sont pas pratiques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Revoir le fonctionnement du Modem D LINK et NEST au Plateau pour permettre aux accompagnants des patients, aux personnels d'avoir une connexion wifi et aussi aux boitiers de ne dépasser les forfaits souscrits.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0124A54-EA26-40FC-A888-47E074E908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09" t="32648" r="26196" b="25322"/>
          <a:stretch/>
        </p:blipFill>
        <p:spPr>
          <a:xfrm>
            <a:off x="106018" y="2307204"/>
            <a:ext cx="7060035" cy="325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39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9EDECF-67B7-4782-A547-2B19677D5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Eyone</a:t>
            </a:r>
            <a:r>
              <a:rPr lang="fr-FR" dirty="0"/>
              <a:t> Médical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F94A7-ABCA-4232-87AE-8C66FABB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4FAB73BC-B049-4115-A692-8D63A059BFB8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434EE0D-9059-4FA3-B3EA-AF70BFDACB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18" t="35742" r="39782" b="28299"/>
          <a:stretch/>
        </p:blipFill>
        <p:spPr>
          <a:xfrm>
            <a:off x="2525416" y="1921565"/>
            <a:ext cx="7202127" cy="388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17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32071C5-5503-404F-AD72-CEC77EA3E2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65" t="28782" r="23043" b="32358"/>
          <a:stretch/>
        </p:blipFill>
        <p:spPr>
          <a:xfrm>
            <a:off x="5857462" y="3713877"/>
            <a:ext cx="6285527" cy="250176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39EDECF-67B7-4782-A547-2B19677D5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Eyone</a:t>
            </a:r>
            <a:r>
              <a:rPr lang="fr-FR" dirty="0"/>
              <a:t> Médical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F94A7-ABCA-4232-87AE-8C66FABB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4FAB73BC-B049-4115-A692-8D63A059BFB8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0AF37B5-CEA5-4C13-BF58-6AE206D2A465}"/>
              </a:ext>
            </a:extLst>
          </p:cNvPr>
          <p:cNvSpPr txBox="1"/>
          <p:nvPr/>
        </p:nvSpPr>
        <p:spPr>
          <a:xfrm>
            <a:off x="7413522" y="4524944"/>
            <a:ext cx="1636154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600" b="1" dirty="0">
                <a:solidFill>
                  <a:schemeClr val="accent4">
                    <a:lumMod val="50000"/>
                  </a:schemeClr>
                </a:solidFill>
              </a:rPr>
              <a:t>Moyenne : 4,1/5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B7AD5FC-46AF-460A-8C26-5B18763E34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92" t="32648" r="23261" b="29073"/>
          <a:stretch/>
        </p:blipFill>
        <p:spPr>
          <a:xfrm>
            <a:off x="238540" y="1974573"/>
            <a:ext cx="5618922" cy="222505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B281D88-732B-4FC3-B664-EFA33FBC5D2E}"/>
              </a:ext>
            </a:extLst>
          </p:cNvPr>
          <p:cNvSpPr txBox="1"/>
          <p:nvPr/>
        </p:nvSpPr>
        <p:spPr>
          <a:xfrm>
            <a:off x="3020426" y="2079917"/>
            <a:ext cx="1636154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600" b="1" dirty="0">
                <a:solidFill>
                  <a:schemeClr val="accent4">
                    <a:lumMod val="50000"/>
                  </a:schemeClr>
                </a:solidFill>
              </a:rPr>
              <a:t>Moyenne : 4,5/5</a:t>
            </a:r>
          </a:p>
        </p:txBody>
      </p:sp>
    </p:spTree>
    <p:extLst>
      <p:ext uri="{BB962C8B-B14F-4D97-AF65-F5344CB8AC3E}">
        <p14:creationId xmlns:p14="http://schemas.microsoft.com/office/powerpoint/2010/main" val="2704658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183D233-CBDC-4F6C-982C-0B6318D129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92" t="37221" r="22935" b="24626"/>
          <a:stretch/>
        </p:blipFill>
        <p:spPr>
          <a:xfrm>
            <a:off x="6308035" y="4214192"/>
            <a:ext cx="5491205" cy="205073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12CE82E-E49C-4112-9296-04CF522FE9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83" t="30909" r="23152" b="30648"/>
          <a:stretch/>
        </p:blipFill>
        <p:spPr>
          <a:xfrm>
            <a:off x="6167067" y="1885932"/>
            <a:ext cx="5632173" cy="223098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3618575-78E0-4E49-B302-7772B16A41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35" t="29749" r="23044" b="31375"/>
          <a:stretch/>
        </p:blipFill>
        <p:spPr>
          <a:xfrm>
            <a:off x="172279" y="1788660"/>
            <a:ext cx="5994788" cy="242553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39EDECF-67B7-4782-A547-2B19677D5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Eyone</a:t>
            </a:r>
            <a:r>
              <a:rPr lang="fr-FR" dirty="0"/>
              <a:t> Médical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F94A7-ABCA-4232-87AE-8C66FABB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4FAB73BC-B049-4115-A692-8D63A059BFB8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EFE487E-B415-4FF3-B5D2-FE13DAFA9215}"/>
              </a:ext>
            </a:extLst>
          </p:cNvPr>
          <p:cNvSpPr txBox="1"/>
          <p:nvPr/>
        </p:nvSpPr>
        <p:spPr>
          <a:xfrm>
            <a:off x="3298722" y="2214511"/>
            <a:ext cx="1636154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600" b="1" dirty="0">
                <a:solidFill>
                  <a:schemeClr val="accent4">
                    <a:lumMod val="50000"/>
                  </a:schemeClr>
                </a:solidFill>
              </a:rPr>
              <a:t>Moyenne : 4,7/5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7618FB6-2CA8-40FD-8744-2FB57DF76558}"/>
              </a:ext>
            </a:extLst>
          </p:cNvPr>
          <p:cNvSpPr txBox="1"/>
          <p:nvPr/>
        </p:nvSpPr>
        <p:spPr>
          <a:xfrm>
            <a:off x="8023123" y="4622588"/>
            <a:ext cx="1636154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600" b="1" dirty="0">
                <a:solidFill>
                  <a:schemeClr val="accent4">
                    <a:lumMod val="50000"/>
                  </a:schemeClr>
                </a:solidFill>
              </a:rPr>
              <a:t>Moyenne : 5/5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78B7B4D-56FA-4C98-879F-4EAAF7EF7E93}"/>
              </a:ext>
            </a:extLst>
          </p:cNvPr>
          <p:cNvSpPr txBox="1"/>
          <p:nvPr/>
        </p:nvSpPr>
        <p:spPr>
          <a:xfrm>
            <a:off x="8165076" y="2428475"/>
            <a:ext cx="1636154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600" b="1" dirty="0">
                <a:solidFill>
                  <a:schemeClr val="accent4">
                    <a:lumMod val="50000"/>
                  </a:schemeClr>
                </a:solidFill>
              </a:rPr>
              <a:t>Moyenne : 5/5</a:t>
            </a:r>
          </a:p>
        </p:txBody>
      </p:sp>
    </p:spTree>
    <p:extLst>
      <p:ext uri="{BB962C8B-B14F-4D97-AF65-F5344CB8AC3E}">
        <p14:creationId xmlns:p14="http://schemas.microsoft.com/office/powerpoint/2010/main" val="1286546561"/>
      </p:ext>
    </p:extLst>
  </p:cSld>
  <p:clrMapOvr>
    <a:masterClrMapping/>
  </p:clrMapOvr>
</p:sld>
</file>

<file path=ppt/theme/theme1.xml><?xml version="1.0" encoding="utf-8"?>
<a:theme xmlns:a="http://schemas.openxmlformats.org/drawingml/2006/main" name="Rückblick">
  <a:themeElements>
    <a:clrScheme name="NES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88B36D"/>
      </a:accent2>
      <a:accent3>
        <a:srgbClr val="ADE67F"/>
      </a:accent3>
      <a:accent4>
        <a:srgbClr val="7F508B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2710</TotalTime>
  <Words>678</Words>
  <Application>Microsoft Office PowerPoint</Application>
  <PresentationFormat>Grand écran</PresentationFormat>
  <Paragraphs>167</Paragraphs>
  <Slides>42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Courier New</vt:lpstr>
      <vt:lpstr>Wingdings</vt:lpstr>
      <vt:lpstr>Rückblick</vt:lpstr>
      <vt:lpstr>Résultats de l’enquête de satisfaction sur le SI</vt:lpstr>
      <vt:lpstr>Description du panel</vt:lpstr>
      <vt:lpstr>Description du panel</vt:lpstr>
      <vt:lpstr>Matériel informatique et Internet</vt:lpstr>
      <vt:lpstr>Matériel informatique et Internet</vt:lpstr>
      <vt:lpstr>Matériel informatique et Internet</vt:lpstr>
      <vt:lpstr>Eyone Médical</vt:lpstr>
      <vt:lpstr>Eyone Médical</vt:lpstr>
      <vt:lpstr>Eyone Médical</vt:lpstr>
      <vt:lpstr>Eyone Médical</vt:lpstr>
      <vt:lpstr>Eyone Médical</vt:lpstr>
      <vt:lpstr>Eyone Médical</vt:lpstr>
      <vt:lpstr>Synthèse Eyone Médical</vt:lpstr>
      <vt:lpstr>GSM</vt:lpstr>
      <vt:lpstr>GSM</vt:lpstr>
      <vt:lpstr>GSM</vt:lpstr>
      <vt:lpstr>GSM</vt:lpstr>
      <vt:lpstr>GSM</vt:lpstr>
      <vt:lpstr>Synthèse GSM</vt:lpstr>
      <vt:lpstr>Odoo</vt:lpstr>
      <vt:lpstr>Odoo</vt:lpstr>
      <vt:lpstr>Synthèse Odoo</vt:lpstr>
      <vt:lpstr>Qualipro</vt:lpstr>
      <vt:lpstr>Qualipro</vt:lpstr>
      <vt:lpstr>Qualipro</vt:lpstr>
      <vt:lpstr>Qualipro</vt:lpstr>
      <vt:lpstr>Qualipro</vt:lpstr>
      <vt:lpstr>Qualipro</vt:lpstr>
      <vt:lpstr>Qualipro</vt:lpstr>
      <vt:lpstr>Qualipro</vt:lpstr>
      <vt:lpstr>Dropbox</vt:lpstr>
      <vt:lpstr>Dropbox</vt:lpstr>
      <vt:lpstr>Synthèse Dropbox</vt:lpstr>
      <vt:lpstr>Qualité des applications</vt:lpstr>
      <vt:lpstr>Qualité des applications</vt:lpstr>
      <vt:lpstr>Qualité des applications</vt:lpstr>
      <vt:lpstr>Formation</vt:lpstr>
      <vt:lpstr>Support technique</vt:lpstr>
      <vt:lpstr>Support technique</vt:lpstr>
      <vt:lpstr>Satisfaction globale</vt:lpstr>
      <vt:lpstr>Satisfaction globale</vt:lpstr>
      <vt:lpstr>Pistes d’amélioration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Ordi Adopale</dc:creator>
  <cp:lastModifiedBy>Lauriane</cp:lastModifiedBy>
  <cp:revision>448</cp:revision>
  <dcterms:created xsi:type="dcterms:W3CDTF">2016-06-24T08:01:20Z</dcterms:created>
  <dcterms:modified xsi:type="dcterms:W3CDTF">2020-01-27T14:10:18Z</dcterms:modified>
</cp:coreProperties>
</file>