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864" r:id="rId1"/>
  </p:sldMasterIdLst>
  <p:notesMasterIdLst>
    <p:notesMasterId r:id="rId3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C5B"/>
    <a:srgbClr val="FF191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2" d="100"/>
          <a:sy n="72"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54BB8-80BB-420C-A984-16DE46C70A92}" type="datetimeFigureOut">
              <a:rPr lang="fr-FR" smtClean="0"/>
              <a:t>29/10/2019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DCACC-B573-47BD-B77E-A6E378CDF65A}" type="slidenum">
              <a:rPr lang="fr-FR" smtClean="0"/>
              <a:t>‹N°›</a:t>
            </a:fld>
            <a:endParaRPr lang="fr-FR"/>
          </a:p>
        </p:txBody>
      </p:sp>
    </p:spTree>
    <p:extLst>
      <p:ext uri="{BB962C8B-B14F-4D97-AF65-F5344CB8AC3E}">
        <p14:creationId xmlns:p14="http://schemas.microsoft.com/office/powerpoint/2010/main" val="416002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0B9CBBE8-3FE7-4E0C-8A25-B31AE21552B2}"/>
              </a:ext>
            </a:extLst>
          </p:cNvPr>
          <p:cNvPicPr>
            <a:picLocks noChangeAspect="1"/>
          </p:cNvPicPr>
          <p:nvPr userDrawn="1"/>
        </p:nvPicPr>
        <p:blipFill>
          <a:blip r:embed="rId2"/>
          <a:stretch>
            <a:fillRect/>
          </a:stretch>
        </p:blipFill>
        <p:spPr>
          <a:xfrm>
            <a:off x="9855264" y="66232"/>
            <a:ext cx="2336736" cy="678828"/>
          </a:xfrm>
          <a:prstGeom prst="rect">
            <a:avLst/>
          </a:prstGeom>
        </p:spPr>
      </p:pic>
    </p:spTree>
    <p:extLst>
      <p:ext uri="{BB962C8B-B14F-4D97-AF65-F5344CB8AC3E}">
        <p14:creationId xmlns:p14="http://schemas.microsoft.com/office/powerpoint/2010/main" val="312832150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2372168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83316814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318665489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7B16466A-F500-4FA1-98C5-329912E8BF36}"/>
              </a:ext>
            </a:extLst>
          </p:cNvPr>
          <p:cNvPicPr>
            <a:picLocks noChangeAspect="1"/>
          </p:cNvPicPr>
          <p:nvPr userDrawn="1"/>
        </p:nvPicPr>
        <p:blipFill>
          <a:blip r:embed="rId2"/>
          <a:stretch>
            <a:fillRect/>
          </a:stretch>
        </p:blipFill>
        <p:spPr>
          <a:xfrm>
            <a:off x="9855264" y="66232"/>
            <a:ext cx="2336736" cy="678828"/>
          </a:xfrm>
          <a:prstGeom prst="rect">
            <a:avLst/>
          </a:prstGeom>
        </p:spPr>
      </p:pic>
    </p:spTree>
    <p:extLst>
      <p:ext uri="{BB962C8B-B14F-4D97-AF65-F5344CB8AC3E}">
        <p14:creationId xmlns:p14="http://schemas.microsoft.com/office/powerpoint/2010/main" val="11223748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normAutofit/>
          </a:bodyPr>
          <a:lstStyle>
            <a:lvl1pPr algn="l" defTabSz="914400" rtl="0" eaLnBrk="1" latinLnBrk="0" hangingPunct="1">
              <a:lnSpc>
                <a:spcPct val="90000"/>
              </a:lnSpc>
              <a:buClr>
                <a:schemeClr val="accent1"/>
              </a:buClr>
              <a:defRPr lang="de-DE" sz="1800" kern="1200" dirty="0" smtClean="0">
                <a:solidFill>
                  <a:schemeClr val="tx1">
                    <a:lumMod val="75000"/>
                    <a:lumOff val="25000"/>
                  </a:schemeClr>
                </a:solidFill>
                <a:latin typeface="+mn-lt"/>
                <a:ea typeface="+mn-ea"/>
                <a:cs typeface="+mn-cs"/>
              </a:defRPr>
            </a:lvl1pPr>
            <a:lvl2pPr marL="772668" indent="-288000" algn="l" defTabSz="914400" rtl="0" eaLnBrk="1" latinLnBrk="0" hangingPunct="1">
              <a:lnSpc>
                <a:spcPct val="90000"/>
              </a:lnSpc>
              <a:buClr>
                <a:schemeClr val="accent1"/>
              </a:buClr>
              <a:buFont typeface="Courier New" panose="02070309020205020404" pitchFamily="49" charset="0"/>
              <a:buChar char="o"/>
              <a:defRPr lang="de-DE" sz="1800" kern="1200" dirty="0" smtClean="0">
                <a:solidFill>
                  <a:schemeClr val="tx1">
                    <a:lumMod val="75000"/>
                    <a:lumOff val="25000"/>
                  </a:schemeClr>
                </a:solidFill>
                <a:latin typeface="+mn-lt"/>
                <a:ea typeface="+mn-ea"/>
                <a:cs typeface="+mn-cs"/>
              </a:defRPr>
            </a:lvl2pPr>
            <a:lvl3pPr algn="l" defTabSz="914400" rtl="0" eaLnBrk="1" latinLnBrk="0" hangingPunct="1">
              <a:lnSpc>
                <a:spcPct val="90000"/>
              </a:lnSpc>
              <a:buClr>
                <a:schemeClr val="accent1"/>
              </a:buClr>
              <a:defRPr lang="de-DE" sz="1800" kern="1200" dirty="0" smtClean="0">
                <a:solidFill>
                  <a:schemeClr val="tx1">
                    <a:lumMod val="75000"/>
                    <a:lumOff val="25000"/>
                  </a:schemeClr>
                </a:solidFill>
                <a:latin typeface="+mn-lt"/>
                <a:ea typeface="+mn-ea"/>
                <a:cs typeface="+mn-cs"/>
              </a:defRPr>
            </a:lvl3pPr>
            <a:lvl4pPr algn="l" defTabSz="914400" rtl="0" eaLnBrk="1" latinLnBrk="0" hangingPunct="1">
              <a:lnSpc>
                <a:spcPct val="90000"/>
              </a:lnSpc>
              <a:buClr>
                <a:schemeClr val="accent1"/>
              </a:buClr>
              <a:defRPr lang="de-DE" sz="1800" kern="1200" dirty="0" smtClean="0">
                <a:solidFill>
                  <a:schemeClr val="tx1">
                    <a:lumMod val="75000"/>
                    <a:lumOff val="25000"/>
                  </a:schemeClr>
                </a:solidFill>
                <a:latin typeface="+mn-lt"/>
                <a:ea typeface="+mn-ea"/>
                <a:cs typeface="+mn-cs"/>
              </a:defRPr>
            </a:lvl4pPr>
            <a:lvl5pPr algn="l" defTabSz="914400" rtl="0" eaLnBrk="1" latinLnBrk="0" hangingPunct="1">
              <a:lnSpc>
                <a:spcPct val="90000"/>
              </a:lnSpc>
              <a:buClr>
                <a:schemeClr val="accent1"/>
              </a:buClr>
              <a:defRPr lang="en-US" sz="1800" kern="1200" dirty="0">
                <a:solidFill>
                  <a:schemeClr val="tx1">
                    <a:lumMod val="75000"/>
                    <a:lumOff val="25000"/>
                  </a:schemeClr>
                </a:solidFill>
                <a:latin typeface="+mn-lt"/>
                <a:ea typeface="+mn-ea"/>
                <a:cs typeface="+mn-cs"/>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46893216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Slide Number Placeholder 8"/>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49168614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5" name="Slide Number Placeholder 4"/>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52242014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6" name="Rectangle 5"/>
          <p:cNvSpPr/>
          <p:nvPr/>
        </p:nvSpPr>
        <p:spPr>
          <a:xfrm>
            <a:off x="15" y="6334316"/>
            <a:ext cx="12188825" cy="64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223269436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6412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16748732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7" name="Slide Number Placeholder 6"/>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04418572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5255"/>
            <a:ext cx="121920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rgbClr val="FFFFFF"/>
                </a:solidFill>
                <a:latin typeface="+mn-lt"/>
              </a:defRPr>
            </a:lvl1pPr>
          </a:lstStyle>
          <a:p>
            <a:r>
              <a:rPr lang="fr-FR" dirty="0"/>
              <a:t>Page </a:t>
            </a:r>
            <a:fld id="{4FAB73BC-B049-4115-A692-8D63A059BFB8}" type="slidenum">
              <a:rPr lang="fr-FR" smtClean="0"/>
              <a:pPr/>
              <a:t>‹N°›</a:t>
            </a:fld>
            <a:endParaRPr lang="fr-F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D99753AE-6FF6-4D30-80AB-E5035EF6EED2}"/>
              </a:ext>
            </a:extLst>
          </p:cNvPr>
          <p:cNvPicPr>
            <a:picLocks noChangeAspect="1"/>
          </p:cNvPicPr>
          <p:nvPr userDrawn="1"/>
        </p:nvPicPr>
        <p:blipFill>
          <a:blip r:embed="rId13"/>
          <a:stretch>
            <a:fillRect/>
          </a:stretch>
        </p:blipFill>
        <p:spPr>
          <a:xfrm>
            <a:off x="9855264" y="66232"/>
            <a:ext cx="2336736" cy="678828"/>
          </a:xfrm>
          <a:prstGeom prst="rect">
            <a:avLst/>
          </a:prstGeom>
        </p:spPr>
      </p:pic>
    </p:spTree>
    <p:extLst>
      <p:ext uri="{BB962C8B-B14F-4D97-AF65-F5344CB8AC3E}">
        <p14:creationId xmlns:p14="http://schemas.microsoft.com/office/powerpoint/2010/main" val="85818377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68000" indent="-4680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marL="774000" indent="-28800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lang="de-DE" sz="1800" kern="1200" dirty="0" smtClean="0">
          <a:solidFill>
            <a:schemeClr val="tx1">
              <a:lumMod val="75000"/>
              <a:lumOff val="25000"/>
            </a:schemeClr>
          </a:solidFill>
          <a:latin typeface="+mn-lt"/>
          <a:ea typeface="+mn-ea"/>
          <a:cs typeface="+mn-cs"/>
        </a:defRPr>
      </a:lvl2pPr>
      <a:lvl3pPr marL="384048" indent="288000" algn="l" defTabSz="914400" rtl="0" eaLnBrk="1" latinLnBrk="0" hangingPunct="1">
        <a:lnSpc>
          <a:spcPct val="90000"/>
        </a:lnSpc>
        <a:spcBef>
          <a:spcPts val="200"/>
        </a:spcBef>
        <a:spcAft>
          <a:spcPts val="400"/>
        </a:spcAft>
        <a:buClr>
          <a:schemeClr val="accent1"/>
        </a:buClr>
        <a:buFont typeface="Calibri" pitchFamily="34" charset="0"/>
        <a:buNone/>
        <a:defRPr sz="14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BA50A-4E75-46C0-A253-BCAFACEE8084}"/>
              </a:ext>
            </a:extLst>
          </p:cNvPr>
          <p:cNvSpPr>
            <a:spLocks noGrp="1"/>
          </p:cNvSpPr>
          <p:nvPr>
            <p:ph type="ctrTitle"/>
          </p:nvPr>
        </p:nvSpPr>
        <p:spPr/>
        <p:txBody>
          <a:bodyPr>
            <a:normAutofit/>
          </a:bodyPr>
          <a:lstStyle/>
          <a:p>
            <a:r>
              <a:rPr lang="fr-FR" sz="7200" dirty="0"/>
              <a:t>Résultats de l’enquête de satisfaction sur le SI</a:t>
            </a:r>
          </a:p>
        </p:txBody>
      </p:sp>
      <p:sp>
        <p:nvSpPr>
          <p:cNvPr id="3" name="Sous-titre 2">
            <a:extLst>
              <a:ext uri="{FF2B5EF4-FFF2-40B4-BE49-F238E27FC236}">
                <a16:creationId xmlns:a16="http://schemas.microsoft.com/office/drawing/2014/main" id="{949BBC6A-24BC-4681-8E8F-D1AD1FE20E57}"/>
              </a:ext>
            </a:extLst>
          </p:cNvPr>
          <p:cNvSpPr>
            <a:spLocks noGrp="1"/>
          </p:cNvSpPr>
          <p:nvPr>
            <p:ph type="subTitle" idx="1"/>
          </p:nvPr>
        </p:nvSpPr>
        <p:spPr/>
        <p:txBody>
          <a:bodyPr/>
          <a:lstStyle/>
          <a:p>
            <a:r>
              <a:rPr lang="fr-FR" dirty="0">
                <a:solidFill>
                  <a:schemeClr val="accent4"/>
                </a:solidFill>
              </a:rPr>
              <a:t>Année 2018  - 14 janvier 2019</a:t>
            </a:r>
          </a:p>
        </p:txBody>
      </p:sp>
      <p:sp>
        <p:nvSpPr>
          <p:cNvPr id="5" name="Espace réservé du numéro de diapositive 4">
            <a:extLst>
              <a:ext uri="{FF2B5EF4-FFF2-40B4-BE49-F238E27FC236}">
                <a16:creationId xmlns:a16="http://schemas.microsoft.com/office/drawing/2014/main" id="{9E70D391-B5AC-404B-A296-47CAF5C072A9}"/>
              </a:ext>
            </a:extLst>
          </p:cNvPr>
          <p:cNvSpPr>
            <a:spLocks noGrp="1"/>
          </p:cNvSpPr>
          <p:nvPr>
            <p:ph type="sldNum" sz="quarter" idx="12"/>
          </p:nvPr>
        </p:nvSpPr>
        <p:spPr/>
        <p:txBody>
          <a:bodyPr/>
          <a:lstStyle/>
          <a:p>
            <a:r>
              <a:rPr lang="fr-FR"/>
              <a:t>Page </a:t>
            </a:r>
            <a:fld id="{4FAB73BC-B049-4115-A692-8D63A059BFB8}" type="slidenum">
              <a:rPr lang="fr-FR" smtClean="0"/>
              <a:pPr/>
              <a:t>1</a:t>
            </a:fld>
            <a:endParaRPr lang="fr-FR" dirty="0"/>
          </a:p>
        </p:txBody>
      </p:sp>
    </p:spTree>
    <p:extLst>
      <p:ext uri="{BB962C8B-B14F-4D97-AF65-F5344CB8AC3E}">
        <p14:creationId xmlns:p14="http://schemas.microsoft.com/office/powerpoint/2010/main" val="399795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10</a:t>
            </a:fld>
            <a:endParaRPr lang="fr-FR" dirty="0"/>
          </a:p>
        </p:txBody>
      </p:sp>
      <p:pic>
        <p:nvPicPr>
          <p:cNvPr id="10242" name="Picture 2" descr="Forms response chart. Question title: Suivre une caisse. Number of responses: 5 responses.">
            <a:extLst>
              <a:ext uri="{FF2B5EF4-FFF2-40B4-BE49-F238E27FC236}">
                <a16:creationId xmlns:a16="http://schemas.microsoft.com/office/drawing/2014/main" id="{F6D0DE51-8521-4F68-A222-78D8AA51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7" t="6261" r="2609" b="13887"/>
          <a:stretch/>
        </p:blipFill>
        <p:spPr bwMode="auto">
          <a:xfrm>
            <a:off x="269577" y="1792377"/>
            <a:ext cx="5707153" cy="265437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orms response chart. Question title: Suivre les lettres de garanties et les dossiers d'hospitalisation. Number of responses: 7 responses.">
            <a:extLst>
              <a:ext uri="{FF2B5EF4-FFF2-40B4-BE49-F238E27FC236}">
                <a16:creationId xmlns:a16="http://schemas.microsoft.com/office/drawing/2014/main" id="{6F66BA64-54B9-4376-AC29-BF89C9B0E2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6" t="5004" r="2065" b="15144"/>
          <a:stretch/>
        </p:blipFill>
        <p:spPr bwMode="auto">
          <a:xfrm>
            <a:off x="6096000" y="3600653"/>
            <a:ext cx="6096000" cy="265437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4B96BC8-6129-404D-A821-3A88B275A02B}"/>
              </a:ext>
            </a:extLst>
          </p:cNvPr>
          <p:cNvSpPr txBox="1"/>
          <p:nvPr/>
        </p:nvSpPr>
        <p:spPr>
          <a:xfrm>
            <a:off x="2026514" y="249972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4,4/5</a:t>
            </a:r>
          </a:p>
        </p:txBody>
      </p:sp>
      <p:sp>
        <p:nvSpPr>
          <p:cNvPr id="14" name="ZoneTexte 13">
            <a:extLst>
              <a:ext uri="{FF2B5EF4-FFF2-40B4-BE49-F238E27FC236}">
                <a16:creationId xmlns:a16="http://schemas.microsoft.com/office/drawing/2014/main" id="{F396D7F1-6CA3-4B29-BD50-3902087F61AD}"/>
              </a:ext>
            </a:extLst>
          </p:cNvPr>
          <p:cNvSpPr txBox="1"/>
          <p:nvPr/>
        </p:nvSpPr>
        <p:spPr>
          <a:xfrm>
            <a:off x="7890600" y="4589285"/>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4,4/5</a:t>
            </a:r>
          </a:p>
        </p:txBody>
      </p:sp>
    </p:spTree>
    <p:extLst>
      <p:ext uri="{BB962C8B-B14F-4D97-AF65-F5344CB8AC3E}">
        <p14:creationId xmlns:p14="http://schemas.microsoft.com/office/powerpoint/2010/main" val="207678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11</a:t>
            </a:fld>
            <a:endParaRPr lang="fr-FR" dirty="0"/>
          </a:p>
        </p:txBody>
      </p:sp>
      <p:pic>
        <p:nvPicPr>
          <p:cNvPr id="11268" name="Picture 4" descr="Forms response chart. Question title: Facturer les garants. Number of responses: 4 responses.">
            <a:extLst>
              <a:ext uri="{FF2B5EF4-FFF2-40B4-BE49-F238E27FC236}">
                <a16:creationId xmlns:a16="http://schemas.microsoft.com/office/drawing/2014/main" id="{C03EA0B0-8A95-48F7-9797-E6C03E9EC2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6052" r="1521" b="13257"/>
          <a:stretch/>
        </p:blipFill>
        <p:spPr bwMode="auto">
          <a:xfrm>
            <a:off x="145774" y="1918169"/>
            <a:ext cx="6316458" cy="275406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orms response chart. Question title: Suivre le recouvrement des garants. Number of responses: 3 responses.">
            <a:extLst>
              <a:ext uri="{FF2B5EF4-FFF2-40B4-BE49-F238E27FC236}">
                <a16:creationId xmlns:a16="http://schemas.microsoft.com/office/drawing/2014/main" id="{7DD47810-ED0B-4E1F-92EA-22A6DF07F1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5" t="7099" r="3153" b="13048"/>
          <a:stretch/>
        </p:blipFill>
        <p:spPr bwMode="auto">
          <a:xfrm>
            <a:off x="6585129" y="3856383"/>
            <a:ext cx="5606871" cy="246961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C50D3C5-9110-4E14-9971-67738AD70C27}"/>
              </a:ext>
            </a:extLst>
          </p:cNvPr>
          <p:cNvSpPr txBox="1"/>
          <p:nvPr/>
        </p:nvSpPr>
        <p:spPr>
          <a:xfrm>
            <a:off x="7890600" y="4589285"/>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a:t>
            </a:r>
          </a:p>
        </p:txBody>
      </p:sp>
      <p:sp>
        <p:nvSpPr>
          <p:cNvPr id="13" name="ZoneTexte 12">
            <a:extLst>
              <a:ext uri="{FF2B5EF4-FFF2-40B4-BE49-F238E27FC236}">
                <a16:creationId xmlns:a16="http://schemas.microsoft.com/office/drawing/2014/main" id="{CA759C79-5159-4446-BFA5-0269BA6C0C40}"/>
              </a:ext>
            </a:extLst>
          </p:cNvPr>
          <p:cNvSpPr txBox="1"/>
          <p:nvPr/>
        </p:nvSpPr>
        <p:spPr>
          <a:xfrm>
            <a:off x="2053018" y="2956645"/>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4,5/5</a:t>
            </a:r>
          </a:p>
        </p:txBody>
      </p:sp>
    </p:spTree>
    <p:extLst>
      <p:ext uri="{BB962C8B-B14F-4D97-AF65-F5344CB8AC3E}">
        <p14:creationId xmlns:p14="http://schemas.microsoft.com/office/powerpoint/2010/main" val="358438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463973-BD6F-4AD0-A4AC-C4CAAB13C6D3}"/>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13D11F8B-8668-4351-AA41-DCB6A719D3C2}"/>
              </a:ext>
            </a:extLst>
          </p:cNvPr>
          <p:cNvSpPr>
            <a:spLocks noGrp="1"/>
          </p:cNvSpPr>
          <p:nvPr>
            <p:ph type="sldNum" sz="quarter" idx="12"/>
          </p:nvPr>
        </p:nvSpPr>
        <p:spPr/>
        <p:txBody>
          <a:bodyPr/>
          <a:lstStyle/>
          <a:p>
            <a:r>
              <a:rPr lang="fr-FR"/>
              <a:t>Page </a:t>
            </a:r>
            <a:fld id="{4FAB73BC-B049-4115-A692-8D63A059BFB8}" type="slidenum">
              <a:rPr lang="fr-FR" smtClean="0"/>
              <a:pPr/>
              <a:t>12</a:t>
            </a:fld>
            <a:endParaRPr lang="fr-FR" dirty="0"/>
          </a:p>
        </p:txBody>
      </p:sp>
      <p:pic>
        <p:nvPicPr>
          <p:cNvPr id="12290" name="Picture 2" descr="Forms response chart. Question title: Suivre le recouvrement des patients. Number of responses: 2 responses.">
            <a:extLst>
              <a:ext uri="{FF2B5EF4-FFF2-40B4-BE49-F238E27FC236}">
                <a16:creationId xmlns:a16="http://schemas.microsoft.com/office/drawing/2014/main" id="{2EA59992-2126-45B5-B3AB-596D5D52B9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6691" r="3587" b="14295"/>
          <a:stretch/>
        </p:blipFill>
        <p:spPr bwMode="auto">
          <a:xfrm>
            <a:off x="213553" y="1855306"/>
            <a:ext cx="6014970" cy="26245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orms response chart. Question title: Gérer les honoraires. Number of responses: 4 responses.">
            <a:extLst>
              <a:ext uri="{FF2B5EF4-FFF2-40B4-BE49-F238E27FC236}">
                <a16:creationId xmlns:a16="http://schemas.microsoft.com/office/drawing/2014/main" id="{89FDC2E0-7F8F-4E13-9306-1528970D2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5842" r="1752" b="13257"/>
          <a:stretch/>
        </p:blipFill>
        <p:spPr bwMode="auto">
          <a:xfrm>
            <a:off x="6334538" y="3677861"/>
            <a:ext cx="5857461" cy="259023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B54CA6A-6A38-4845-B345-7AAB75E04717}"/>
              </a:ext>
            </a:extLst>
          </p:cNvPr>
          <p:cNvSpPr txBox="1"/>
          <p:nvPr/>
        </p:nvSpPr>
        <p:spPr>
          <a:xfrm>
            <a:off x="2751474" y="219977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3/5</a:t>
            </a:r>
          </a:p>
        </p:txBody>
      </p:sp>
      <p:sp>
        <p:nvSpPr>
          <p:cNvPr id="9" name="ZoneTexte 8">
            <a:extLst>
              <a:ext uri="{FF2B5EF4-FFF2-40B4-BE49-F238E27FC236}">
                <a16:creationId xmlns:a16="http://schemas.microsoft.com/office/drawing/2014/main" id="{C0FE3B06-C2D0-47A2-9F8D-D739944AB350}"/>
              </a:ext>
            </a:extLst>
          </p:cNvPr>
          <p:cNvSpPr txBox="1"/>
          <p:nvPr/>
        </p:nvSpPr>
        <p:spPr>
          <a:xfrm>
            <a:off x="7422866" y="4479893"/>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a:t>
            </a:r>
          </a:p>
        </p:txBody>
      </p:sp>
      <p:sp>
        <p:nvSpPr>
          <p:cNvPr id="10" name="ZoneTexte 9">
            <a:extLst>
              <a:ext uri="{FF2B5EF4-FFF2-40B4-BE49-F238E27FC236}">
                <a16:creationId xmlns:a16="http://schemas.microsoft.com/office/drawing/2014/main" id="{D00F8B07-3521-40B6-9F6C-2E008C676C6E}"/>
              </a:ext>
            </a:extLst>
          </p:cNvPr>
          <p:cNvSpPr txBox="1"/>
          <p:nvPr/>
        </p:nvSpPr>
        <p:spPr>
          <a:xfrm>
            <a:off x="769385" y="4900452"/>
            <a:ext cx="4903305" cy="11387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rPr>
              <a:t>Autres fonctionnalités utilisées :</a:t>
            </a:r>
          </a:p>
          <a:p>
            <a:pPr marL="285750" indent="-285750">
              <a:buFont typeface="Arial" panose="020B0604020202020204" pitchFamily="34" charset="0"/>
              <a:buChar char="•"/>
            </a:pPr>
            <a:r>
              <a:rPr lang="fr-FR" sz="2000" dirty="0">
                <a:solidFill>
                  <a:schemeClr val="tx1">
                    <a:lumMod val="75000"/>
                    <a:lumOff val="25000"/>
                  </a:schemeClr>
                </a:solidFill>
              </a:rPr>
              <a:t>Suivi des visites et hospitalisations</a:t>
            </a:r>
          </a:p>
          <a:p>
            <a:pPr marL="285750" indent="-285750">
              <a:buFont typeface="Arial" panose="020B0604020202020204" pitchFamily="34" charset="0"/>
              <a:buChar char="•"/>
            </a:pPr>
            <a:r>
              <a:rPr lang="fr-FR" sz="2000" dirty="0">
                <a:solidFill>
                  <a:schemeClr val="tx1">
                    <a:lumMod val="75000"/>
                    <a:lumOff val="25000"/>
                  </a:schemeClr>
                </a:solidFill>
              </a:rPr>
              <a:t>La gestion financière</a:t>
            </a:r>
          </a:p>
        </p:txBody>
      </p:sp>
    </p:spTree>
    <p:extLst>
      <p:ext uri="{BB962C8B-B14F-4D97-AF65-F5344CB8AC3E}">
        <p14:creationId xmlns:p14="http://schemas.microsoft.com/office/powerpoint/2010/main" val="134600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a:t>
            </a:r>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13</a:t>
            </a:fld>
            <a:endParaRPr lang="fr-FR" dirty="0"/>
          </a:p>
        </p:txBody>
      </p:sp>
      <p:pic>
        <p:nvPicPr>
          <p:cNvPr id="3" name="Image 2">
            <a:extLst>
              <a:ext uri="{FF2B5EF4-FFF2-40B4-BE49-F238E27FC236}">
                <a16:creationId xmlns:a16="http://schemas.microsoft.com/office/drawing/2014/main" id="{5E6EC129-429F-4A64-9121-30073FFA4CCC}"/>
              </a:ext>
            </a:extLst>
          </p:cNvPr>
          <p:cNvPicPr>
            <a:picLocks noChangeAspect="1"/>
          </p:cNvPicPr>
          <p:nvPr/>
        </p:nvPicPr>
        <p:blipFill>
          <a:blip r:embed="rId2"/>
          <a:stretch>
            <a:fillRect/>
          </a:stretch>
        </p:blipFill>
        <p:spPr>
          <a:xfrm>
            <a:off x="340164" y="2102669"/>
            <a:ext cx="11511672" cy="3991807"/>
          </a:xfrm>
          <a:prstGeom prst="rect">
            <a:avLst/>
          </a:prstGeom>
        </p:spPr>
      </p:pic>
    </p:spTree>
    <p:extLst>
      <p:ext uri="{BB962C8B-B14F-4D97-AF65-F5344CB8AC3E}">
        <p14:creationId xmlns:p14="http://schemas.microsoft.com/office/powerpoint/2010/main" val="92170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14</a:t>
            </a:fld>
            <a:endParaRPr lang="fr-FR" dirty="0"/>
          </a:p>
        </p:txBody>
      </p:sp>
      <p:pic>
        <p:nvPicPr>
          <p:cNvPr id="13314" name="Picture 2" descr="Forms response chart. Question title: Utilisez-vous GSM ?. Number of responses: 12 responses.">
            <a:extLst>
              <a:ext uri="{FF2B5EF4-FFF2-40B4-BE49-F238E27FC236}">
                <a16:creationId xmlns:a16="http://schemas.microsoft.com/office/drawing/2014/main" id="{727F3A24-431D-4572-A9C4-C48BA3F121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485"/>
          <a:stretch/>
        </p:blipFill>
        <p:spPr bwMode="auto">
          <a:xfrm>
            <a:off x="2736574" y="1901353"/>
            <a:ext cx="6718852" cy="439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15</a:t>
            </a:fld>
            <a:endParaRPr lang="fr-FR" dirty="0"/>
          </a:p>
        </p:txBody>
      </p:sp>
      <p:pic>
        <p:nvPicPr>
          <p:cNvPr id="15362" name="Picture 2" descr="Forms response chart. Question title: Obtenir un inventaire théorique. Number of responses: 2 responses.">
            <a:extLst>
              <a:ext uri="{FF2B5EF4-FFF2-40B4-BE49-F238E27FC236}">
                <a16:creationId xmlns:a16="http://schemas.microsoft.com/office/drawing/2014/main" id="{310256FB-DC33-4489-ADFE-A8A8D39DD1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9" t="6471" r="2717" b="13257"/>
          <a:stretch/>
        </p:blipFill>
        <p:spPr bwMode="auto">
          <a:xfrm>
            <a:off x="183637" y="1840396"/>
            <a:ext cx="6068356" cy="266534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orms response chart. Question title: Réaliser un inventaire physique. Number of responses: 2 responses.">
            <a:extLst>
              <a:ext uri="{FF2B5EF4-FFF2-40B4-BE49-F238E27FC236}">
                <a16:creationId xmlns:a16="http://schemas.microsoft.com/office/drawing/2014/main" id="{EDF26E0D-E96A-4218-B167-CBEA520D4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8" t="5214" r="2718" b="12838"/>
          <a:stretch/>
        </p:blipFill>
        <p:spPr bwMode="auto">
          <a:xfrm>
            <a:off x="6334539" y="3694741"/>
            <a:ext cx="5673824" cy="254703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6848025-12E6-4A79-8B63-8C82746C22B5}"/>
              </a:ext>
            </a:extLst>
          </p:cNvPr>
          <p:cNvSpPr txBox="1"/>
          <p:nvPr/>
        </p:nvSpPr>
        <p:spPr>
          <a:xfrm>
            <a:off x="7197579" y="449248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3,5/5</a:t>
            </a:r>
          </a:p>
        </p:txBody>
      </p:sp>
      <p:sp>
        <p:nvSpPr>
          <p:cNvPr id="9" name="ZoneTexte 8">
            <a:extLst>
              <a:ext uri="{FF2B5EF4-FFF2-40B4-BE49-F238E27FC236}">
                <a16:creationId xmlns:a16="http://schemas.microsoft.com/office/drawing/2014/main" id="{7E39A299-CF61-4A0B-B91B-8DE9E8F7B9AC}"/>
              </a:ext>
            </a:extLst>
          </p:cNvPr>
          <p:cNvSpPr txBox="1"/>
          <p:nvPr/>
        </p:nvSpPr>
        <p:spPr>
          <a:xfrm>
            <a:off x="1904983" y="2834514"/>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a:t>
            </a:r>
          </a:p>
        </p:txBody>
      </p:sp>
    </p:spTree>
    <p:extLst>
      <p:ext uri="{BB962C8B-B14F-4D97-AF65-F5344CB8AC3E}">
        <p14:creationId xmlns:p14="http://schemas.microsoft.com/office/powerpoint/2010/main" val="155567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16</a:t>
            </a:fld>
            <a:endParaRPr lang="fr-FR" dirty="0"/>
          </a:p>
        </p:txBody>
      </p:sp>
      <p:pic>
        <p:nvPicPr>
          <p:cNvPr id="16386" name="Picture 2" descr="Forms response chart. Question title: Enregistrer des entrées de stock. Number of responses: 2 responses.">
            <a:extLst>
              <a:ext uri="{FF2B5EF4-FFF2-40B4-BE49-F238E27FC236}">
                <a16:creationId xmlns:a16="http://schemas.microsoft.com/office/drawing/2014/main" id="{1E20553F-C25E-437C-983D-471EA5A6E7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6" t="6890" r="1087" b="13467"/>
          <a:stretch/>
        </p:blipFill>
        <p:spPr bwMode="auto">
          <a:xfrm>
            <a:off x="198783" y="1901828"/>
            <a:ext cx="5738192" cy="246664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orms response chart. Question title: Enregistrer des sorties de stock. Number of responses: 2 responses.">
            <a:extLst>
              <a:ext uri="{FF2B5EF4-FFF2-40B4-BE49-F238E27FC236}">
                <a16:creationId xmlns:a16="http://schemas.microsoft.com/office/drawing/2014/main" id="{BCE0A5EF-58C1-4B1C-AE8D-002E952AE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 t="6262" r="1630" b="14934"/>
          <a:stretch/>
        </p:blipFill>
        <p:spPr bwMode="auto">
          <a:xfrm>
            <a:off x="6255025" y="3763619"/>
            <a:ext cx="5738192" cy="245735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BE01104-D360-460A-97F4-6DA7ACD8E34F}"/>
              </a:ext>
            </a:extLst>
          </p:cNvPr>
          <p:cNvSpPr txBox="1"/>
          <p:nvPr/>
        </p:nvSpPr>
        <p:spPr>
          <a:xfrm>
            <a:off x="7197579" y="449248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4,5/5</a:t>
            </a:r>
          </a:p>
        </p:txBody>
      </p:sp>
      <p:sp>
        <p:nvSpPr>
          <p:cNvPr id="9" name="ZoneTexte 8">
            <a:extLst>
              <a:ext uri="{FF2B5EF4-FFF2-40B4-BE49-F238E27FC236}">
                <a16:creationId xmlns:a16="http://schemas.microsoft.com/office/drawing/2014/main" id="{1AC86971-157C-45F4-8449-F4F95C250922}"/>
              </a:ext>
            </a:extLst>
          </p:cNvPr>
          <p:cNvSpPr txBox="1"/>
          <p:nvPr/>
        </p:nvSpPr>
        <p:spPr>
          <a:xfrm>
            <a:off x="1515338" y="2796596"/>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4,5/5</a:t>
            </a:r>
          </a:p>
        </p:txBody>
      </p:sp>
    </p:spTree>
    <p:extLst>
      <p:ext uri="{BB962C8B-B14F-4D97-AF65-F5344CB8AC3E}">
        <p14:creationId xmlns:p14="http://schemas.microsoft.com/office/powerpoint/2010/main" val="401418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17</a:t>
            </a:fld>
            <a:endParaRPr lang="fr-FR" dirty="0"/>
          </a:p>
        </p:txBody>
      </p:sp>
      <p:pic>
        <p:nvPicPr>
          <p:cNvPr id="17412" name="Picture 4" descr="Forms response chart. Question title: Être alerter sur les niveaux de stock. Number of responses: 2 responses.">
            <a:extLst>
              <a:ext uri="{FF2B5EF4-FFF2-40B4-BE49-F238E27FC236}">
                <a16:creationId xmlns:a16="http://schemas.microsoft.com/office/drawing/2014/main" id="{DFA5C18F-8C56-4759-8A62-F1210894C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6262" r="1305" b="13048"/>
          <a:stretch/>
        </p:blipFill>
        <p:spPr bwMode="auto">
          <a:xfrm>
            <a:off x="357808" y="1979085"/>
            <a:ext cx="5999846" cy="261010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FEBE57D-49F1-438D-98C9-123D96BE5E2C}"/>
              </a:ext>
            </a:extLst>
          </p:cNvPr>
          <p:cNvSpPr txBox="1"/>
          <p:nvPr/>
        </p:nvSpPr>
        <p:spPr>
          <a:xfrm>
            <a:off x="3004914" y="2358518"/>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3/5</a:t>
            </a:r>
          </a:p>
        </p:txBody>
      </p:sp>
      <p:pic>
        <p:nvPicPr>
          <p:cNvPr id="17414" name="Picture 6" descr="Forms response chart. Question title: Prévoir les besoins. Number of responses: 2 responses.">
            <a:extLst>
              <a:ext uri="{FF2B5EF4-FFF2-40B4-BE49-F238E27FC236}">
                <a16:creationId xmlns:a16="http://schemas.microsoft.com/office/drawing/2014/main" id="{36B1ACD9-A288-4D0E-BF14-4FC746B1F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5" t="6890" r="2065" b="13467"/>
          <a:stretch/>
        </p:blipFill>
        <p:spPr bwMode="auto">
          <a:xfrm>
            <a:off x="6188764" y="3565410"/>
            <a:ext cx="6003235" cy="261010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8F1945C-1C33-4761-87F9-583E3AE23B54}"/>
              </a:ext>
            </a:extLst>
          </p:cNvPr>
          <p:cNvSpPr txBox="1"/>
          <p:nvPr/>
        </p:nvSpPr>
        <p:spPr>
          <a:xfrm>
            <a:off x="8670218" y="3862640"/>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3/5</a:t>
            </a:r>
          </a:p>
        </p:txBody>
      </p:sp>
    </p:spTree>
    <p:extLst>
      <p:ext uri="{BB962C8B-B14F-4D97-AF65-F5344CB8AC3E}">
        <p14:creationId xmlns:p14="http://schemas.microsoft.com/office/powerpoint/2010/main" val="118631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18</a:t>
            </a:fld>
            <a:endParaRPr lang="fr-FR" dirty="0"/>
          </a:p>
        </p:txBody>
      </p:sp>
      <p:pic>
        <p:nvPicPr>
          <p:cNvPr id="18434" name="Picture 2" descr="Forms response chart. Question title: Contrôler l'état du stock (péremption...). Number of responses: 2 responses.">
            <a:extLst>
              <a:ext uri="{FF2B5EF4-FFF2-40B4-BE49-F238E27FC236}">
                <a16:creationId xmlns:a16="http://schemas.microsoft.com/office/drawing/2014/main" id="{4784912D-D3C7-4C03-845D-F2DA359FE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4" y="1886950"/>
            <a:ext cx="7329544" cy="380124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4F6881D-1C07-4E37-87C9-1FDB074DDA08}"/>
              </a:ext>
            </a:extLst>
          </p:cNvPr>
          <p:cNvSpPr txBox="1"/>
          <p:nvPr/>
        </p:nvSpPr>
        <p:spPr>
          <a:xfrm>
            <a:off x="5615593" y="2530797"/>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2,5/5</a:t>
            </a:r>
          </a:p>
        </p:txBody>
      </p:sp>
      <p:sp>
        <p:nvSpPr>
          <p:cNvPr id="8" name="ZoneTexte 7">
            <a:extLst>
              <a:ext uri="{FF2B5EF4-FFF2-40B4-BE49-F238E27FC236}">
                <a16:creationId xmlns:a16="http://schemas.microsoft.com/office/drawing/2014/main" id="{9D70FAA7-0C6D-4FFD-B1FC-F97D44F2308B}"/>
              </a:ext>
            </a:extLst>
          </p:cNvPr>
          <p:cNvSpPr txBox="1"/>
          <p:nvPr/>
        </p:nvSpPr>
        <p:spPr>
          <a:xfrm>
            <a:off x="6814425" y="5335945"/>
            <a:ext cx="5258314"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rPr>
              <a:t>Autres fonctionnalités utilisées :</a:t>
            </a:r>
          </a:p>
          <a:p>
            <a:pPr marL="285750" indent="-285750">
              <a:buFont typeface="Arial" panose="020B0604020202020204" pitchFamily="34" charset="0"/>
              <a:buChar char="•"/>
            </a:pPr>
            <a:r>
              <a:rPr lang="fr-FR" sz="2000" dirty="0">
                <a:solidFill>
                  <a:schemeClr val="tx1">
                    <a:lumMod val="75000"/>
                    <a:lumOff val="25000"/>
                  </a:schemeClr>
                </a:solidFill>
              </a:rPr>
              <a:t>Bon de commande numérique</a:t>
            </a:r>
          </a:p>
        </p:txBody>
      </p:sp>
    </p:spTree>
    <p:extLst>
      <p:ext uri="{BB962C8B-B14F-4D97-AF65-F5344CB8AC3E}">
        <p14:creationId xmlns:p14="http://schemas.microsoft.com/office/powerpoint/2010/main" val="391434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19</a:t>
            </a:fld>
            <a:endParaRPr lang="fr-FR" dirty="0"/>
          </a:p>
        </p:txBody>
      </p:sp>
      <p:pic>
        <p:nvPicPr>
          <p:cNvPr id="8" name="Image 7">
            <a:extLst>
              <a:ext uri="{FF2B5EF4-FFF2-40B4-BE49-F238E27FC236}">
                <a16:creationId xmlns:a16="http://schemas.microsoft.com/office/drawing/2014/main" id="{56F71180-D055-4FE1-9B5F-7E6A42BA9C47}"/>
              </a:ext>
            </a:extLst>
          </p:cNvPr>
          <p:cNvPicPr>
            <a:picLocks noChangeAspect="1"/>
          </p:cNvPicPr>
          <p:nvPr/>
        </p:nvPicPr>
        <p:blipFill>
          <a:blip r:embed="rId2"/>
          <a:stretch>
            <a:fillRect/>
          </a:stretch>
        </p:blipFill>
        <p:spPr>
          <a:xfrm>
            <a:off x="494875" y="2324190"/>
            <a:ext cx="11202250" cy="3633352"/>
          </a:xfrm>
          <a:prstGeom prst="rect">
            <a:avLst/>
          </a:prstGeom>
        </p:spPr>
      </p:pic>
    </p:spTree>
    <p:extLst>
      <p:ext uri="{BB962C8B-B14F-4D97-AF65-F5344CB8AC3E}">
        <p14:creationId xmlns:p14="http://schemas.microsoft.com/office/powerpoint/2010/main" val="28425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Description du panel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a:t>
            </a:fld>
            <a:endParaRPr lang="fr-FR" dirty="0"/>
          </a:p>
        </p:txBody>
      </p:sp>
      <p:pic>
        <p:nvPicPr>
          <p:cNvPr id="1028" name="Picture 4" descr="Forms response chart. Question title: Quel âge avez-vous ?. Number of responses: 12 responses.">
            <a:extLst>
              <a:ext uri="{FF2B5EF4-FFF2-40B4-BE49-F238E27FC236}">
                <a16:creationId xmlns:a16="http://schemas.microsoft.com/office/drawing/2014/main" id="{A5707E75-0D9F-4954-B811-42433D1C7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1" t="5977" r="15020" b="7639"/>
          <a:stretch/>
        </p:blipFill>
        <p:spPr bwMode="auto">
          <a:xfrm>
            <a:off x="482965" y="1846363"/>
            <a:ext cx="5850006" cy="28316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ms response chart. Question title: Quelle est votre ancienneté chez NEST ?. Number of responses: 12 responses.">
            <a:extLst>
              <a:ext uri="{FF2B5EF4-FFF2-40B4-BE49-F238E27FC236}">
                <a16:creationId xmlns:a16="http://schemas.microsoft.com/office/drawing/2014/main" id="{09EA1209-4BF1-4A38-8EA3-B8F887A49D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5" t="5515" r="17500" b="8462"/>
          <a:stretch/>
        </p:blipFill>
        <p:spPr bwMode="auto">
          <a:xfrm>
            <a:off x="6196218" y="3409649"/>
            <a:ext cx="5850006" cy="29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2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20</a:t>
            </a:fld>
            <a:endParaRPr lang="fr-FR" dirty="0"/>
          </a:p>
        </p:txBody>
      </p:sp>
      <p:pic>
        <p:nvPicPr>
          <p:cNvPr id="19458" name="Picture 2" descr="Forms response chart. Question title: Utilisez-vous Odoo ?. Number of responses: 12 responses.">
            <a:extLst>
              <a:ext uri="{FF2B5EF4-FFF2-40B4-BE49-F238E27FC236}">
                <a16:creationId xmlns:a16="http://schemas.microsoft.com/office/drawing/2014/main" id="{B3DFB3F3-6F83-4F36-BAF3-8F7B4472B9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348"/>
          <a:stretch/>
        </p:blipFill>
        <p:spPr bwMode="auto">
          <a:xfrm>
            <a:off x="2881659" y="1912786"/>
            <a:ext cx="6428682" cy="419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4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21</a:t>
            </a:fld>
            <a:endParaRPr lang="fr-FR" dirty="0"/>
          </a:p>
        </p:txBody>
      </p:sp>
      <p:pic>
        <p:nvPicPr>
          <p:cNvPr id="21506" name="Picture 2" descr="Forms response chart. Question title: Enregistrer des données comptables. Number of responses: 3 responses.">
            <a:extLst>
              <a:ext uri="{FF2B5EF4-FFF2-40B4-BE49-F238E27FC236}">
                <a16:creationId xmlns:a16="http://schemas.microsoft.com/office/drawing/2014/main" id="{982E2C4D-6A41-4613-ACD8-B695451C1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4" t="6680" r="1412" b="12629"/>
          <a:stretch/>
        </p:blipFill>
        <p:spPr bwMode="auto">
          <a:xfrm>
            <a:off x="159025" y="1893895"/>
            <a:ext cx="5936974" cy="257692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Forms response chart. Question title: Produire un rapport comptable. Number of responses: 3 responses.">
            <a:extLst>
              <a:ext uri="{FF2B5EF4-FFF2-40B4-BE49-F238E27FC236}">
                <a16:creationId xmlns:a16="http://schemas.microsoft.com/office/drawing/2014/main" id="{CBFED13E-5F7E-4161-A65C-1E9E38C11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2" t="7519" r="1305" b="14306"/>
          <a:stretch/>
        </p:blipFill>
        <p:spPr bwMode="auto">
          <a:xfrm>
            <a:off x="6126480" y="3695938"/>
            <a:ext cx="5936975" cy="251933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F4A6C03-187A-4540-ACBF-0C590BCCFA0D}"/>
              </a:ext>
            </a:extLst>
          </p:cNvPr>
          <p:cNvSpPr txBox="1"/>
          <p:nvPr/>
        </p:nvSpPr>
        <p:spPr>
          <a:xfrm>
            <a:off x="2898897" y="2716327"/>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4,7/5</a:t>
            </a:r>
          </a:p>
        </p:txBody>
      </p:sp>
      <p:sp>
        <p:nvSpPr>
          <p:cNvPr id="9" name="ZoneTexte 8">
            <a:extLst>
              <a:ext uri="{FF2B5EF4-FFF2-40B4-BE49-F238E27FC236}">
                <a16:creationId xmlns:a16="http://schemas.microsoft.com/office/drawing/2014/main" id="{AF8B64C9-0854-486D-949E-C99086ABDBB8}"/>
              </a:ext>
            </a:extLst>
          </p:cNvPr>
          <p:cNvSpPr txBox="1"/>
          <p:nvPr/>
        </p:nvSpPr>
        <p:spPr>
          <a:xfrm>
            <a:off x="7914845" y="461704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4,3/5</a:t>
            </a:r>
          </a:p>
        </p:txBody>
      </p:sp>
      <p:sp>
        <p:nvSpPr>
          <p:cNvPr id="10" name="ZoneTexte 9">
            <a:extLst>
              <a:ext uri="{FF2B5EF4-FFF2-40B4-BE49-F238E27FC236}">
                <a16:creationId xmlns:a16="http://schemas.microsoft.com/office/drawing/2014/main" id="{AD8BEC88-CFEA-4FC8-B3ED-4ED99A0567A8}"/>
              </a:ext>
            </a:extLst>
          </p:cNvPr>
          <p:cNvSpPr txBox="1"/>
          <p:nvPr/>
        </p:nvSpPr>
        <p:spPr>
          <a:xfrm>
            <a:off x="498355" y="4955603"/>
            <a:ext cx="5258314" cy="11387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rPr>
              <a:t>Autres fonctionnalités utilisées :</a:t>
            </a:r>
          </a:p>
          <a:p>
            <a:pPr marL="285750" indent="-285750">
              <a:buFont typeface="Arial" panose="020B0604020202020204" pitchFamily="34" charset="0"/>
              <a:buChar char="•"/>
            </a:pPr>
            <a:r>
              <a:rPr lang="fr-FR" sz="2000" dirty="0">
                <a:solidFill>
                  <a:schemeClr val="tx1">
                    <a:lumMod val="75000"/>
                    <a:lumOff val="25000"/>
                  </a:schemeClr>
                </a:solidFill>
              </a:rPr>
              <a:t>Analyse des écritures</a:t>
            </a:r>
          </a:p>
          <a:p>
            <a:pPr marL="285750" indent="-285750">
              <a:buFont typeface="Arial" panose="020B0604020202020204" pitchFamily="34" charset="0"/>
              <a:buChar char="•"/>
            </a:pPr>
            <a:r>
              <a:rPr lang="fr-FR" sz="2000" dirty="0">
                <a:solidFill>
                  <a:schemeClr val="tx1">
                    <a:lumMod val="75000"/>
                    <a:lumOff val="25000"/>
                  </a:schemeClr>
                </a:solidFill>
              </a:rPr>
              <a:t>Balance</a:t>
            </a:r>
          </a:p>
        </p:txBody>
      </p:sp>
    </p:spTree>
    <p:extLst>
      <p:ext uri="{BB962C8B-B14F-4D97-AF65-F5344CB8AC3E}">
        <p14:creationId xmlns:p14="http://schemas.microsoft.com/office/powerpoint/2010/main" val="11363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22</a:t>
            </a:fld>
            <a:endParaRPr lang="fr-FR" dirty="0"/>
          </a:p>
        </p:txBody>
      </p:sp>
      <p:pic>
        <p:nvPicPr>
          <p:cNvPr id="3" name="Image 2">
            <a:extLst>
              <a:ext uri="{FF2B5EF4-FFF2-40B4-BE49-F238E27FC236}">
                <a16:creationId xmlns:a16="http://schemas.microsoft.com/office/drawing/2014/main" id="{B4735D60-7AD1-40DF-8AAA-AA55FBBEC8D9}"/>
              </a:ext>
            </a:extLst>
          </p:cNvPr>
          <p:cNvPicPr>
            <a:picLocks noChangeAspect="1"/>
          </p:cNvPicPr>
          <p:nvPr/>
        </p:nvPicPr>
        <p:blipFill>
          <a:blip r:embed="rId2"/>
          <a:stretch>
            <a:fillRect/>
          </a:stretch>
        </p:blipFill>
        <p:spPr>
          <a:xfrm>
            <a:off x="475001" y="2720234"/>
            <a:ext cx="11241998" cy="2591025"/>
          </a:xfrm>
          <a:prstGeom prst="rect">
            <a:avLst/>
          </a:prstGeom>
        </p:spPr>
      </p:pic>
    </p:spTree>
    <p:extLst>
      <p:ext uri="{BB962C8B-B14F-4D97-AF65-F5344CB8AC3E}">
        <p14:creationId xmlns:p14="http://schemas.microsoft.com/office/powerpoint/2010/main" val="234376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23</a:t>
            </a:fld>
            <a:endParaRPr lang="fr-FR" dirty="0"/>
          </a:p>
        </p:txBody>
      </p:sp>
      <p:pic>
        <p:nvPicPr>
          <p:cNvPr id="22530" name="Picture 2" descr="Forms response chart. Question title: Utilisez-vous Dropbox ?. Number of responses: 12 responses.">
            <a:extLst>
              <a:ext uri="{FF2B5EF4-FFF2-40B4-BE49-F238E27FC236}">
                <a16:creationId xmlns:a16="http://schemas.microsoft.com/office/drawing/2014/main" id="{B9DDDC58-4856-4A6D-BC10-B8C540D719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109"/>
          <a:stretch/>
        </p:blipFill>
        <p:spPr bwMode="auto">
          <a:xfrm>
            <a:off x="2998967" y="1890353"/>
            <a:ext cx="6255026" cy="41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Forms response chart. Question title: Partager des dossiers en temps réel. Number of responses: 9 responses.">
            <a:extLst>
              <a:ext uri="{FF2B5EF4-FFF2-40B4-BE49-F238E27FC236}">
                <a16:creationId xmlns:a16="http://schemas.microsoft.com/office/drawing/2014/main" id="{DEEE42DB-3058-48E1-AF58-E5269B467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6" t="6471" r="2065" b="13048"/>
          <a:stretch/>
        </p:blipFill>
        <p:spPr bwMode="auto">
          <a:xfrm>
            <a:off x="6096000" y="3562764"/>
            <a:ext cx="5976730" cy="2622931"/>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Forms response chart. Question title: Stocker des fichiers sur le réseau. Number of responses: 10 responses.">
            <a:extLst>
              <a:ext uri="{FF2B5EF4-FFF2-40B4-BE49-F238E27FC236}">
                <a16:creationId xmlns:a16="http://schemas.microsoft.com/office/drawing/2014/main" id="{318A2F8F-5199-4543-8AE0-2001372A20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5" t="5842" r="1522" b="12629"/>
          <a:stretch/>
        </p:blipFill>
        <p:spPr bwMode="auto">
          <a:xfrm>
            <a:off x="119270" y="1856493"/>
            <a:ext cx="5920137" cy="262293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24</a:t>
            </a:fld>
            <a:endParaRPr lang="fr-FR" dirty="0"/>
          </a:p>
        </p:txBody>
      </p:sp>
      <p:sp>
        <p:nvSpPr>
          <p:cNvPr id="8" name="ZoneTexte 7">
            <a:extLst>
              <a:ext uri="{FF2B5EF4-FFF2-40B4-BE49-F238E27FC236}">
                <a16:creationId xmlns:a16="http://schemas.microsoft.com/office/drawing/2014/main" id="{8F4A6C03-187A-4540-ACBF-0C590BCCFA0D}"/>
              </a:ext>
            </a:extLst>
          </p:cNvPr>
          <p:cNvSpPr txBox="1"/>
          <p:nvPr/>
        </p:nvSpPr>
        <p:spPr>
          <a:xfrm>
            <a:off x="3137436" y="2245786"/>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4,1/5</a:t>
            </a:r>
          </a:p>
        </p:txBody>
      </p:sp>
      <p:sp>
        <p:nvSpPr>
          <p:cNvPr id="9" name="ZoneTexte 8">
            <a:extLst>
              <a:ext uri="{FF2B5EF4-FFF2-40B4-BE49-F238E27FC236}">
                <a16:creationId xmlns:a16="http://schemas.microsoft.com/office/drawing/2014/main" id="{AF8B64C9-0854-486D-949E-C99086ABDBB8}"/>
              </a:ext>
            </a:extLst>
          </p:cNvPr>
          <p:cNvSpPr txBox="1"/>
          <p:nvPr/>
        </p:nvSpPr>
        <p:spPr>
          <a:xfrm>
            <a:off x="7676306" y="4310147"/>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4,1/5</a:t>
            </a:r>
          </a:p>
        </p:txBody>
      </p:sp>
    </p:spTree>
    <p:extLst>
      <p:ext uri="{BB962C8B-B14F-4D97-AF65-F5344CB8AC3E}">
        <p14:creationId xmlns:p14="http://schemas.microsoft.com/office/powerpoint/2010/main" val="316444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25</a:t>
            </a:fld>
            <a:endParaRPr lang="fr-FR" dirty="0"/>
          </a:p>
        </p:txBody>
      </p:sp>
      <p:pic>
        <p:nvPicPr>
          <p:cNvPr id="6" name="Image 5">
            <a:extLst>
              <a:ext uri="{FF2B5EF4-FFF2-40B4-BE49-F238E27FC236}">
                <a16:creationId xmlns:a16="http://schemas.microsoft.com/office/drawing/2014/main" id="{8C048870-1A01-4062-818F-D562E64DD425}"/>
              </a:ext>
            </a:extLst>
          </p:cNvPr>
          <p:cNvPicPr>
            <a:picLocks noChangeAspect="1"/>
          </p:cNvPicPr>
          <p:nvPr/>
        </p:nvPicPr>
        <p:blipFill>
          <a:blip r:embed="rId2"/>
          <a:stretch>
            <a:fillRect/>
          </a:stretch>
        </p:blipFill>
        <p:spPr>
          <a:xfrm>
            <a:off x="560352" y="2294377"/>
            <a:ext cx="11071296" cy="2743438"/>
          </a:xfrm>
          <a:prstGeom prst="rect">
            <a:avLst/>
          </a:prstGeom>
        </p:spPr>
      </p:pic>
    </p:spTree>
    <p:extLst>
      <p:ext uri="{BB962C8B-B14F-4D97-AF65-F5344CB8AC3E}">
        <p14:creationId xmlns:p14="http://schemas.microsoft.com/office/powerpoint/2010/main" val="3798036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Qualité des applications</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26</a:t>
            </a:fld>
            <a:endParaRPr lang="fr-FR" dirty="0"/>
          </a:p>
        </p:txBody>
      </p:sp>
      <p:pic>
        <p:nvPicPr>
          <p:cNvPr id="25602" name="Picture 2" descr="Forms response chart. Question title: Qualité de l'information disponible dans les logiciels. Number of responses: 12 responses.">
            <a:extLst>
              <a:ext uri="{FF2B5EF4-FFF2-40B4-BE49-F238E27FC236}">
                <a16:creationId xmlns:a16="http://schemas.microsoft.com/office/drawing/2014/main" id="{80979BFF-8C6F-4691-AFEE-168DAA9304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9" t="6680" r="1630" b="12838"/>
          <a:stretch/>
        </p:blipFill>
        <p:spPr bwMode="auto">
          <a:xfrm>
            <a:off x="304801" y="1890109"/>
            <a:ext cx="6036858" cy="265538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8DFDE12-513A-434C-94F7-26D6F109F56B}"/>
              </a:ext>
            </a:extLst>
          </p:cNvPr>
          <p:cNvSpPr txBox="1"/>
          <p:nvPr/>
        </p:nvSpPr>
        <p:spPr>
          <a:xfrm>
            <a:off x="2333415" y="2396342"/>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3,8/5</a:t>
            </a:r>
          </a:p>
        </p:txBody>
      </p:sp>
      <p:pic>
        <p:nvPicPr>
          <p:cNvPr id="25604" name="Picture 4" descr="Forms response chart. Question title: Compatibilité des applications avec le travail et les processus. Number of responses: 12 responses.">
            <a:extLst>
              <a:ext uri="{FF2B5EF4-FFF2-40B4-BE49-F238E27FC236}">
                <a16:creationId xmlns:a16="http://schemas.microsoft.com/office/drawing/2014/main" id="{3CD5F238-93D3-4854-A3C1-721F4528F3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6471" r="1521" b="12629"/>
          <a:stretch/>
        </p:blipFill>
        <p:spPr bwMode="auto">
          <a:xfrm>
            <a:off x="6341659" y="3664622"/>
            <a:ext cx="5804453" cy="253739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1BD3962-9BE3-4E97-94AD-ECEE5AF917D1}"/>
              </a:ext>
            </a:extLst>
          </p:cNvPr>
          <p:cNvSpPr txBox="1"/>
          <p:nvPr/>
        </p:nvSpPr>
        <p:spPr>
          <a:xfrm>
            <a:off x="7607731" y="4376220"/>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3,8/5</a:t>
            </a:r>
          </a:p>
        </p:txBody>
      </p:sp>
    </p:spTree>
    <p:extLst>
      <p:ext uri="{BB962C8B-B14F-4D97-AF65-F5344CB8AC3E}">
        <p14:creationId xmlns:p14="http://schemas.microsoft.com/office/powerpoint/2010/main" val="108122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Qualité des applications</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27</a:t>
            </a:fld>
            <a:endParaRPr lang="fr-FR" dirty="0"/>
          </a:p>
        </p:txBody>
      </p:sp>
      <p:pic>
        <p:nvPicPr>
          <p:cNvPr id="27650" name="Picture 2" descr="Forms response chart. Question title: Disponibilité des applications. Number of responses: 12 responses.">
            <a:extLst>
              <a:ext uri="{FF2B5EF4-FFF2-40B4-BE49-F238E27FC236}">
                <a16:creationId xmlns:a16="http://schemas.microsoft.com/office/drawing/2014/main" id="{BB43F34C-A890-4BB1-9425-A4C1B0C14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8" t="7519" r="2500" b="13467"/>
          <a:stretch/>
        </p:blipFill>
        <p:spPr bwMode="auto">
          <a:xfrm>
            <a:off x="279203" y="1969370"/>
            <a:ext cx="5686809" cy="247852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60A8D421-59CB-4EA4-A1F7-7773F8E75D87}"/>
              </a:ext>
            </a:extLst>
          </p:cNvPr>
          <p:cNvSpPr txBox="1"/>
          <p:nvPr/>
        </p:nvSpPr>
        <p:spPr>
          <a:xfrm>
            <a:off x="3122607" y="1984054"/>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3,7/5</a:t>
            </a:r>
          </a:p>
        </p:txBody>
      </p:sp>
      <p:pic>
        <p:nvPicPr>
          <p:cNvPr id="27652" name="Picture 4" descr="Forms response chart. Question title: Facilité d'utilisation. Number of responses: 12 responses.">
            <a:extLst>
              <a:ext uri="{FF2B5EF4-FFF2-40B4-BE49-F238E27FC236}">
                <a16:creationId xmlns:a16="http://schemas.microsoft.com/office/drawing/2014/main" id="{9E0D8429-94DF-4872-ACC2-9619FEAC0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0" t="6471" r="2290" b="13677"/>
          <a:stretch/>
        </p:blipFill>
        <p:spPr bwMode="auto">
          <a:xfrm>
            <a:off x="6126480" y="3564463"/>
            <a:ext cx="5710780" cy="247852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CB1F2218-6738-45A0-9773-9CBE38F2A984}"/>
              </a:ext>
            </a:extLst>
          </p:cNvPr>
          <p:cNvSpPr txBox="1"/>
          <p:nvPr/>
        </p:nvSpPr>
        <p:spPr>
          <a:xfrm>
            <a:off x="7820503" y="4109344"/>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3,9/5</a:t>
            </a:r>
          </a:p>
        </p:txBody>
      </p:sp>
    </p:spTree>
    <p:extLst>
      <p:ext uri="{BB962C8B-B14F-4D97-AF65-F5344CB8AC3E}">
        <p14:creationId xmlns:p14="http://schemas.microsoft.com/office/powerpoint/2010/main" val="352729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Qualité des applications</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28</a:t>
            </a:fld>
            <a:endParaRPr lang="fr-FR" dirty="0"/>
          </a:p>
        </p:txBody>
      </p:sp>
      <p:pic>
        <p:nvPicPr>
          <p:cNvPr id="28674" name="Picture 2" descr="Forms response chart. Question title: Utilité et pertinence des applications. Number of responses: 12 responses.">
            <a:extLst>
              <a:ext uri="{FF2B5EF4-FFF2-40B4-BE49-F238E27FC236}">
                <a16:creationId xmlns:a16="http://schemas.microsoft.com/office/drawing/2014/main" id="{C33F164B-EC74-4FCF-B19E-4D25ECC1E5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1" t="6052" r="2066" b="13257"/>
          <a:stretch/>
        </p:blipFill>
        <p:spPr bwMode="auto">
          <a:xfrm>
            <a:off x="2438830" y="2358888"/>
            <a:ext cx="7375300" cy="32600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9A0BC42-BDF5-4275-AE6B-47B035BDC4C2}"/>
              </a:ext>
            </a:extLst>
          </p:cNvPr>
          <p:cNvSpPr txBox="1"/>
          <p:nvPr/>
        </p:nvSpPr>
        <p:spPr>
          <a:xfrm>
            <a:off x="4275546" y="3090446"/>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4/5</a:t>
            </a:r>
          </a:p>
        </p:txBody>
      </p:sp>
    </p:spTree>
    <p:extLst>
      <p:ext uri="{BB962C8B-B14F-4D97-AF65-F5344CB8AC3E}">
        <p14:creationId xmlns:p14="http://schemas.microsoft.com/office/powerpoint/2010/main" val="216427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Formation</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29</a:t>
            </a:fld>
            <a:endParaRPr lang="fr-FR" dirty="0"/>
          </a:p>
        </p:txBody>
      </p:sp>
      <p:pic>
        <p:nvPicPr>
          <p:cNvPr id="29698" name="Picture 2" descr="Forms response chart. Question title: Avez-vous reçu une formation sur les applications que vous utilisez ?. Number of responses: 12 responses.">
            <a:extLst>
              <a:ext uri="{FF2B5EF4-FFF2-40B4-BE49-F238E27FC236}">
                <a16:creationId xmlns:a16="http://schemas.microsoft.com/office/drawing/2014/main" id="{F97078AA-635D-40E0-B0E5-DDF09B8CF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88"/>
          <a:stretch/>
        </p:blipFill>
        <p:spPr bwMode="auto">
          <a:xfrm>
            <a:off x="1097280" y="1919691"/>
            <a:ext cx="4937076" cy="2480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orms response chart. Question title: Si oui, celle-ci était-elle adaptée ?. Number of responses: 8 responses.">
            <a:extLst>
              <a:ext uri="{FF2B5EF4-FFF2-40B4-BE49-F238E27FC236}">
                <a16:creationId xmlns:a16="http://schemas.microsoft.com/office/drawing/2014/main" id="{85D6FDDD-A46B-4D17-AB0E-6D0474A150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1" t="7099" r="2283" b="14096"/>
          <a:stretch/>
        </p:blipFill>
        <p:spPr bwMode="auto">
          <a:xfrm>
            <a:off x="5539409" y="3261893"/>
            <a:ext cx="6109252" cy="264032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D3B94B4E-ECF3-4926-AB30-02602C1D2FFE}"/>
              </a:ext>
            </a:extLst>
          </p:cNvPr>
          <p:cNvSpPr txBox="1"/>
          <p:nvPr/>
        </p:nvSpPr>
        <p:spPr>
          <a:xfrm>
            <a:off x="7568023" y="3917252"/>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4,1/5</a:t>
            </a:r>
          </a:p>
        </p:txBody>
      </p:sp>
    </p:spTree>
    <p:extLst>
      <p:ext uri="{BB962C8B-B14F-4D97-AF65-F5344CB8AC3E}">
        <p14:creationId xmlns:p14="http://schemas.microsoft.com/office/powerpoint/2010/main" val="69821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Description du panel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a:t>
            </a:fld>
            <a:endParaRPr lang="fr-FR" dirty="0"/>
          </a:p>
        </p:txBody>
      </p:sp>
      <p:pic>
        <p:nvPicPr>
          <p:cNvPr id="3074" name="Picture 2" descr="Forms response chart. Question title: Quelle est votre fonction dans l'entreprise ?. Number of responses: 12 responses.">
            <a:extLst>
              <a:ext uri="{FF2B5EF4-FFF2-40B4-BE49-F238E27FC236}">
                <a16:creationId xmlns:a16="http://schemas.microsoft.com/office/drawing/2014/main" id="{37E7E7B2-0E43-4757-AE96-E754E75A3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7" t="6328" r="6247" b="8700"/>
          <a:stretch/>
        </p:blipFill>
        <p:spPr bwMode="auto">
          <a:xfrm>
            <a:off x="277799" y="2709379"/>
            <a:ext cx="568182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8408107C-EFFC-4D1C-B2FC-0B02EDD6A244}"/>
              </a:ext>
            </a:extLst>
          </p:cNvPr>
          <p:cNvPicPr>
            <a:picLocks noChangeAspect="1"/>
          </p:cNvPicPr>
          <p:nvPr/>
        </p:nvPicPr>
        <p:blipFill>
          <a:blip r:embed="rId3"/>
          <a:stretch>
            <a:fillRect/>
          </a:stretch>
        </p:blipFill>
        <p:spPr>
          <a:xfrm>
            <a:off x="6096000" y="1987826"/>
            <a:ext cx="5639458" cy="4032611"/>
          </a:xfrm>
          <a:prstGeom prst="rect">
            <a:avLst/>
          </a:prstGeom>
        </p:spPr>
      </p:pic>
    </p:spTree>
    <p:extLst>
      <p:ext uri="{BB962C8B-B14F-4D97-AF65-F5344CB8AC3E}">
        <p14:creationId xmlns:p14="http://schemas.microsoft.com/office/powerpoint/2010/main" val="1554266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Support technique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30</a:t>
            </a:fld>
            <a:endParaRPr lang="fr-FR" dirty="0"/>
          </a:p>
        </p:txBody>
      </p:sp>
      <p:pic>
        <p:nvPicPr>
          <p:cNvPr id="30724" name="Picture 4" descr="Forms response chart. Question title: Comment contactez-vous le support technique en cas de besoin ?. Number of responses: 12 responses.">
            <a:extLst>
              <a:ext uri="{FF2B5EF4-FFF2-40B4-BE49-F238E27FC236}">
                <a16:creationId xmlns:a16="http://schemas.microsoft.com/office/drawing/2014/main" id="{0C072919-749E-4C61-A3FA-CF1326F07D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0" t="5841" b="10114"/>
          <a:stretch/>
        </p:blipFill>
        <p:spPr bwMode="auto">
          <a:xfrm>
            <a:off x="368122" y="1984514"/>
            <a:ext cx="5582104" cy="2517912"/>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Forms response chart. Question title: Comment notez-vous l'accessibilité et la réactivité du support technique ?. Number of responses: 12 responses.">
            <a:extLst>
              <a:ext uri="{FF2B5EF4-FFF2-40B4-BE49-F238E27FC236}">
                <a16:creationId xmlns:a16="http://schemas.microsoft.com/office/drawing/2014/main" id="{35873219-26AC-43A1-BE10-A873CCA02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0" t="5213" r="1196" b="13257"/>
          <a:stretch/>
        </p:blipFill>
        <p:spPr bwMode="auto">
          <a:xfrm>
            <a:off x="5950226" y="3531878"/>
            <a:ext cx="6241774" cy="275532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BD9ABB62-F29C-4F57-823C-A22093A7B817}"/>
              </a:ext>
            </a:extLst>
          </p:cNvPr>
          <p:cNvSpPr txBox="1"/>
          <p:nvPr/>
        </p:nvSpPr>
        <p:spPr>
          <a:xfrm>
            <a:off x="7528266" y="4333149"/>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3,8/5</a:t>
            </a:r>
          </a:p>
        </p:txBody>
      </p:sp>
    </p:spTree>
    <p:extLst>
      <p:ext uri="{BB962C8B-B14F-4D97-AF65-F5344CB8AC3E}">
        <p14:creationId xmlns:p14="http://schemas.microsoft.com/office/powerpoint/2010/main" val="353942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Support technique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31</a:t>
            </a:fld>
            <a:endParaRPr lang="fr-FR" dirty="0"/>
          </a:p>
        </p:txBody>
      </p:sp>
      <p:pic>
        <p:nvPicPr>
          <p:cNvPr id="31746" name="Picture 2" descr="Forms response chart. Question title: À quelle fréquence faîtes-vous appel au support technique ?. Number of responses: 12 responses.">
            <a:extLst>
              <a:ext uri="{FF2B5EF4-FFF2-40B4-BE49-F238E27FC236}">
                <a16:creationId xmlns:a16="http://schemas.microsoft.com/office/drawing/2014/main" id="{B0DF1727-7637-4498-A103-5FAE15257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5" t="6458" r="5000" b="9875"/>
          <a:stretch/>
        </p:blipFill>
        <p:spPr bwMode="auto">
          <a:xfrm>
            <a:off x="1934818" y="1964652"/>
            <a:ext cx="8971722" cy="376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8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Satisfaction globale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32</a:t>
            </a:fld>
            <a:endParaRPr lang="fr-FR" dirty="0"/>
          </a:p>
        </p:txBody>
      </p:sp>
      <p:pic>
        <p:nvPicPr>
          <p:cNvPr id="32770" name="Picture 2" descr="Forms response chart. Question title: Merci d'évaluer globalement votre satisfaction sur le système d'informations de NEST. Number of responses: 12 responses.">
            <a:extLst>
              <a:ext uri="{FF2B5EF4-FFF2-40B4-BE49-F238E27FC236}">
                <a16:creationId xmlns:a16="http://schemas.microsoft.com/office/drawing/2014/main" id="{B7C261E7-A2DB-4C86-AB68-CF9505AEB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1" t="5991" b="12305"/>
          <a:stretch/>
        </p:blipFill>
        <p:spPr bwMode="auto">
          <a:xfrm>
            <a:off x="1621446" y="2039684"/>
            <a:ext cx="8949108" cy="41755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C2531A1-2C78-4358-85BD-0C67D3C5BBA2}"/>
              </a:ext>
            </a:extLst>
          </p:cNvPr>
          <p:cNvSpPr txBox="1"/>
          <p:nvPr/>
        </p:nvSpPr>
        <p:spPr>
          <a:xfrm>
            <a:off x="3569551" y="3590741"/>
            <a:ext cx="1837336"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7,4/10</a:t>
            </a:r>
          </a:p>
        </p:txBody>
      </p:sp>
    </p:spTree>
    <p:extLst>
      <p:ext uri="{BB962C8B-B14F-4D97-AF65-F5344CB8AC3E}">
        <p14:creationId xmlns:p14="http://schemas.microsoft.com/office/powerpoint/2010/main" val="3273593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Satisfaction globale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33</a:t>
            </a:fld>
            <a:endParaRPr lang="fr-FR" dirty="0"/>
          </a:p>
        </p:txBody>
      </p:sp>
      <p:sp>
        <p:nvSpPr>
          <p:cNvPr id="8" name="ZoneTexte 7">
            <a:extLst>
              <a:ext uri="{FF2B5EF4-FFF2-40B4-BE49-F238E27FC236}">
                <a16:creationId xmlns:a16="http://schemas.microsoft.com/office/drawing/2014/main" id="{0BD50DAC-5D64-431D-9850-BE7E47FB068C}"/>
              </a:ext>
            </a:extLst>
          </p:cNvPr>
          <p:cNvSpPr txBox="1"/>
          <p:nvPr/>
        </p:nvSpPr>
        <p:spPr>
          <a:xfrm>
            <a:off x="1302689" y="2297648"/>
            <a:ext cx="9647581" cy="329320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rPr>
              <a:t>Remarques globales :</a:t>
            </a:r>
          </a:p>
          <a:p>
            <a:pPr marL="285750" indent="-285750" algn="just">
              <a:buFont typeface="Arial" panose="020B0604020202020204" pitchFamily="34" charset="0"/>
              <a:buChar char="•"/>
            </a:pPr>
            <a:r>
              <a:rPr lang="fr-FR" sz="2000" dirty="0">
                <a:solidFill>
                  <a:schemeClr val="tx1">
                    <a:lumMod val="75000"/>
                    <a:lumOff val="25000"/>
                  </a:schemeClr>
                </a:solidFill>
              </a:rPr>
              <a:t>Tout est excellent sauf que parfois on a des problèmes de connexion</a:t>
            </a:r>
          </a:p>
          <a:p>
            <a:pPr marL="285750" indent="-285750" algn="just">
              <a:buFont typeface="Arial" panose="020B0604020202020204" pitchFamily="34" charset="0"/>
              <a:buChar char="•"/>
            </a:pPr>
            <a:r>
              <a:rPr lang="fr-FR" sz="2000" dirty="0">
                <a:solidFill>
                  <a:schemeClr val="tx1">
                    <a:lumMod val="75000"/>
                    <a:lumOff val="25000"/>
                  </a:schemeClr>
                </a:solidFill>
              </a:rPr>
              <a:t>Quelques briques à construire et une intégration encore à faire. Sur le partage des fichiers, la gestion des accès est archaïque avec la version de Dropbox. Je ne suis pas complètement rassurée de la confidentialité des données. Il faudrait que l'on trouve une nouvelle solution ou version de Dropbox qui permette d'améliorer cet aspect du partage de fichiers. Enfin, les équipements peuvent être améliorés pour gagner en efficacité (Imprimante, scanner notamment).</a:t>
            </a:r>
          </a:p>
          <a:p>
            <a:pPr marL="285750" indent="-285750" algn="just">
              <a:buFont typeface="Arial" panose="020B0604020202020204" pitchFamily="34" charset="0"/>
              <a:buChar char="•"/>
            </a:pPr>
            <a:r>
              <a:rPr lang="fr-FR" sz="2000" dirty="0">
                <a:solidFill>
                  <a:schemeClr val="tx1">
                    <a:lumMod val="75000"/>
                    <a:lumOff val="25000"/>
                  </a:schemeClr>
                </a:solidFill>
              </a:rPr>
              <a:t>Si on pouvait avoir des imprimantes plus performantes afin de limiter la consommation des cartouches (trop élevée)</a:t>
            </a:r>
          </a:p>
        </p:txBody>
      </p:sp>
    </p:spTree>
    <p:extLst>
      <p:ext uri="{BB962C8B-B14F-4D97-AF65-F5344CB8AC3E}">
        <p14:creationId xmlns:p14="http://schemas.microsoft.com/office/powerpoint/2010/main" val="260922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Pistes d’amélioration</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34</a:t>
            </a:fld>
            <a:endParaRPr lang="fr-FR" dirty="0"/>
          </a:p>
        </p:txBody>
      </p:sp>
      <p:sp>
        <p:nvSpPr>
          <p:cNvPr id="6" name="ZoneTexte 5">
            <a:extLst>
              <a:ext uri="{FF2B5EF4-FFF2-40B4-BE49-F238E27FC236}">
                <a16:creationId xmlns:a16="http://schemas.microsoft.com/office/drawing/2014/main" id="{28572233-26B1-4BF3-A17C-D70DF62DE4A2}"/>
              </a:ext>
            </a:extLst>
          </p:cNvPr>
          <p:cNvSpPr txBox="1"/>
          <p:nvPr/>
        </p:nvSpPr>
        <p:spPr>
          <a:xfrm>
            <a:off x="1302689" y="2297648"/>
            <a:ext cx="9647581" cy="286232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Font typeface="Arial" panose="020B0604020202020204" pitchFamily="34" charset="0"/>
              <a:buChar char="•"/>
            </a:pPr>
            <a:r>
              <a:rPr lang="fr-FR" sz="2000" dirty="0">
                <a:solidFill>
                  <a:schemeClr val="tx1">
                    <a:lumMod val="75000"/>
                    <a:lumOff val="25000"/>
                  </a:schemeClr>
                </a:solidFill>
              </a:rPr>
              <a:t>Augmenter le nombre d’utilisateur de GSM</a:t>
            </a:r>
          </a:p>
          <a:p>
            <a:pPr marL="342900" indent="-342900" algn="just">
              <a:buFont typeface="Arial" panose="020B0604020202020204" pitchFamily="34" charset="0"/>
              <a:buChar char="•"/>
            </a:pPr>
            <a:r>
              <a:rPr lang="fr-FR" sz="2000" dirty="0">
                <a:solidFill>
                  <a:schemeClr val="tx1">
                    <a:lumMod val="75000"/>
                    <a:lumOff val="25000"/>
                  </a:schemeClr>
                </a:solidFill>
              </a:rPr>
              <a:t>Proposer semestriellement des modules de formation sur les logiciels</a:t>
            </a:r>
          </a:p>
          <a:p>
            <a:pPr marL="342900" indent="-342900" algn="just">
              <a:buFont typeface="Arial" panose="020B0604020202020204" pitchFamily="34" charset="0"/>
              <a:buChar char="•"/>
            </a:pPr>
            <a:r>
              <a:rPr lang="fr-FR" sz="2000" dirty="0">
                <a:solidFill>
                  <a:schemeClr val="tx1">
                    <a:lumMod val="75000"/>
                    <a:lumOff val="25000"/>
                  </a:schemeClr>
                </a:solidFill>
              </a:rPr>
              <a:t>Systématiser la formation sur les logiciels métiers pour les nouveaux collaborateurs</a:t>
            </a:r>
          </a:p>
          <a:p>
            <a:pPr marL="342900" indent="-342900" algn="just">
              <a:buFont typeface="Arial" panose="020B0604020202020204" pitchFamily="34" charset="0"/>
              <a:buChar char="•"/>
            </a:pPr>
            <a:r>
              <a:rPr lang="fr-FR" sz="2000" dirty="0">
                <a:solidFill>
                  <a:schemeClr val="tx1">
                    <a:lumMod val="75000"/>
                    <a:lumOff val="25000"/>
                  </a:schemeClr>
                </a:solidFill>
              </a:rPr>
              <a:t>Recruter un technicien responsable du support</a:t>
            </a:r>
          </a:p>
          <a:p>
            <a:pPr marL="342900" indent="-342900" algn="just">
              <a:buFont typeface="Arial" panose="020B0604020202020204" pitchFamily="34" charset="0"/>
              <a:buChar char="•"/>
            </a:pPr>
            <a:r>
              <a:rPr lang="fr-FR" sz="2000" dirty="0">
                <a:solidFill>
                  <a:schemeClr val="tx1">
                    <a:lumMod val="75000"/>
                    <a:lumOff val="25000"/>
                  </a:schemeClr>
                </a:solidFill>
              </a:rPr>
              <a:t>Acquérir des imprimantes-photocopieuses-scanners réseau afin de partager et de diminuer le nombre d’équipements à maintenir</a:t>
            </a:r>
          </a:p>
          <a:p>
            <a:pPr marL="342900" indent="-342900" algn="just">
              <a:buFont typeface="Arial" panose="020B0604020202020204" pitchFamily="34" charset="0"/>
              <a:buChar char="•"/>
            </a:pPr>
            <a:r>
              <a:rPr lang="fr-FR" sz="2000" dirty="0">
                <a:solidFill>
                  <a:schemeClr val="tx1">
                    <a:lumMod val="75000"/>
                    <a:lumOff val="25000"/>
                  </a:schemeClr>
                </a:solidFill>
              </a:rPr>
              <a:t>Mettre en place un LAN sur chaque site (Switch et routeur)</a:t>
            </a:r>
          </a:p>
          <a:p>
            <a:pPr marL="342900" indent="-342900" algn="just">
              <a:buFont typeface="Arial" panose="020B0604020202020204" pitchFamily="34" charset="0"/>
              <a:buChar char="•"/>
            </a:pPr>
            <a:r>
              <a:rPr lang="fr-FR" sz="2000" dirty="0">
                <a:solidFill>
                  <a:schemeClr val="tx1">
                    <a:lumMod val="75000"/>
                    <a:lumOff val="25000"/>
                  </a:schemeClr>
                </a:solidFill>
              </a:rPr>
              <a:t>Trouver une alternative à Dropbox et une arborescence pour la gestion du système documentaire partagé (</a:t>
            </a:r>
            <a:r>
              <a:rPr lang="fr-FR" sz="2000" dirty="0" err="1">
                <a:solidFill>
                  <a:schemeClr val="tx1">
                    <a:lumMod val="75000"/>
                    <a:lumOff val="25000"/>
                  </a:schemeClr>
                </a:solidFill>
              </a:rPr>
              <a:t>Qualipro</a:t>
            </a:r>
            <a:r>
              <a:rPr lang="fr-FR" sz="2000" dirty="0">
                <a:solidFill>
                  <a:schemeClr val="tx1">
                    <a:lumMod val="75000"/>
                    <a:lumOff val="25000"/>
                  </a:schemeClr>
                </a:solidFill>
              </a:rPr>
              <a:t> ?)</a:t>
            </a:r>
          </a:p>
        </p:txBody>
      </p:sp>
    </p:spTree>
    <p:extLst>
      <p:ext uri="{BB962C8B-B14F-4D97-AF65-F5344CB8AC3E}">
        <p14:creationId xmlns:p14="http://schemas.microsoft.com/office/powerpoint/2010/main" val="33565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a:t>
            </a:fld>
            <a:endParaRPr lang="fr-FR" dirty="0"/>
          </a:p>
        </p:txBody>
      </p:sp>
      <p:pic>
        <p:nvPicPr>
          <p:cNvPr id="4098" name="Picture 2" descr="Forms response chart. Question title: Pensez-vous être bien équipés en matériel informatique ?. Number of responses: 12 responses.">
            <a:extLst>
              <a:ext uri="{FF2B5EF4-FFF2-40B4-BE49-F238E27FC236}">
                <a16:creationId xmlns:a16="http://schemas.microsoft.com/office/drawing/2014/main" id="{A6F9C3DF-575F-4D07-8F55-3CDC9B07E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2" t="6407" r="23601" b="8303"/>
          <a:stretch/>
        </p:blipFill>
        <p:spPr bwMode="auto">
          <a:xfrm>
            <a:off x="225288" y="1896988"/>
            <a:ext cx="5287618" cy="28192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s response chart. Question title: Quels matériels utilisez-vous dans le cadre professionnel ?. Number of responses: 12 responses.">
            <a:extLst>
              <a:ext uri="{FF2B5EF4-FFF2-40B4-BE49-F238E27FC236}">
                <a16:creationId xmlns:a16="http://schemas.microsoft.com/office/drawing/2014/main" id="{CF4E8164-4B8A-42D1-8134-0BDE76744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5371" r="1857" b="9760"/>
          <a:stretch/>
        </p:blipFill>
        <p:spPr bwMode="auto">
          <a:xfrm>
            <a:off x="5168349" y="3121439"/>
            <a:ext cx="6930886" cy="318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5</a:t>
            </a:fld>
            <a:endParaRPr lang="fr-FR" dirty="0"/>
          </a:p>
        </p:txBody>
      </p:sp>
      <p:grpSp>
        <p:nvGrpSpPr>
          <p:cNvPr id="7" name="Groupe 6">
            <a:extLst>
              <a:ext uri="{FF2B5EF4-FFF2-40B4-BE49-F238E27FC236}">
                <a16:creationId xmlns:a16="http://schemas.microsoft.com/office/drawing/2014/main" id="{E110DD8A-7F67-4EBD-BF24-23039F27F755}"/>
              </a:ext>
            </a:extLst>
          </p:cNvPr>
          <p:cNvGrpSpPr/>
          <p:nvPr/>
        </p:nvGrpSpPr>
        <p:grpSpPr>
          <a:xfrm>
            <a:off x="234405" y="1889901"/>
            <a:ext cx="5861595" cy="2642342"/>
            <a:chOff x="234405" y="1889901"/>
            <a:chExt cx="6069496" cy="2769926"/>
          </a:xfrm>
        </p:grpSpPr>
        <p:pic>
          <p:nvPicPr>
            <p:cNvPr id="5122" name="Picture 2" descr="Forms response chart. Question title: Que pensez-vous de la qualité du matériel informatique ?. Number of responses: 12 responses.">
              <a:extLst>
                <a:ext uri="{FF2B5EF4-FFF2-40B4-BE49-F238E27FC236}">
                  <a16:creationId xmlns:a16="http://schemas.microsoft.com/office/drawing/2014/main" id="{D1EF4303-6BB3-4F4A-89A5-EDA124CE1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6" t="4100" r="2088" b="12733"/>
            <a:stretch/>
          </p:blipFill>
          <p:spPr bwMode="auto">
            <a:xfrm>
              <a:off x="234405" y="1889901"/>
              <a:ext cx="6069496" cy="27699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0F1B49F-CDDF-4206-BB55-76443DB30E2C}"/>
                </a:ext>
              </a:extLst>
            </p:cNvPr>
            <p:cNvSpPr txBox="1"/>
            <p:nvPr/>
          </p:nvSpPr>
          <p:spPr>
            <a:xfrm>
              <a:off x="4271246" y="2334085"/>
              <a:ext cx="1701350"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3,6/5</a:t>
              </a:r>
            </a:p>
          </p:txBody>
        </p:sp>
      </p:grpSp>
      <p:pic>
        <p:nvPicPr>
          <p:cNvPr id="5124" name="Picture 4" descr="Forms response chart. Question title: Que pensez-vous de l'accès Internet (disponibilité et performance) ?. Number of responses: 12 responses.">
            <a:extLst>
              <a:ext uri="{FF2B5EF4-FFF2-40B4-BE49-F238E27FC236}">
                <a16:creationId xmlns:a16="http://schemas.microsoft.com/office/drawing/2014/main" id="{69313665-96B7-411D-8D3E-8221541873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6" t="3286" b="11554"/>
          <a:stretch/>
        </p:blipFill>
        <p:spPr bwMode="auto">
          <a:xfrm>
            <a:off x="6122504" y="3617844"/>
            <a:ext cx="5958336" cy="268595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2FDADAFA-7B2D-4D32-9AEC-A04423F12868}"/>
              </a:ext>
            </a:extLst>
          </p:cNvPr>
          <p:cNvSpPr txBox="1"/>
          <p:nvPr/>
        </p:nvSpPr>
        <p:spPr>
          <a:xfrm>
            <a:off x="9900458" y="4201486"/>
            <a:ext cx="1643073"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2,8/5</a:t>
            </a:r>
          </a:p>
        </p:txBody>
      </p:sp>
    </p:spTree>
    <p:extLst>
      <p:ext uri="{BB962C8B-B14F-4D97-AF65-F5344CB8AC3E}">
        <p14:creationId xmlns:p14="http://schemas.microsoft.com/office/powerpoint/2010/main" val="7377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6</a:t>
            </a:fld>
            <a:endParaRPr lang="fr-FR" dirty="0"/>
          </a:p>
        </p:txBody>
      </p:sp>
      <p:pic>
        <p:nvPicPr>
          <p:cNvPr id="6146" name="Picture 2" descr="Forms response chart. Question title: Pourquoi utilisez-vous Internet dans le cadre professionnel ?. Number of responses: 12 responses.">
            <a:extLst>
              <a:ext uri="{FF2B5EF4-FFF2-40B4-BE49-F238E27FC236}">
                <a16:creationId xmlns:a16="http://schemas.microsoft.com/office/drawing/2014/main" id="{B84AB0E0-2EFF-41E5-A61D-E51EC2044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1" y="1920721"/>
            <a:ext cx="6666255" cy="345725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49007AB-3AD5-4FBD-A1B5-0BA0DA747D4F}"/>
              </a:ext>
            </a:extLst>
          </p:cNvPr>
          <p:cNvSpPr txBox="1"/>
          <p:nvPr/>
        </p:nvSpPr>
        <p:spPr>
          <a:xfrm>
            <a:off x="6664699" y="4500810"/>
            <a:ext cx="5421283"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800" dirty="0">
                <a:solidFill>
                  <a:schemeClr val="tx1">
                    <a:lumMod val="75000"/>
                    <a:lumOff val="25000"/>
                  </a:schemeClr>
                </a:solidFill>
              </a:rPr>
              <a:t>Remarques :</a:t>
            </a:r>
          </a:p>
          <a:p>
            <a:pPr marL="285750" indent="-285750" algn="just">
              <a:buFont typeface="Arial" panose="020B0604020202020204" pitchFamily="34" charset="0"/>
              <a:buChar char="•"/>
            </a:pPr>
            <a:r>
              <a:rPr lang="fr-FR" sz="2000" dirty="0">
                <a:solidFill>
                  <a:schemeClr val="tx1">
                    <a:lumMod val="75000"/>
                    <a:lumOff val="25000"/>
                  </a:schemeClr>
                </a:solidFill>
              </a:rPr>
              <a:t>Connexion très lente</a:t>
            </a:r>
          </a:p>
          <a:p>
            <a:pPr marL="285750" indent="-285750" algn="just">
              <a:buFont typeface="Arial" panose="020B0604020202020204" pitchFamily="34" charset="0"/>
              <a:buChar char="•"/>
            </a:pPr>
            <a:r>
              <a:rPr lang="fr-FR" sz="2000" dirty="0">
                <a:solidFill>
                  <a:schemeClr val="tx1">
                    <a:lumMod val="75000"/>
                    <a:lumOff val="25000"/>
                  </a:schemeClr>
                </a:solidFill>
              </a:rPr>
              <a:t>La machine </a:t>
            </a:r>
            <a:r>
              <a:rPr lang="fr-FR" sz="2000" dirty="0" err="1">
                <a:solidFill>
                  <a:schemeClr val="tx1">
                    <a:lumMod val="75000"/>
                    <a:lumOff val="25000"/>
                  </a:schemeClr>
                </a:solidFill>
              </a:rPr>
              <a:t>Ascoma</a:t>
            </a:r>
            <a:r>
              <a:rPr lang="fr-FR" sz="2000" dirty="0">
                <a:solidFill>
                  <a:schemeClr val="tx1">
                    <a:lumMod val="75000"/>
                    <a:lumOff val="25000"/>
                  </a:schemeClr>
                </a:solidFill>
              </a:rPr>
              <a:t> et la Carte O à revoir</a:t>
            </a:r>
          </a:p>
          <a:p>
            <a:pPr marL="285750" indent="-285750" algn="just">
              <a:buFont typeface="Arial" panose="020B0604020202020204" pitchFamily="34" charset="0"/>
              <a:buChar char="•"/>
            </a:pPr>
            <a:r>
              <a:rPr lang="fr-FR" sz="2000" dirty="0">
                <a:solidFill>
                  <a:schemeClr val="tx1">
                    <a:lumMod val="75000"/>
                    <a:lumOff val="25000"/>
                  </a:schemeClr>
                </a:solidFill>
              </a:rPr>
              <a:t>Encore peu adapté et insuffisant. Besoin de scanner par exemple</a:t>
            </a:r>
          </a:p>
        </p:txBody>
      </p:sp>
    </p:spTree>
    <p:extLst>
      <p:ext uri="{BB962C8B-B14F-4D97-AF65-F5344CB8AC3E}">
        <p14:creationId xmlns:p14="http://schemas.microsoft.com/office/powerpoint/2010/main" val="151623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7</a:t>
            </a:fld>
            <a:endParaRPr lang="fr-FR" dirty="0"/>
          </a:p>
        </p:txBody>
      </p:sp>
      <p:pic>
        <p:nvPicPr>
          <p:cNvPr id="7170" name="Picture 2" descr="Forms response chart. Question title: Utilisez-vous Eyone Médical ?. Number of responses: 12 responses.">
            <a:extLst>
              <a:ext uri="{FF2B5EF4-FFF2-40B4-BE49-F238E27FC236}">
                <a16:creationId xmlns:a16="http://schemas.microsoft.com/office/drawing/2014/main" id="{CEC3C5F6-BB6F-4DE9-A522-72ABB6BC5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8" t="4809" r="29456" b="9169"/>
          <a:stretch/>
        </p:blipFill>
        <p:spPr bwMode="auto">
          <a:xfrm>
            <a:off x="2532782" y="1888003"/>
            <a:ext cx="7187395" cy="419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1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8</a:t>
            </a:fld>
            <a:endParaRPr lang="fr-FR" dirty="0"/>
          </a:p>
        </p:txBody>
      </p:sp>
      <p:grpSp>
        <p:nvGrpSpPr>
          <p:cNvPr id="6" name="Groupe 5">
            <a:extLst>
              <a:ext uri="{FF2B5EF4-FFF2-40B4-BE49-F238E27FC236}">
                <a16:creationId xmlns:a16="http://schemas.microsoft.com/office/drawing/2014/main" id="{D6A96C42-C915-4384-B34E-F2605B41441C}"/>
              </a:ext>
            </a:extLst>
          </p:cNvPr>
          <p:cNvGrpSpPr/>
          <p:nvPr/>
        </p:nvGrpSpPr>
        <p:grpSpPr>
          <a:xfrm>
            <a:off x="251793" y="2138928"/>
            <a:ext cx="6268277" cy="2423395"/>
            <a:chOff x="251793" y="1773803"/>
            <a:chExt cx="6268277" cy="2423395"/>
          </a:xfrm>
        </p:grpSpPr>
        <p:pic>
          <p:nvPicPr>
            <p:cNvPr id="9" name="Picture 4" descr="Forms response chart. Question title: Enregistrer des patients. Number of responses: 5 responses.">
              <a:extLst>
                <a:ext uri="{FF2B5EF4-FFF2-40B4-BE49-F238E27FC236}">
                  <a16:creationId xmlns:a16="http://schemas.microsoft.com/office/drawing/2014/main" id="{B17F0CEA-3AFB-49D1-AE60-6872CF5DA6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 t="7649" r="1499" b="11967"/>
            <a:stretch/>
          </p:blipFill>
          <p:spPr bwMode="auto">
            <a:xfrm>
              <a:off x="251793" y="1773803"/>
              <a:ext cx="6268277" cy="242339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E6916A8-CB0E-4F55-96CB-D94BB2D79E13}"/>
                </a:ext>
              </a:extLst>
            </p:cNvPr>
            <p:cNvSpPr txBox="1"/>
            <p:nvPr/>
          </p:nvSpPr>
          <p:spPr>
            <a:xfrm>
              <a:off x="4160113" y="1970881"/>
              <a:ext cx="1636154" cy="300553"/>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4,4/5</a:t>
              </a:r>
            </a:p>
          </p:txBody>
        </p:sp>
      </p:grpSp>
      <p:pic>
        <p:nvPicPr>
          <p:cNvPr id="8194" name="Picture 2" descr="Forms response chart. Question title: Retrouver un patient et gérer des dossiers. Number of responses: 9 responses.">
            <a:extLst>
              <a:ext uri="{FF2B5EF4-FFF2-40B4-BE49-F238E27FC236}">
                <a16:creationId xmlns:a16="http://schemas.microsoft.com/office/drawing/2014/main" id="{9425039A-E10C-4C94-AF2B-5BED25F39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8" t="6052" r="2174" b="14305"/>
          <a:stretch/>
        </p:blipFill>
        <p:spPr bwMode="auto">
          <a:xfrm>
            <a:off x="6440558" y="3845408"/>
            <a:ext cx="5671930" cy="246042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0AF37B5-CEA5-4C13-BF58-6AE206D2A465}"/>
              </a:ext>
            </a:extLst>
          </p:cNvPr>
          <p:cNvSpPr txBox="1"/>
          <p:nvPr/>
        </p:nvSpPr>
        <p:spPr>
          <a:xfrm>
            <a:off x="7413522" y="4524944"/>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4,1/5</a:t>
            </a:r>
          </a:p>
        </p:txBody>
      </p:sp>
    </p:spTree>
    <p:extLst>
      <p:ext uri="{BB962C8B-B14F-4D97-AF65-F5344CB8AC3E}">
        <p14:creationId xmlns:p14="http://schemas.microsoft.com/office/powerpoint/2010/main" val="270465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9</a:t>
            </a:fld>
            <a:endParaRPr lang="fr-FR" dirty="0"/>
          </a:p>
        </p:txBody>
      </p:sp>
      <p:pic>
        <p:nvPicPr>
          <p:cNvPr id="9218" name="Picture 2" descr="Forms response chart. Question title: Facturer une visite. Number of responses: 6 responses.">
            <a:extLst>
              <a:ext uri="{FF2B5EF4-FFF2-40B4-BE49-F238E27FC236}">
                <a16:creationId xmlns:a16="http://schemas.microsoft.com/office/drawing/2014/main" id="{23FFED4F-12B2-4311-A5E7-77807E77C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3" t="5001" r="1448" b="12633"/>
          <a:stretch/>
        </p:blipFill>
        <p:spPr bwMode="auto">
          <a:xfrm>
            <a:off x="198783" y="1818499"/>
            <a:ext cx="5897218" cy="261696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AEFE487E-B415-4FF3-B5D2-FE13DAFA9215}"/>
              </a:ext>
            </a:extLst>
          </p:cNvPr>
          <p:cNvSpPr txBox="1"/>
          <p:nvPr/>
        </p:nvSpPr>
        <p:spPr>
          <a:xfrm>
            <a:off x="3298722" y="2214511"/>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4,7/5</a:t>
            </a:r>
          </a:p>
        </p:txBody>
      </p:sp>
      <p:pic>
        <p:nvPicPr>
          <p:cNvPr id="9220" name="Picture 4" descr="Forms response chart. Question title: Facturer une hospitalisation. Number of responses: 3 responses.">
            <a:extLst>
              <a:ext uri="{FF2B5EF4-FFF2-40B4-BE49-F238E27FC236}">
                <a16:creationId xmlns:a16="http://schemas.microsoft.com/office/drawing/2014/main" id="{4ADF52F8-B282-46B1-BFEC-B053C6B9C0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1" t="4518" r="1739" b="12685"/>
          <a:stretch/>
        </p:blipFill>
        <p:spPr bwMode="auto">
          <a:xfrm>
            <a:off x="6294783" y="3629909"/>
            <a:ext cx="5897218" cy="266487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87618FB6-2CA8-40FD-8744-2FB57DF76558}"/>
              </a:ext>
            </a:extLst>
          </p:cNvPr>
          <p:cNvSpPr txBox="1"/>
          <p:nvPr/>
        </p:nvSpPr>
        <p:spPr>
          <a:xfrm>
            <a:off x="7970114" y="4416985"/>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b="1" dirty="0">
                <a:solidFill>
                  <a:schemeClr val="accent4">
                    <a:lumMod val="50000"/>
                  </a:schemeClr>
                </a:solidFill>
              </a:rPr>
              <a:t>Moyenne : 4,3/5</a:t>
            </a:r>
          </a:p>
        </p:txBody>
      </p:sp>
    </p:spTree>
    <p:extLst>
      <p:ext uri="{BB962C8B-B14F-4D97-AF65-F5344CB8AC3E}">
        <p14:creationId xmlns:p14="http://schemas.microsoft.com/office/powerpoint/2010/main" val="1286546561"/>
      </p:ext>
    </p:extLst>
  </p:cSld>
  <p:clrMapOvr>
    <a:masterClrMapping/>
  </p:clrMapOvr>
</p:sld>
</file>

<file path=ppt/theme/theme1.xml><?xml version="1.0" encoding="utf-8"?>
<a:theme xmlns:a="http://schemas.openxmlformats.org/drawingml/2006/main" name="Rückblic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2534</TotalTime>
  <Words>488</Words>
  <Application>Microsoft Office PowerPoint</Application>
  <PresentationFormat>Grand écran</PresentationFormat>
  <Paragraphs>123</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Calibri Light</vt:lpstr>
      <vt:lpstr>Courier New</vt:lpstr>
      <vt:lpstr>Wingdings</vt:lpstr>
      <vt:lpstr>Rückblick</vt:lpstr>
      <vt:lpstr>Résultats de l’enquête de satisfaction sur le SI</vt:lpstr>
      <vt:lpstr>Description du panel</vt:lpstr>
      <vt:lpstr>Description du panel</vt:lpstr>
      <vt:lpstr>Matériel informatique et Internet</vt:lpstr>
      <vt:lpstr>Matériel informatique et Internet</vt:lpstr>
      <vt:lpstr>Matériel informatique et Internet</vt:lpstr>
      <vt:lpstr>Eyone Médical</vt:lpstr>
      <vt:lpstr>Eyone Médical</vt:lpstr>
      <vt:lpstr>Eyone Médical</vt:lpstr>
      <vt:lpstr>Eyone Médical</vt:lpstr>
      <vt:lpstr>Eyone Médical</vt:lpstr>
      <vt:lpstr>Eyone Médical</vt:lpstr>
      <vt:lpstr>Synthèse Eyone Médical</vt:lpstr>
      <vt:lpstr>GSM</vt:lpstr>
      <vt:lpstr>GSM</vt:lpstr>
      <vt:lpstr>GSM</vt:lpstr>
      <vt:lpstr>GSM</vt:lpstr>
      <vt:lpstr>GSM</vt:lpstr>
      <vt:lpstr>Synthèse GSM</vt:lpstr>
      <vt:lpstr>Odoo</vt:lpstr>
      <vt:lpstr>Odoo</vt:lpstr>
      <vt:lpstr>Synthèse Odoo</vt:lpstr>
      <vt:lpstr>Dropbox</vt:lpstr>
      <vt:lpstr>Dropbox</vt:lpstr>
      <vt:lpstr>Synthèse Dropbox</vt:lpstr>
      <vt:lpstr>Qualité des applications</vt:lpstr>
      <vt:lpstr>Qualité des applications</vt:lpstr>
      <vt:lpstr>Qualité des applications</vt:lpstr>
      <vt:lpstr>Formation</vt:lpstr>
      <vt:lpstr>Support technique</vt:lpstr>
      <vt:lpstr>Support technique</vt:lpstr>
      <vt:lpstr>Satisfaction globale</vt:lpstr>
      <vt:lpstr>Satisfaction globale</vt:lpstr>
      <vt:lpstr>Pistes d’amélioration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Ordi Adopale</dc:creator>
  <cp:lastModifiedBy>Lauriane</cp:lastModifiedBy>
  <cp:revision>363</cp:revision>
  <dcterms:created xsi:type="dcterms:W3CDTF">2016-06-24T08:01:20Z</dcterms:created>
  <dcterms:modified xsi:type="dcterms:W3CDTF">2019-10-29T16:46:56Z</dcterms:modified>
</cp:coreProperties>
</file>