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6" r:id="rId6"/>
    <p:sldId id="258" r:id="rId7"/>
    <p:sldId id="319" r:id="rId8"/>
    <p:sldId id="260" r:id="rId9"/>
    <p:sldId id="261" r:id="rId10"/>
    <p:sldId id="262" r:id="rId11"/>
    <p:sldId id="320" r:id="rId12"/>
    <p:sldId id="321" r:id="rId13"/>
    <p:sldId id="324" r:id="rId14"/>
    <p:sldId id="325" r:id="rId15"/>
    <p:sldId id="327" r:id="rId16"/>
    <p:sldId id="326" r:id="rId17"/>
    <p:sldId id="328" r:id="rId18"/>
    <p:sldId id="27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2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864"/>
    <a:srgbClr val="7BBBC6"/>
    <a:srgbClr val="EBBDA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2" autoAdjust="0"/>
  </p:normalViewPr>
  <p:slideViewPr>
    <p:cSldViewPr snapToGrid="0" showGuides="1">
      <p:cViewPr varScale="1">
        <p:scale>
          <a:sx n="72" d="100"/>
          <a:sy n="72" d="100"/>
        </p:scale>
        <p:origin x="660" y="96"/>
      </p:cViewPr>
      <p:guideLst>
        <p:guide orient="horz" pos="912"/>
        <p:guide pos="3840"/>
        <p:guide orient="horz" pos="3984"/>
        <p:guide orient="horz" pos="2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Enqu&#234;te%20annuelle%20de%20satisfaction%20des%20m&#233;decins%20(r&#233;ponse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Enqu&#234;te%20annuelle%20de%20satisfaction%20des%20m&#233;decins%20(r&#233;ponses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Délai de paiement des honoraires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CECF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'Réponses au formulaire 1'!$C$33:$C$36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'Réponses au formulaire 1'!$D$33:$D$36</c:f>
              <c:numCache>
                <c:formatCode>0.00%</c:formatCode>
                <c:ptCount val="4"/>
                <c:pt idx="0">
                  <c:v>0</c:v>
                </c:pt>
                <c:pt idx="1">
                  <c:v>0.23</c:v>
                </c:pt>
                <c:pt idx="2" formatCode="0%">
                  <c:v>0.54</c:v>
                </c:pt>
                <c:pt idx="3" formatCode="0%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E-4290-BBE2-0E938837A9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49531568"/>
        <c:axId val="1312688528"/>
      </c:barChart>
      <c:catAx>
        <c:axId val="10495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2688528"/>
        <c:crosses val="autoZero"/>
        <c:auto val="1"/>
        <c:lblAlgn val="ctr"/>
        <c:lblOffset val="100"/>
        <c:noMultiLvlLbl val="0"/>
      </c:catAx>
      <c:valAx>
        <c:axId val="13126885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04953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Recommanderiez-vous NEST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'Réponses au formulaire 1'!$E$33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EBBDA9"/>
            </a:solidFill>
          </c:spPr>
          <c:dPt>
            <c:idx val="0"/>
            <c:bubble3D val="0"/>
            <c:spPr>
              <a:solidFill>
                <a:srgbClr val="EBBDA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A4-420A-8C30-3A17A3176DD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'Réponses au formulaire 1'!$F$33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A4-420A-8C30-3A17A3176DD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623F4313-9FCE-4A92-819A-FAD0FCF0E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D8F2DB-1094-477F-B0A7-6AC3F2199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8EE446-7AEC-4E52-BB44-E415E29CB158}" type="datetime1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06BA01-9EAD-49E8-91CF-2A395945EA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7E85C4-F9C1-42D8-B803-39C514A3B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474F99-60BC-462F-82FF-AD0F7D337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019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99FE93-18FF-4761-A914-89E7F4D54D0C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226AB8-ACBE-42E6-92F5-667EDDCD965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28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63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1B69D-046D-936E-88B7-884C752C8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3EC2FF-6210-D39B-0641-CD625E67C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D56B9-0894-1591-6928-45847DF3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EA6C26-9C57-4903-AE77-E191504283DF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20115-3A9F-8A73-2315-0868A5C9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81E1BC-B383-792C-FD7C-671C6992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2565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A4202-CBD8-6156-A779-3D9AED11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0FD91F-5E35-0846-5391-BD06C09BC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62D22A-D3ED-05E4-BDF9-F545A68C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0B6182-9DAD-43E7-A402-4D56D11CEDF5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293B2E-CF10-B373-090E-C931F02E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BDD558-2910-5158-88D8-278F5FBD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6533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C263B6-1E8C-BBEC-73DD-71443C284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3B7C97-5ECC-699A-FF06-1F12E0299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E126DF-1201-CF54-1D7F-DB7A1062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8300B0B-2631-4D7B-AD03-0F59FD901AE4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C46C3-1E1F-60F5-A818-B8B63584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DB53F-C5EF-ED8F-41E1-4B1045DA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6854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93EFF2-32A1-067D-A9E4-6B724CBC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65526-5DFE-6050-C2FB-F3865D8DC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8B9F5-3968-403B-7F21-580D60CB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113045-75BA-49FC-B8DA-667A815F6AD8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71ED4A-08BE-5667-1334-11DF38F1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A56B8-04B6-CB2B-20B5-572B54D2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8541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F8F43-2809-3B21-7B61-B29DC63B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5CCE8F-A056-35DC-16FA-9D93480DD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4579A5-844C-670A-A277-27249C0E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57F48F1-947C-498B-A912-2C1742B9B076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884B46-252A-498F-5D2A-B68B624A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B0E62A-8C18-EB98-29D3-C56A1540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1904639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4A7DA-3683-14A0-061B-53B22B5F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6C1228-EA2D-C3DF-6486-1F01106B4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F74E82-75A4-4379-8E05-133B307E6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450E29-A30C-9BF2-21FD-D161E127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FC8C33D-8E2E-459B-AF90-253460469913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2E2F77-937B-F7E8-EBCF-3EF09393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ADDBC4-578E-1683-2D6F-4ECC702B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685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3E124-2844-7313-0D93-C2D224CD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5182D-04C1-BCA7-0D15-A1AD4CE3B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1DD4BE-1C60-D473-497D-DC9581A81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C21E57-793A-A4BC-769C-596B0D604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00C754-CD6E-376F-DF25-8051EE2A5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5C118C-1F0F-D88B-449A-F57C5172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660CFF-974F-4B0F-8CAA-FCC0F89E7460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DAE039-D400-C978-FFA4-720836AD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A9E29-534E-0EBA-96CF-99748E64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8438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A3E303-C227-5B7B-388E-106021E8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D538EC-9E7E-FFE5-529E-9F415755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57F48F1-947C-498B-A912-2C1742B9B076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4E68BD-1DA3-7C92-1E1A-7369A713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9885F5-1C25-DDD1-6320-C74B2BD2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0974886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8C0D97-F31E-86E9-BE39-43B42064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D1239B-222F-4485-B527-6BEE956E53DB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22C07F-DBBA-14B2-A085-5444E7AE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44B079-62BC-3510-3338-A95FC88A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6106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4DDF4-FA3C-30F4-DC04-8DA2E58C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55ED7C-68B6-9A4F-97FA-6624C9B6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6B2071-1CD2-F9DC-2C50-0EC5B8411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A4EEAC-BAF4-64C1-6E06-F0B13824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4DDADA-8413-40DC-8839-95ED535A6D2F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9826B9-A5E1-6D97-53C1-85EDD1DB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AD1732-79C2-B1B8-52AC-1D05CBC9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279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C265E-DCAD-192B-D36D-B2040448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9B6EED-AEFB-E1DF-3AF0-E758338EA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E5BD54-F141-00C5-3270-88D11C0C2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E17309-8FCA-8D6E-DD97-8E9D2162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65ADD9-85E7-452B-96B0-2A14879D53CE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4E50DF-2F66-61A8-5B1C-D65FC5A0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6940CC-F751-4A9A-0868-CC23EF25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3246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AE0E5B-0921-835C-47CD-2B8FFDF0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DD276C-8E71-6E43-1E36-627E072DF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4FAABC-73BD-9DB9-AC99-D570ADA5B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F48F1-947C-498B-A912-2C1742B9B076}" type="datetime1">
              <a:rPr lang="fr-FR" noProof="0" smtClean="0"/>
              <a:t>20/02/2024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062C6-6355-C547-137F-8C85C3CF8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E9A4EB-68D5-9135-932A-BE3A755D3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4258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24slides.com/?utm_campaign=mp&amp;utm_medium=ppt&amp;utm_source=pptlink&amp;utm_content=&amp;utm_term=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67A0D76-C29E-4E44-A4E3-38A79D9B7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6" t="11994" r="10590" b="20137"/>
          <a:stretch/>
        </p:blipFill>
        <p:spPr>
          <a:xfrm>
            <a:off x="-41844" y="-106680"/>
            <a:ext cx="12233844" cy="7071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44" y="4402236"/>
            <a:ext cx="12233844" cy="1843581"/>
          </a:xfrm>
          <a:prstGeom prst="rect">
            <a:avLst/>
          </a:prstGeom>
          <a:solidFill>
            <a:srgbClr val="75286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3200" dirty="0">
                <a:latin typeface="Poppins" panose="00000500000000000000" pitchFamily="2" charset="0"/>
                <a:cs typeface="Poppins" panose="00000500000000000000" pitchFamily="2" charset="0"/>
              </a:rPr>
              <a:t>RAPPORT ENQUETE DE SATISFACTION DES MEDECINS 2023</a:t>
            </a: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-FR" dirty="0"/>
              <a:t>Diapositive de tableau de bord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CD8A40-6094-4165-AC00-AEDA1F228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5" y="304197"/>
            <a:ext cx="2744690" cy="18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Poppins" panose="00000500000000000000" pitchFamily="2" charset="0"/>
                <a:cs typeface="Poppins" panose="00000500000000000000" pitchFamily="2" charset="0"/>
              </a:rPr>
              <a:t>Les informations sur la performance et l’efficacité du système de management de la qualité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Enquête satisfaction des médecins (Gynécologue obstétrique, Pédiatre, Anesthésiste)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Malgun Gothic" panose="020B0503020000020004" pitchFamily="34" charset="-127"/>
              <a:cs typeface="Poppins" panose="00000500000000000000" pitchFamily="2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063C570-DC85-1E4F-6CF2-3A5D9AC36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046431"/>
              </p:ext>
            </p:extLst>
          </p:nvPr>
        </p:nvGraphicFramePr>
        <p:xfrm>
          <a:off x="2419643" y="2924476"/>
          <a:ext cx="6414868" cy="327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73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Poppins" panose="00000500000000000000" pitchFamily="2" charset="0"/>
                <a:cs typeface="Poppins" panose="00000500000000000000" pitchFamily="2" charset="0"/>
              </a:rPr>
              <a:t>Les informations sur la performance et l’efficacité du système de management de la qualité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4DC189-6831-41C0-AFC0-81A1220ACC79}"/>
              </a:ext>
            </a:extLst>
          </p:cNvPr>
          <p:cNvSpPr txBox="1"/>
          <p:nvPr/>
        </p:nvSpPr>
        <p:spPr>
          <a:xfrm>
            <a:off x="369358" y="1876182"/>
            <a:ext cx="1126093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BBDA9"/>
              </a:buClr>
            </a:pPr>
            <a:r>
              <a:rPr lang="fr-SN" sz="2800" b="1" dirty="0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PROBLEMES RENCONTRES</a:t>
            </a:r>
          </a:p>
          <a:p>
            <a:pPr marL="457200" indent="-457200" algn="ctr">
              <a:buClr>
                <a:srgbClr val="EBBDA9"/>
              </a:buClr>
              <a:buFont typeface="Wingdings" panose="05000000000000000000" pitchFamily="2" charset="2"/>
              <a:buChar char="v"/>
            </a:pPr>
            <a:endParaRPr lang="fr-SN" sz="28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ctr">
              <a:buClr>
                <a:srgbClr val="EBBDA9"/>
              </a:buClr>
              <a:buFont typeface="Wingdings" panose="05000000000000000000" pitchFamily="2" charset="2"/>
              <a:buChar char="v"/>
            </a:pPr>
            <a:endParaRPr lang="fr-SN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engagement insuffisant de certains membres de l'équipe paramédicale qui prennent leur temps pour exécuter les consignes.</a:t>
            </a:r>
          </a:p>
          <a:p>
            <a:pPr>
              <a:buClr>
                <a:srgbClr val="EBBDA9"/>
              </a:buClr>
            </a:pP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bsence de formation continue des paramédicaux et des pédiatres </a:t>
            </a:r>
            <a:endParaRPr lang="fr-FR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rgbClr val="EBBDA9"/>
              </a:buClr>
            </a:pPr>
            <a:endParaRPr lang="fr-FR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aiement des honoraires après le 12 du mois</a:t>
            </a:r>
            <a:endParaRPr lang="fr-SN" sz="20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5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197" y="506053"/>
            <a:ext cx="116781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BBDA9"/>
              </a:buClr>
            </a:pPr>
            <a:r>
              <a:rPr lang="fr-SN" sz="2400" b="1" dirty="0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REMARQUES, SUGGESTIONS…</a:t>
            </a:r>
          </a:p>
          <a:p>
            <a:pPr marL="285750" indent="-285750" algn="ctr">
              <a:buClr>
                <a:srgbClr val="EBBDA9"/>
              </a:buClr>
              <a:buFont typeface="Wingdings" panose="05000000000000000000" pitchFamily="2" charset="2"/>
              <a:buChar char="v"/>
            </a:pPr>
            <a:endParaRPr lang="fr-SN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ayer les honoraires plutôt et mettre à disposition les consommables avant que ça ne finisse</a:t>
            </a:r>
          </a:p>
          <a:p>
            <a:pPr>
              <a:buClr>
                <a:srgbClr val="EBBDA9"/>
              </a:buClr>
            </a:pP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285750" indent="-28575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hanger l’appareil </a:t>
            </a: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chographie (gynéco 2)</a:t>
            </a:r>
            <a:endParaRPr lang="fr-FR" sz="20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EBBDA9"/>
              </a:buClr>
              <a:buFont typeface="Wingdings" panose="05000000000000000000" pitchFamily="2" charset="2"/>
              <a:buChar char="v"/>
            </a:pPr>
            <a:endParaRPr lang="fr-FR" sz="2000" b="0" i="0" u="none" strike="noStrike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table d’accouchement à changer, </a:t>
            </a:r>
            <a:endParaRPr lang="fr-FR" sz="20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rgbClr val="EBBDA9"/>
              </a:buClr>
            </a:pPr>
            <a:endParaRPr lang="fr-FR" sz="2000" b="0" i="0" u="none" strike="noStrike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ommunication avec le personnel médical à améliorer. </a:t>
            </a:r>
          </a:p>
          <a:p>
            <a:pPr>
              <a:buClr>
                <a:srgbClr val="EBBDA9"/>
              </a:buClr>
            </a:pPr>
            <a:endParaRPr lang="fr-FR" sz="2000" b="0" i="0" u="none" strike="noStrike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élai de paiement des honoraires des médecins à revoir</a:t>
            </a: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>
              <a:buClr>
                <a:srgbClr val="EBBDA9"/>
              </a:buClr>
            </a:pPr>
            <a:b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fr-FR" sz="2000" b="0" i="0" u="none" strike="noStrike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6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944DC189-6831-41C0-AFC0-81A1220ACC79}"/>
              </a:ext>
            </a:extLst>
          </p:cNvPr>
          <p:cNvSpPr txBox="1"/>
          <p:nvPr/>
        </p:nvSpPr>
        <p:spPr>
          <a:xfrm>
            <a:off x="228681" y="455684"/>
            <a:ext cx="11260939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BBDA9"/>
              </a:buClr>
            </a:pPr>
            <a:r>
              <a:rPr lang="fr-SN" sz="2400" b="1" dirty="0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REMARQUES, SUGGESTIONS…</a:t>
            </a:r>
          </a:p>
          <a:p>
            <a:pPr algn="ctr">
              <a:buClr>
                <a:srgbClr val="EBBDA9"/>
              </a:buClr>
            </a:pPr>
            <a:endParaRPr lang="fr-SN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réparer la ligne fixe des bureaux reliant les différents services </a:t>
            </a:r>
          </a:p>
          <a:p>
            <a:pPr>
              <a:buClr>
                <a:srgbClr val="EBBDA9"/>
              </a:buClr>
            </a:pPr>
            <a:endParaRPr lang="fr-FR" sz="2000" b="0" i="0" u="none" strike="noStrike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réduire le temps de recouvrement des payements assurances 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Ipm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b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essayer de mettre en place un système motivant pour les médecins externes en payant les actes dès que réalisés</a:t>
            </a:r>
          </a:p>
          <a:p>
            <a:pPr>
              <a:buClr>
                <a:srgbClr val="EBBDA9"/>
              </a:buClr>
            </a:pPr>
            <a:endParaRPr lang="fr-FR" sz="2000" b="0" i="0" u="none" strike="noStrike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améliorer la transparence et communication du service de comptabilité ( faire des états au mois où trimestriel sur les actes non encore payés) </a:t>
            </a:r>
          </a:p>
          <a:p>
            <a:pPr>
              <a:buClr>
                <a:srgbClr val="EBBDA9"/>
              </a:buClr>
            </a:pPr>
            <a:endParaRPr lang="fr-FR" sz="20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améliorer et mieux entretenir les équipements du blocs ( bistouri, boîte d'aspiration , instruments...)</a:t>
            </a:r>
          </a:p>
          <a:p>
            <a:pPr>
              <a:buClr>
                <a:srgbClr val="EBBDA9"/>
              </a:buClr>
            </a:pPr>
            <a:endParaRPr lang="fr-FR" sz="2000" b="0" i="0" u="none" strike="noStrike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continuer les efforts salutaires qui sont faits et visibles pour l'amélioration des conditions d'hospitalisation et de travail </a:t>
            </a:r>
            <a:endParaRPr lang="fr-SN" sz="24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EBBDA9"/>
              </a:buClr>
              <a:buFont typeface="Wingdings" panose="05000000000000000000" pitchFamily="2" charset="2"/>
              <a:buChar char="v"/>
            </a:pPr>
            <a:endParaRPr lang="fr-SN" sz="24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0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54582" y="379828"/>
            <a:ext cx="11029616" cy="5373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8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6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4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2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2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BBDA9"/>
              </a:buClr>
              <a:buFont typeface="Wingdings" panose="05000000000000000000" pitchFamily="2" charset="2"/>
              <a:buChar char="v"/>
            </a:pPr>
            <a:endParaRPr lang="fr-SN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Clr>
                <a:srgbClr val="EBBDA9"/>
              </a:buClr>
              <a:buNone/>
            </a:pPr>
            <a:r>
              <a:rPr lang="fr-SN" sz="3000" b="1" dirty="0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REMARQUES, SUGGESTIONS…</a:t>
            </a:r>
          </a:p>
          <a:p>
            <a:pPr marL="0" indent="0" algn="ctr">
              <a:buClr>
                <a:srgbClr val="EBBDA9"/>
              </a:buClr>
              <a:buNone/>
            </a:pPr>
            <a:endParaRPr lang="fr-SN" sz="3000" b="1" dirty="0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otiver le personnel paramédical ( sage-femme, infirmière) pour permettre un engagement sans faille de leur part;</a:t>
            </a:r>
          </a:p>
          <a:p>
            <a:pPr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ayer les honoraires ( assurance IPM PEC) le plutôt que possible pour les médecins prestataires. Les retards de payement de ces IPM et Assurances sont à l'origine de migration des praticiens vers d'autres structures</a:t>
            </a:r>
          </a:p>
          <a:p>
            <a:pPr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éduction des délais de livraison des commandes de matériels, médicaments ....</a:t>
            </a: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b="0" i="0" u="none" strike="noStrike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envoyer les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liste de consultation</a:t>
            </a: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aux prestataires qu’ils ne </a:t>
            </a:r>
            <a:r>
              <a:rPr lang="fr-FR" sz="2000" b="0" i="0" u="none" strike="noStrike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soient obligés de les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demander</a:t>
            </a:r>
            <a:r>
              <a:rPr lang="fr-FR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ersonnel paramédical à renforcer</a:t>
            </a:r>
          </a:p>
          <a:p>
            <a:pPr marL="0" indent="0">
              <a:buClr>
                <a:srgbClr val="EBBDA9"/>
              </a:buClr>
              <a:buNone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2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5AE457D-0397-41A5-A1CF-4C8062284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7"/>
          <a:stretch/>
        </p:blipFill>
        <p:spPr>
          <a:xfrm>
            <a:off x="143637" y="136851"/>
            <a:ext cx="11904725" cy="65520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rgbClr val="7BBBC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8" name="Zone de texte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202669" y="2967335"/>
            <a:ext cx="578666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fr-FR" sz="6000" b="1" dirty="0">
                <a:solidFill>
                  <a:schemeClr val="bg1"/>
                </a:solidFill>
                <a:latin typeface="+mj-lt"/>
              </a:rPr>
              <a:t>MERCI</a:t>
            </a:r>
            <a:endParaRPr lang="fr-FR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rgbClr val="7528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1D692F-8C4B-47E6-B367-1CB302E3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rgbClr val="EBBDA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10</a:t>
            </a: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Poppins" panose="00000500000000000000" pitchFamily="2" charset="0"/>
                <a:cs typeface="Poppins" panose="00000500000000000000" pitchFamily="2" charset="0"/>
              </a:rPr>
              <a:t>Les informations sur la performance et l’efficacité du système de management de la qualité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Enquête satisfaction des médecins (Gynécologue obstétrique, Pédiatre)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Malgun Gothic" panose="020B0503020000020004" pitchFamily="34" charset="-127"/>
              <a:cs typeface="Poppins" panose="00000500000000000000" pitchFamily="2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81080"/>
              </p:ext>
            </p:extLst>
          </p:nvPr>
        </p:nvGraphicFramePr>
        <p:xfrm>
          <a:off x="1359878" y="3262101"/>
          <a:ext cx="8140700" cy="880939"/>
        </p:xfrm>
        <a:graphic>
          <a:graphicData uri="http://schemas.openxmlformats.org/drawingml/2006/table">
            <a:tbl>
              <a:tblPr/>
              <a:tblGrid>
                <a:gridCol w="3759200">
                  <a:extLst>
                    <a:ext uri="{9D8B030D-6E8A-4147-A177-3AD203B41FA5}">
                      <a16:colId xmlns:a16="http://schemas.microsoft.com/office/drawing/2014/main" val="16498251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3305593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636209368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204156642"/>
                    </a:ext>
                  </a:extLst>
                </a:gridCol>
              </a:tblGrid>
              <a:tr h="3539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Taux de participation enquête des</a:t>
                      </a:r>
                      <a:r>
                        <a:rPr lang="fr-F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 médecins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Malgun Gothic" panose="020B0503020000020004" pitchFamily="34" charset="-127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Nombre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d'enquêtés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Malgun Gothic" panose="020B0503020000020004" pitchFamily="34" charset="-127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Nombre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réponses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Malgun Gothic" panose="020B0503020000020004" pitchFamily="34" charset="-127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879887"/>
                  </a:ext>
                </a:extLst>
              </a:tr>
              <a:tr h="393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S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Malgun Gothic" panose="020B0503020000020004" pitchFamily="34" charset="-127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ea typeface="Malgun Gothic" panose="020B0503020000020004" pitchFamily="34" charset="-127"/>
                          <a:cs typeface="Poppins" panose="00000500000000000000" pitchFamily="2" charset="0"/>
                        </a:rPr>
                        <a:t>72,22%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1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3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Poppins" panose="00000500000000000000" pitchFamily="2" charset="0"/>
                <a:cs typeface="Poppins" panose="00000500000000000000" pitchFamily="2" charset="0"/>
              </a:rPr>
              <a:t>Les informations sur la performance et l’efficacité du système de management de la qualité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>
                <a:srgbClr val="EBBDA9"/>
              </a:buClr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La satisfaction et retours d’information des parties intéressées pertinentes</a:t>
            </a:r>
          </a:p>
          <a:p>
            <a:pPr algn="ctr">
              <a:buClr>
                <a:srgbClr val="EBBDA9"/>
              </a:buClr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Enquête satisfaction des médecins (Gynécologue obstétrique, Pédiatre, Anesthésiste)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Malgun Gothic" panose="020B0503020000020004" pitchFamily="34" charset="-127"/>
              <a:cs typeface="Poppins" panose="00000500000000000000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5D5BB4-A4D7-CB8E-51EF-6FF480E23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22" y="2764766"/>
            <a:ext cx="7624689" cy="37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Poppins" panose="00000500000000000000" pitchFamily="2" charset="0"/>
                <a:cs typeface="Poppins" panose="00000500000000000000" pitchFamily="2" charset="0"/>
              </a:rPr>
              <a:t>Les informations sur la performance et l’efficacité du système de management de la qualité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Enquête satisfaction des médecins (Gynécologue obstétrique, Pédiatre, Anesthésiste)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Malgun Gothic" panose="020B0503020000020004" pitchFamily="34" charset="-127"/>
              <a:cs typeface="Poppins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403CD1-B16F-4E1E-98F1-7E78B2C07422}"/>
              </a:ext>
            </a:extLst>
          </p:cNvPr>
          <p:cNvSpPr/>
          <p:nvPr/>
        </p:nvSpPr>
        <p:spPr>
          <a:xfrm>
            <a:off x="1650756" y="2844625"/>
            <a:ext cx="2471078" cy="357809"/>
          </a:xfrm>
          <a:prstGeom prst="rect">
            <a:avLst/>
          </a:prstGeom>
          <a:ln>
            <a:solidFill>
              <a:srgbClr val="75286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3,25/4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48C28E-C102-1EE2-69FA-8515DFD4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82" y="3429000"/>
            <a:ext cx="4846740" cy="30787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8B41C9B-2785-E37C-C93D-53857D19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380" y="3436105"/>
            <a:ext cx="4584589" cy="30716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1A3C41-C89A-685E-F304-B9DB5E6E0F22}"/>
              </a:ext>
            </a:extLst>
          </p:cNvPr>
          <p:cNvSpPr/>
          <p:nvPr/>
        </p:nvSpPr>
        <p:spPr>
          <a:xfrm>
            <a:off x="7196547" y="2951988"/>
            <a:ext cx="3308817" cy="357809"/>
          </a:xfrm>
          <a:prstGeom prst="rect">
            <a:avLst/>
          </a:prstGeom>
          <a:ln>
            <a:solidFill>
              <a:srgbClr val="EBBD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3,41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16058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Poppins" panose="00000500000000000000" pitchFamily="2" charset="0"/>
                <a:cs typeface="Poppins" panose="00000500000000000000" pitchFamily="2" charset="0"/>
              </a:rPr>
              <a:t>Les informations sur la performance et l’efficacité du système de management de la qualité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01332" y="1657448"/>
            <a:ext cx="11142616" cy="119967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Enquête satisfaction des médecins (Gynécologue obstétrique, Pédiatre, Anesthésiste)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Malgun Gothic" panose="020B0503020000020004" pitchFamily="34" charset="-127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75F2E-E989-456A-8051-5D38F8729C39}"/>
              </a:ext>
            </a:extLst>
          </p:cNvPr>
          <p:cNvSpPr/>
          <p:nvPr/>
        </p:nvSpPr>
        <p:spPr>
          <a:xfrm>
            <a:off x="1984740" y="2883409"/>
            <a:ext cx="2569364" cy="425332"/>
          </a:xfrm>
          <a:prstGeom prst="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2,91/4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403CD1-B16F-4E1E-98F1-7E78B2C07422}"/>
              </a:ext>
            </a:extLst>
          </p:cNvPr>
          <p:cNvSpPr/>
          <p:nvPr/>
        </p:nvSpPr>
        <p:spPr>
          <a:xfrm>
            <a:off x="8027480" y="2952115"/>
            <a:ext cx="2298206" cy="357809"/>
          </a:xfrm>
          <a:prstGeom prst="rect">
            <a:avLst/>
          </a:prstGeom>
          <a:ln>
            <a:solidFill>
              <a:srgbClr val="CCEC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3/4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F28C28-D0F8-3C5D-8883-9B3F0FB1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184" y="3505626"/>
            <a:ext cx="4911113" cy="30409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7B290DE-38B9-BFBD-EF14-6E04491A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" y="3492213"/>
            <a:ext cx="5206435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1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Poppins" panose="00000500000000000000" pitchFamily="2" charset="0"/>
                <a:cs typeface="Poppins" panose="00000500000000000000" pitchFamily="2" charset="0"/>
              </a:rPr>
              <a:t>Les informations sur la performance et l’efficacité du système de management de la qualité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Enquête satisfaction des médecins (Gynécologue obstétrique, Pédiatre, Anesthésiste)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Malgun Gothic" panose="020B0503020000020004" pitchFamily="34" charset="-127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75F2E-E989-456A-8051-5D38F8729C39}"/>
              </a:ext>
            </a:extLst>
          </p:cNvPr>
          <p:cNvSpPr/>
          <p:nvPr/>
        </p:nvSpPr>
        <p:spPr>
          <a:xfrm>
            <a:off x="1045029" y="2924476"/>
            <a:ext cx="3354493" cy="357809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</a:t>
            </a:r>
            <a:r>
              <a:rPr lang="fr-FR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/4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403CD1-B16F-4E1E-98F1-7E78B2C07422}"/>
              </a:ext>
            </a:extLst>
          </p:cNvPr>
          <p:cNvSpPr/>
          <p:nvPr/>
        </p:nvSpPr>
        <p:spPr>
          <a:xfrm>
            <a:off x="7461355" y="2933629"/>
            <a:ext cx="3354493" cy="357809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3,46/4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5ECA89-C075-F81D-C4F4-2809CA21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73" y="3429000"/>
            <a:ext cx="5116510" cy="32362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00F915-7CE1-F838-EF3F-1FBF735BC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741" y="3429000"/>
            <a:ext cx="5468586" cy="32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Poppins" panose="00000500000000000000" pitchFamily="2" charset="0"/>
                <a:cs typeface="Poppins" panose="00000500000000000000" pitchFamily="2" charset="0"/>
              </a:rPr>
              <a:t>Les informations sur la performance et l’efficacité du système de management de la qualité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Enquête satisfaction des médecins (Gynécologue obstétrique, Pédiatre, Anesthésiste)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Malgun Gothic" panose="020B0503020000020004" pitchFamily="34" charset="-127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75F2E-E989-456A-8051-5D38F8729C39}"/>
              </a:ext>
            </a:extLst>
          </p:cNvPr>
          <p:cNvSpPr/>
          <p:nvPr/>
        </p:nvSpPr>
        <p:spPr>
          <a:xfrm>
            <a:off x="1570892" y="2867488"/>
            <a:ext cx="3142492" cy="357809"/>
          </a:xfrm>
          <a:prstGeom prst="rect">
            <a:avLst/>
          </a:prstGeom>
          <a:ln>
            <a:solidFill>
              <a:srgbClr val="75286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3,38/4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403CD1-B16F-4E1E-98F1-7E78B2C07422}"/>
              </a:ext>
            </a:extLst>
          </p:cNvPr>
          <p:cNvSpPr/>
          <p:nvPr/>
        </p:nvSpPr>
        <p:spPr>
          <a:xfrm>
            <a:off x="7845286" y="2867488"/>
            <a:ext cx="2775822" cy="357809"/>
          </a:xfrm>
          <a:prstGeom prst="rect">
            <a:avLst/>
          </a:prstGeom>
          <a:ln>
            <a:solidFill>
              <a:srgbClr val="EBBD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</a:t>
            </a:r>
            <a:r>
              <a:rPr lang="fr-FR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/4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6DCD5C-9E36-FA49-B554-1091A1154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8" y="3429000"/>
            <a:ext cx="5292160" cy="31640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1685E5-106E-7755-D976-C0A5ABACA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109" y="3416807"/>
            <a:ext cx="5073188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1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Poppins" panose="00000500000000000000" pitchFamily="2" charset="0"/>
                <a:cs typeface="Poppins" panose="00000500000000000000" pitchFamily="2" charset="0"/>
              </a:rPr>
              <a:t>Les informations sur la performance et l’efficacité du système de management de la qualité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Enquête satisfaction des médecins (Gynécologue obstétrique, Pédiatre, Anesthésiste)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Malgun Gothic" panose="020B0503020000020004" pitchFamily="34" charset="-127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75F2E-E989-456A-8051-5D38F8729C39}"/>
              </a:ext>
            </a:extLst>
          </p:cNvPr>
          <p:cNvSpPr/>
          <p:nvPr/>
        </p:nvSpPr>
        <p:spPr>
          <a:xfrm>
            <a:off x="1871340" y="2832784"/>
            <a:ext cx="2700660" cy="357809"/>
          </a:xfrm>
          <a:prstGeom prst="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</a:t>
            </a:r>
            <a:r>
              <a: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3,08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/4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59C7CA-A1E6-B6D5-2746-CCABF908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1" y="3389289"/>
            <a:ext cx="5273497" cy="3316511"/>
          </a:xfrm>
          <a:prstGeom prst="rect">
            <a:avLst/>
          </a:prstGeom>
        </p:spPr>
      </p:pic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535C45-8EE8-41DA-E469-4160ECF5D3B9}"/>
              </a:ext>
            </a:extLst>
          </p:cNvPr>
          <p:cNvGraphicFramePr>
            <a:graphicFrameLocks/>
          </p:cNvGraphicFramePr>
          <p:nvPr/>
        </p:nvGraphicFramePr>
        <p:xfrm>
          <a:off x="6430824" y="3389289"/>
          <a:ext cx="5199473" cy="327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2F1FA08-6A71-7B77-CF67-C4FE27CA98EF}"/>
              </a:ext>
            </a:extLst>
          </p:cNvPr>
          <p:cNvSpPr/>
          <p:nvPr/>
        </p:nvSpPr>
        <p:spPr>
          <a:xfrm>
            <a:off x="7620002" y="2832784"/>
            <a:ext cx="3057376" cy="357809"/>
          </a:xfrm>
          <a:prstGeom prst="rect">
            <a:avLst/>
          </a:prstGeom>
          <a:ln>
            <a:solidFill>
              <a:srgbClr val="CCEC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</a:t>
            </a:r>
            <a:r>
              <a: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2,15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181629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Poppins" panose="00000500000000000000" pitchFamily="2" charset="0"/>
                <a:cs typeface="Poppins" panose="00000500000000000000" pitchFamily="2" charset="0"/>
              </a:rPr>
              <a:t>Les informations sur la performance et l’efficacité du système de management de la qualité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Malgun Gothic" panose="020B0503020000020004" pitchFamily="34" charset="-127"/>
                <a:cs typeface="Poppins" panose="00000500000000000000" pitchFamily="2" charset="0"/>
              </a:rPr>
              <a:t>Enquête satisfaction des médecins (Gynécologue obstétrique, Pédiatre, Anesthésiste)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Malgun Gothic" panose="020B0503020000020004" pitchFamily="34" charset="-127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CE381C-CAB2-41AB-B37A-F701B888B95D}"/>
              </a:ext>
            </a:extLst>
          </p:cNvPr>
          <p:cNvSpPr/>
          <p:nvPr/>
        </p:nvSpPr>
        <p:spPr>
          <a:xfrm>
            <a:off x="1265087" y="2653879"/>
            <a:ext cx="3574199" cy="357809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</a:t>
            </a:r>
            <a:r>
              <a:rPr lang="fr-FR" noProof="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2,83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/4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CE381C-CAB2-41AB-B37A-F701B888B95D}"/>
              </a:ext>
            </a:extLst>
          </p:cNvPr>
          <p:cNvSpPr/>
          <p:nvPr/>
        </p:nvSpPr>
        <p:spPr>
          <a:xfrm>
            <a:off x="7047915" y="2653880"/>
            <a:ext cx="3193366" cy="357809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Moyenne = </a:t>
            </a:r>
            <a:r>
              <a:rPr lang="fr-FR" noProof="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/4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E52D31-4EB8-CBF5-BE00-861EFEB7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3275497"/>
            <a:ext cx="5330149" cy="32921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A11CF6-A2E9-5664-5094-7EC22277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989" y="3252528"/>
            <a:ext cx="5175953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534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6028FB-6012-4967-A451-C2FAE951FE25}">
  <ds:schemaRefs>
    <ds:schemaRef ds:uri="71af3243-3dd4-4a8d-8c0d-dd76da1f02a5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4CC17A-C7FA-42F7-A285-99975430E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3496C2-30B3-40CB-ACDC-46FFFFC8A1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687</Words>
  <Application>Microsoft Office PowerPoint</Application>
  <PresentationFormat>Grand écran</PresentationFormat>
  <Paragraphs>95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Wingdings</vt:lpstr>
      <vt:lpstr>Thème Office</vt:lpstr>
      <vt:lpstr>Diapositive de tableau de bord 1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Présentation PowerPoint</vt:lpstr>
      <vt:lpstr>Présentation PowerPoint</vt:lpstr>
      <vt:lpstr>Présentation PowerPoint</vt:lpstr>
      <vt:lpstr>Diapositive de tableau de bord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2023-10-20T15:14:08Z</dcterms:created>
  <dcterms:modified xsi:type="dcterms:W3CDTF">2024-02-20T16:18:35Z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