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507" r:id="rId2"/>
    <p:sldId id="513" r:id="rId3"/>
    <p:sldId id="516" r:id="rId4"/>
    <p:sldId id="514" r:id="rId5"/>
    <p:sldId id="515" r:id="rId6"/>
    <p:sldId id="511" r:id="rId7"/>
    <p:sldId id="508" r:id="rId8"/>
    <p:sldId id="517" r:id="rId9"/>
    <p:sldId id="524" r:id="rId10"/>
    <p:sldId id="509" r:id="rId11"/>
    <p:sldId id="518" r:id="rId12"/>
    <p:sldId id="519" r:id="rId13"/>
    <p:sldId id="520" r:id="rId14"/>
    <p:sldId id="525" r:id="rId15"/>
    <p:sldId id="521" r:id="rId16"/>
    <p:sldId id="523" r:id="rId17"/>
    <p:sldId id="522" r:id="rId18"/>
    <p:sldId id="52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dy" initials="K" lastIdx="4" clrIdx="0">
    <p:extLst>
      <p:ext uri="{19B8F6BF-5375-455C-9EA6-DF929625EA0E}">
        <p15:presenceInfo xmlns:p15="http://schemas.microsoft.com/office/powerpoint/2012/main" userId="Khady" providerId="None"/>
      </p:ext>
    </p:extLst>
  </p:cmAuthor>
  <p:cmAuthor id="2" name="Khadijatou NAKOULIMA" initials="KN" lastIdx="4" clrIdx="1">
    <p:extLst>
      <p:ext uri="{19B8F6BF-5375-455C-9EA6-DF929625EA0E}">
        <p15:presenceInfo xmlns:p15="http://schemas.microsoft.com/office/powerpoint/2012/main" userId="44558d96b081a739" providerId="Windows Live"/>
      </p:ext>
    </p:extLst>
  </p:cmAuthor>
  <p:cmAuthor id="3" name="Lauriane" initials="L" lastIdx="1" clrIdx="2">
    <p:extLst>
      <p:ext uri="{19B8F6BF-5375-455C-9EA6-DF929625EA0E}">
        <p15:presenceInfo xmlns:p15="http://schemas.microsoft.com/office/powerpoint/2012/main" userId="Lauri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518C"/>
    <a:srgbClr val="88B36D"/>
    <a:srgbClr val="4F81BD"/>
    <a:srgbClr val="AFE78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3896" autoAdjust="0"/>
  </p:normalViewPr>
  <p:slideViewPr>
    <p:cSldViewPr snapToGrid="0">
      <p:cViewPr varScale="1">
        <p:scale>
          <a:sx n="64" d="100"/>
          <a:sy n="64" d="100"/>
        </p:scale>
        <p:origin x="5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B1E27-4FB0-4938-ACEF-B92E8789594A}" type="doc">
      <dgm:prSet loTypeId="urn:microsoft.com/office/officeart/2009/3/layout/StepUpProcess" loCatId="process" qsTypeId="urn:microsoft.com/office/officeart/2005/8/quickstyle/simple1" qsCatId="simple" csTypeId="urn:microsoft.com/office/officeart/2005/8/colors/accent4_2" csCatId="accent4" phldr="1"/>
      <dgm:spPr/>
    </dgm:pt>
    <dgm:pt modelId="{D5DE8FF0-DF77-45A9-9A53-6456E45219CA}">
      <dgm:prSet phldrT="[Texte]" custT="1"/>
      <dgm:spPr/>
      <dgm:t>
        <a:bodyPr/>
        <a:lstStyle/>
        <a:p>
          <a:pPr algn="just"/>
          <a:r>
            <a:rPr lang="fr-FR" sz="1400" b="1" dirty="0">
              <a:effectLst/>
              <a:latin typeface="Calibri" panose="020F0502020204030204" pitchFamily="34" charset="0"/>
              <a:ea typeface="Calibri" panose="020F0502020204030204" pitchFamily="34" charset="0"/>
              <a:cs typeface="Times New Roman" panose="02020603050405020304" pitchFamily="18" charset="0"/>
            </a:rPr>
            <a:t>Février 2019</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Rencontre avec Dr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Ndour</a:t>
          </a:r>
          <a:r>
            <a:rPr lang="fr-FR" sz="1400" dirty="0">
              <a:latin typeface="Calibri" panose="020F0502020204030204" pitchFamily="34" charset="0"/>
              <a:ea typeface="Calibri" panose="020F0502020204030204" pitchFamily="34" charset="0"/>
              <a:cs typeface="Times New Roman" panose="02020603050405020304" pitchFamily="18" charset="0"/>
            </a:rPr>
            <a:t>, Médecin-chef de District</a:t>
          </a:r>
        </a:p>
        <a:p>
          <a:pPr algn="just"/>
          <a:r>
            <a:rPr lang="fr-FR" sz="1400" dirty="0">
              <a:latin typeface="Calibri" panose="020F0502020204030204" pitchFamily="34" charset="0"/>
              <a:ea typeface="Calibri" panose="020F0502020204030204" pitchFamily="34" charset="0"/>
              <a:cs typeface="Times New Roman" panose="02020603050405020304" pitchFamily="18" charset="0"/>
            </a:rPr>
            <a:t>Visite du site du poste de santé de Darou Salaam 2</a:t>
          </a:r>
          <a:endParaRPr lang="fr-FR" sz="1400" dirty="0"/>
        </a:p>
      </dgm:t>
    </dgm:pt>
    <dgm:pt modelId="{CB86AB4D-D1A2-47E6-A1D7-46029A3056DE}" type="parTrans" cxnId="{B24661F6-1FF8-4F0B-BC1B-DF6373BE2973}">
      <dgm:prSet/>
      <dgm:spPr/>
      <dgm:t>
        <a:bodyPr/>
        <a:lstStyle/>
        <a:p>
          <a:pPr algn="just"/>
          <a:endParaRPr lang="fr-FR" sz="1400">
            <a:solidFill>
              <a:schemeClr val="accent4">
                <a:lumMod val="50000"/>
              </a:schemeClr>
            </a:solidFill>
          </a:endParaRPr>
        </a:p>
      </dgm:t>
    </dgm:pt>
    <dgm:pt modelId="{74CA0DE1-8ED5-41CC-8CE7-3401E1DE70AE}" type="sibTrans" cxnId="{B24661F6-1FF8-4F0B-BC1B-DF6373BE2973}">
      <dgm:prSet/>
      <dgm:spPr/>
      <dgm:t>
        <a:bodyPr/>
        <a:lstStyle/>
        <a:p>
          <a:pPr algn="just"/>
          <a:endParaRPr lang="fr-FR" sz="1400">
            <a:solidFill>
              <a:schemeClr val="accent4">
                <a:lumMod val="50000"/>
              </a:schemeClr>
            </a:solidFill>
          </a:endParaRPr>
        </a:p>
      </dgm:t>
    </dgm:pt>
    <dgm:pt modelId="{E72E13F5-449B-4126-B5A4-B2AB5E8322AB}">
      <dgm:prSet custT="1"/>
      <dgm:spPr/>
      <dgm:t>
        <a:bodyPr/>
        <a:lstStyle/>
        <a:p>
          <a:pPr algn="just"/>
          <a:r>
            <a:rPr lang="fr-FR" sz="1400" b="1" dirty="0">
              <a:effectLst/>
              <a:latin typeface="Calibri" panose="020F0502020204030204" pitchFamily="34" charset="0"/>
              <a:ea typeface="Calibri" panose="020F0502020204030204" pitchFamily="34" charset="0"/>
              <a:cs typeface="Times New Roman" panose="02020603050405020304" pitchFamily="18" charset="0"/>
            </a:rPr>
            <a:t>Juin 2019</a:t>
          </a:r>
        </a:p>
        <a:p>
          <a:pPr algn="just"/>
          <a:r>
            <a:rPr lang="fr-FR" sz="1400" dirty="0">
              <a:latin typeface="Calibri" panose="020F0502020204030204" pitchFamily="34" charset="0"/>
              <a:ea typeface="Calibri" panose="020F0502020204030204" pitchFamily="34" charset="0"/>
              <a:cs typeface="Times New Roman" panose="02020603050405020304" pitchFamily="18" charset="0"/>
            </a:rPr>
            <a:t>Réunion de présentation du projet avec le </a:t>
          </a:r>
          <a:r>
            <a:rPr lang="fr-FR" sz="1400" dirty="0">
              <a:effectLst/>
              <a:latin typeface="Calibri" panose="020F0502020204030204" pitchFamily="34" charset="0"/>
              <a:ea typeface="Calibri" panose="020F0502020204030204" pitchFamily="34" charset="0"/>
              <a:cs typeface="Times New Roman" panose="02020603050405020304" pitchFamily="18" charset="0"/>
            </a:rPr>
            <a:t>Maire de la commune de Sicap Mbao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Diamaguene</a:t>
          </a:r>
          <a:r>
            <a:rPr lang="fr-FR" sz="1400" dirty="0">
              <a:effectLst/>
              <a:latin typeface="Calibri" panose="020F0502020204030204" pitchFamily="34" charset="0"/>
              <a:ea typeface="Calibri" panose="020F0502020204030204" pitchFamily="34" charset="0"/>
              <a:cs typeface="Times New Roman" panose="02020603050405020304" pitchFamily="18" charset="0"/>
            </a:rPr>
            <a:t> et l’équipe municipale, la Région Médicale de Dakar et le District Sanitaire de Mbao</a:t>
          </a:r>
          <a:endParaRPr lang="fr-FR" sz="1400" dirty="0">
            <a:latin typeface="Calibri" panose="020F0502020204030204" pitchFamily="34" charset="0"/>
            <a:ea typeface="Calibri" panose="020F0502020204030204" pitchFamily="34" charset="0"/>
            <a:cs typeface="Times New Roman" panose="02020603050405020304" pitchFamily="18" charset="0"/>
          </a:endParaRPr>
        </a:p>
      </dgm:t>
    </dgm:pt>
    <dgm:pt modelId="{AEE9D15C-A5A2-430C-AA39-26585DBF2BD5}" type="parTrans" cxnId="{5290DD06-4667-4276-9781-3BB61ABBA64F}">
      <dgm:prSet/>
      <dgm:spPr/>
      <dgm:t>
        <a:bodyPr/>
        <a:lstStyle/>
        <a:p>
          <a:pPr algn="just"/>
          <a:endParaRPr lang="fr-FR" sz="1400">
            <a:solidFill>
              <a:schemeClr val="accent4">
                <a:lumMod val="50000"/>
              </a:schemeClr>
            </a:solidFill>
          </a:endParaRPr>
        </a:p>
      </dgm:t>
    </dgm:pt>
    <dgm:pt modelId="{FA9A4211-84F4-425B-9474-4D5C08567411}" type="sibTrans" cxnId="{5290DD06-4667-4276-9781-3BB61ABBA64F}">
      <dgm:prSet/>
      <dgm:spPr/>
      <dgm:t>
        <a:bodyPr/>
        <a:lstStyle/>
        <a:p>
          <a:pPr algn="just"/>
          <a:endParaRPr lang="fr-FR" sz="1400">
            <a:solidFill>
              <a:schemeClr val="accent4">
                <a:lumMod val="50000"/>
              </a:schemeClr>
            </a:solidFill>
          </a:endParaRPr>
        </a:p>
      </dgm:t>
    </dgm:pt>
    <dgm:pt modelId="{4AED7FBD-E2B9-46EA-929D-0B8444E07CE3}">
      <dgm:prSet custT="1"/>
      <dgm:spPr/>
      <dgm:t>
        <a:bodyPr/>
        <a:lstStyle/>
        <a:p>
          <a:pPr algn="just"/>
          <a:r>
            <a:rPr lang="fr-FR" sz="1400" b="1" dirty="0">
              <a:effectLst/>
              <a:latin typeface="Calibri" panose="020F0502020204030204" pitchFamily="34" charset="0"/>
              <a:ea typeface="Calibri" panose="020F0502020204030204" pitchFamily="34" charset="0"/>
              <a:cs typeface="Times New Roman" panose="02020603050405020304" pitchFamily="18" charset="0"/>
            </a:rPr>
            <a:t>Février 2020</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Transmission des propositions de convention de mise en application, convocation du premier comité mixte de gestion et du PV dudit comité à la Régio</a:t>
          </a:r>
          <a:r>
            <a:rPr lang="fr-FR" sz="1400" dirty="0">
              <a:latin typeface="Calibri" panose="020F0502020204030204" pitchFamily="34" charset="0"/>
              <a:ea typeface="Calibri" panose="020F0502020204030204" pitchFamily="34" charset="0"/>
              <a:cs typeface="Times New Roman" panose="02020603050405020304" pitchFamily="18" charset="0"/>
            </a:rPr>
            <a:t>n Médicale de Dakar</a:t>
          </a:r>
        </a:p>
      </dgm:t>
    </dgm:pt>
    <dgm:pt modelId="{95BFCD45-FC65-4139-9637-4FEACB441C6D}" type="parTrans" cxnId="{561FDBD9-4C45-4939-BCED-7CF42C92155D}">
      <dgm:prSet/>
      <dgm:spPr/>
      <dgm:t>
        <a:bodyPr/>
        <a:lstStyle/>
        <a:p>
          <a:pPr algn="just"/>
          <a:endParaRPr lang="fr-FR" sz="1400">
            <a:solidFill>
              <a:schemeClr val="accent4">
                <a:lumMod val="50000"/>
              </a:schemeClr>
            </a:solidFill>
          </a:endParaRPr>
        </a:p>
      </dgm:t>
    </dgm:pt>
    <dgm:pt modelId="{82E74876-6333-49EB-AB70-4E69233EA9C5}" type="sibTrans" cxnId="{561FDBD9-4C45-4939-BCED-7CF42C92155D}">
      <dgm:prSet/>
      <dgm:spPr/>
      <dgm:t>
        <a:bodyPr/>
        <a:lstStyle/>
        <a:p>
          <a:pPr algn="just"/>
          <a:endParaRPr lang="fr-FR" sz="1400">
            <a:solidFill>
              <a:schemeClr val="accent4">
                <a:lumMod val="50000"/>
              </a:schemeClr>
            </a:solidFill>
          </a:endParaRPr>
        </a:p>
      </dgm:t>
    </dgm:pt>
    <dgm:pt modelId="{FFE70B30-DAAA-4B5A-90A0-2F0B3C8B419D}">
      <dgm:prSet custT="1"/>
      <dgm:spPr/>
      <dgm:t>
        <a:bodyPr/>
        <a:lstStyle/>
        <a:p>
          <a:pPr algn="just"/>
          <a:r>
            <a:rPr lang="fr-FR" sz="1400" b="1" dirty="0">
              <a:effectLst/>
              <a:latin typeface="Calibri" panose="020F0502020204030204" pitchFamily="34" charset="0"/>
              <a:ea typeface="Calibri" panose="020F0502020204030204" pitchFamily="34" charset="0"/>
              <a:cs typeface="Times New Roman" panose="02020603050405020304" pitchFamily="18" charset="0"/>
            </a:rPr>
            <a:t>Février 2020</a:t>
          </a:r>
        </a:p>
        <a:p>
          <a:pPr algn="just"/>
          <a:r>
            <a:rPr lang="fr-FR" sz="1400" dirty="0">
              <a:latin typeface="Calibri" panose="020F0502020204030204" pitchFamily="34" charset="0"/>
              <a:ea typeface="Calibri" panose="020F0502020204030204" pitchFamily="34" charset="0"/>
              <a:cs typeface="Times New Roman" panose="02020603050405020304" pitchFamily="18" charset="0"/>
            </a:rPr>
            <a:t>Séance de travail sur les documents à la Région Médicale de Dakar</a:t>
          </a:r>
        </a:p>
      </dgm:t>
    </dgm:pt>
    <dgm:pt modelId="{1A21A324-DDBB-4658-BFD5-00C617442ECF}" type="parTrans" cxnId="{AD1E9386-628A-4BB3-9545-7BC42E46D060}">
      <dgm:prSet/>
      <dgm:spPr/>
      <dgm:t>
        <a:bodyPr/>
        <a:lstStyle/>
        <a:p>
          <a:pPr algn="just"/>
          <a:endParaRPr lang="fr-FR" sz="1400">
            <a:solidFill>
              <a:schemeClr val="accent4">
                <a:lumMod val="50000"/>
              </a:schemeClr>
            </a:solidFill>
          </a:endParaRPr>
        </a:p>
      </dgm:t>
    </dgm:pt>
    <dgm:pt modelId="{58C7B0CE-1498-4F6A-A3CF-154EB1383B70}" type="sibTrans" cxnId="{AD1E9386-628A-4BB3-9545-7BC42E46D060}">
      <dgm:prSet/>
      <dgm:spPr/>
      <dgm:t>
        <a:bodyPr/>
        <a:lstStyle/>
        <a:p>
          <a:pPr algn="just"/>
          <a:endParaRPr lang="fr-FR" sz="1400">
            <a:solidFill>
              <a:schemeClr val="accent4">
                <a:lumMod val="50000"/>
              </a:schemeClr>
            </a:solidFill>
          </a:endParaRPr>
        </a:p>
      </dgm:t>
    </dgm:pt>
    <dgm:pt modelId="{A15C979B-8480-4432-9411-72CFD201C034}">
      <dgm:prSet custT="1"/>
      <dgm:spPr/>
      <dgm:t>
        <a:bodyPr/>
        <a:lstStyle/>
        <a:p>
          <a:pPr algn="just"/>
          <a:r>
            <a:rPr lang="fr-FR" sz="1400" b="1" dirty="0">
              <a:effectLst/>
              <a:latin typeface="Calibri" panose="020F0502020204030204" pitchFamily="34" charset="0"/>
              <a:ea typeface="Calibri" panose="020F0502020204030204" pitchFamily="34" charset="0"/>
              <a:cs typeface="Times New Roman" panose="02020603050405020304" pitchFamily="18" charset="0"/>
            </a:rPr>
            <a:t>Septembre 2020</a:t>
          </a:r>
        </a:p>
        <a:p>
          <a:pPr algn="just"/>
          <a:r>
            <a:rPr lang="fr-FR" sz="1400" dirty="0">
              <a:latin typeface="Calibri" panose="020F0502020204030204" pitchFamily="34" charset="0"/>
              <a:ea typeface="Calibri" panose="020F0502020204030204" pitchFamily="34" charset="0"/>
              <a:cs typeface="Times New Roman" panose="02020603050405020304" pitchFamily="18" charset="0"/>
            </a:rPr>
            <a:t>Rencontre entre Mr le Maire de la commune Sicap Mbao, la région médicale et le district sanitaire - Partage des documents du projet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F3EA889C-418B-4156-BF68-150112E08BCC}" type="parTrans" cxnId="{9367A1D8-0660-4B37-86B7-0BD879DE0156}">
      <dgm:prSet/>
      <dgm:spPr/>
      <dgm:t>
        <a:bodyPr/>
        <a:lstStyle/>
        <a:p>
          <a:pPr algn="just"/>
          <a:endParaRPr lang="fr-FR" sz="1400">
            <a:solidFill>
              <a:schemeClr val="accent4">
                <a:lumMod val="50000"/>
              </a:schemeClr>
            </a:solidFill>
          </a:endParaRPr>
        </a:p>
      </dgm:t>
    </dgm:pt>
    <dgm:pt modelId="{CCE95F95-14CA-4EBB-B786-F5ED6B42BADB}" type="sibTrans" cxnId="{9367A1D8-0660-4B37-86B7-0BD879DE0156}">
      <dgm:prSet/>
      <dgm:spPr/>
      <dgm:t>
        <a:bodyPr/>
        <a:lstStyle/>
        <a:p>
          <a:pPr algn="just"/>
          <a:endParaRPr lang="fr-FR" sz="1400">
            <a:solidFill>
              <a:schemeClr val="accent4">
                <a:lumMod val="50000"/>
              </a:schemeClr>
            </a:solidFill>
          </a:endParaRPr>
        </a:p>
      </dgm:t>
    </dgm:pt>
    <dgm:pt modelId="{8EA49237-FCA3-417E-8375-969C1F3DD6E6}">
      <dgm:prSet phldrT="[Texte]" custT="1"/>
      <dgm:spPr/>
      <dgm:t>
        <a:bodyPr/>
        <a:lstStyle/>
        <a:p>
          <a:pPr algn="just"/>
          <a:r>
            <a:rPr lang="fr-FR" sz="1400" b="1" dirty="0"/>
            <a:t>Septembre 2018</a:t>
          </a:r>
        </a:p>
      </dgm:t>
    </dgm:pt>
    <dgm:pt modelId="{ED5FC5F1-481C-4514-951E-1C0BC05AA729}" type="parTrans" cxnId="{B15E736C-0756-474A-AC80-AE220481E103}">
      <dgm:prSet/>
      <dgm:spPr/>
      <dgm:t>
        <a:bodyPr/>
        <a:lstStyle/>
        <a:p>
          <a:endParaRPr lang="fr-FR"/>
        </a:p>
      </dgm:t>
    </dgm:pt>
    <dgm:pt modelId="{6F160ADD-9897-456B-841F-6472F44CB25D}" type="sibTrans" cxnId="{B15E736C-0756-474A-AC80-AE220481E103}">
      <dgm:prSet/>
      <dgm:spPr/>
      <dgm:t>
        <a:bodyPr/>
        <a:lstStyle/>
        <a:p>
          <a:endParaRPr lang="fr-FR"/>
        </a:p>
      </dgm:t>
    </dgm:pt>
    <dgm:pt modelId="{921CB6F4-F78F-43BA-81E7-24FF9763B2D3}">
      <dgm:prSet phldrT="[Texte]" custT="1"/>
      <dgm:spPr/>
      <dgm:t>
        <a:bodyPr/>
        <a:lstStyle/>
        <a:p>
          <a:pPr algn="just"/>
          <a:r>
            <a:rPr lang="fr-FR" sz="1400" dirty="0"/>
            <a:t>1</a:t>
          </a:r>
          <a:r>
            <a:rPr lang="fr-FR" sz="1400" baseline="30000" dirty="0"/>
            <a:t>ère</a:t>
          </a:r>
          <a:r>
            <a:rPr lang="fr-FR" sz="1400" dirty="0"/>
            <a:t> réunion avec la Région Médicale de Dakar sur les possibilités de contractualisation pour l’opérationnalisation de postes de santé</a:t>
          </a:r>
        </a:p>
      </dgm:t>
    </dgm:pt>
    <dgm:pt modelId="{F75D07C7-422F-4934-A4B7-9962CA3FD073}" type="parTrans" cxnId="{4709E799-1EBC-402F-ADB4-BA1D918D351A}">
      <dgm:prSet/>
      <dgm:spPr/>
      <dgm:t>
        <a:bodyPr/>
        <a:lstStyle/>
        <a:p>
          <a:endParaRPr lang="fr-FR"/>
        </a:p>
      </dgm:t>
    </dgm:pt>
    <dgm:pt modelId="{9F930F35-4EB6-4150-BC65-9C1F54501555}" type="sibTrans" cxnId="{4709E799-1EBC-402F-ADB4-BA1D918D351A}">
      <dgm:prSet/>
      <dgm:spPr/>
      <dgm:t>
        <a:bodyPr/>
        <a:lstStyle/>
        <a:p>
          <a:endParaRPr lang="fr-FR"/>
        </a:p>
      </dgm:t>
    </dgm:pt>
    <dgm:pt modelId="{63C2965C-1470-48C5-BB85-254B57BD6083}" type="pres">
      <dgm:prSet presAssocID="{405B1E27-4FB0-4938-ACEF-B92E8789594A}" presName="rootnode" presStyleCnt="0">
        <dgm:presLayoutVars>
          <dgm:chMax/>
          <dgm:chPref/>
          <dgm:dir/>
          <dgm:animLvl val="lvl"/>
        </dgm:presLayoutVars>
      </dgm:prSet>
      <dgm:spPr/>
    </dgm:pt>
    <dgm:pt modelId="{F7CE2CE2-95F6-4175-8FEE-11AAD683C361}" type="pres">
      <dgm:prSet presAssocID="{8EA49237-FCA3-417E-8375-969C1F3DD6E6}" presName="composite" presStyleCnt="0"/>
      <dgm:spPr/>
    </dgm:pt>
    <dgm:pt modelId="{87DC0B8B-48E3-4032-8F1B-73DEA9E7EAFC}" type="pres">
      <dgm:prSet presAssocID="{8EA49237-FCA3-417E-8375-969C1F3DD6E6}" presName="LShape" presStyleLbl="alignNode1" presStyleIdx="0" presStyleCnt="11"/>
      <dgm:spPr/>
    </dgm:pt>
    <dgm:pt modelId="{0F4750A6-F52C-4BF2-8312-6A78298FCA56}" type="pres">
      <dgm:prSet presAssocID="{8EA49237-FCA3-417E-8375-969C1F3DD6E6}" presName="ParentText" presStyleLbl="revTx" presStyleIdx="0" presStyleCnt="6">
        <dgm:presLayoutVars>
          <dgm:chMax val="0"/>
          <dgm:chPref val="0"/>
          <dgm:bulletEnabled val="1"/>
        </dgm:presLayoutVars>
      </dgm:prSet>
      <dgm:spPr/>
    </dgm:pt>
    <dgm:pt modelId="{18829B4E-1D4C-45D4-A014-C5D90DA97499}" type="pres">
      <dgm:prSet presAssocID="{8EA49237-FCA3-417E-8375-969C1F3DD6E6}" presName="Triangle" presStyleLbl="alignNode1" presStyleIdx="1" presStyleCnt="11"/>
      <dgm:spPr/>
    </dgm:pt>
    <dgm:pt modelId="{49405460-3B47-4CB9-8FF8-708982B73C11}" type="pres">
      <dgm:prSet presAssocID="{6F160ADD-9897-456B-841F-6472F44CB25D}" presName="sibTrans" presStyleCnt="0"/>
      <dgm:spPr/>
    </dgm:pt>
    <dgm:pt modelId="{C2729F82-E024-4D5B-B30F-93BAA13B639B}" type="pres">
      <dgm:prSet presAssocID="{6F160ADD-9897-456B-841F-6472F44CB25D}" presName="space" presStyleCnt="0"/>
      <dgm:spPr/>
    </dgm:pt>
    <dgm:pt modelId="{BCF47585-F780-463D-99EA-9E55E33D08D4}" type="pres">
      <dgm:prSet presAssocID="{D5DE8FF0-DF77-45A9-9A53-6456E45219CA}" presName="composite" presStyleCnt="0"/>
      <dgm:spPr/>
    </dgm:pt>
    <dgm:pt modelId="{923CF91B-AF21-4E23-B5FA-876D6BD49984}" type="pres">
      <dgm:prSet presAssocID="{D5DE8FF0-DF77-45A9-9A53-6456E45219CA}" presName="LShape" presStyleLbl="alignNode1" presStyleIdx="2" presStyleCnt="11"/>
      <dgm:spPr/>
    </dgm:pt>
    <dgm:pt modelId="{F7E51393-C7D3-41E3-9782-C7834DF6D4EB}" type="pres">
      <dgm:prSet presAssocID="{D5DE8FF0-DF77-45A9-9A53-6456E45219CA}" presName="ParentText" presStyleLbl="revTx" presStyleIdx="1" presStyleCnt="6">
        <dgm:presLayoutVars>
          <dgm:chMax val="0"/>
          <dgm:chPref val="0"/>
          <dgm:bulletEnabled val="1"/>
        </dgm:presLayoutVars>
      </dgm:prSet>
      <dgm:spPr/>
    </dgm:pt>
    <dgm:pt modelId="{F9AD910C-C39A-4786-BF3C-B376C9C8095A}" type="pres">
      <dgm:prSet presAssocID="{D5DE8FF0-DF77-45A9-9A53-6456E45219CA}" presName="Triangle" presStyleLbl="alignNode1" presStyleIdx="3" presStyleCnt="11"/>
      <dgm:spPr/>
    </dgm:pt>
    <dgm:pt modelId="{B07DE467-F4E1-4262-BC9F-A8472AC23BD8}" type="pres">
      <dgm:prSet presAssocID="{74CA0DE1-8ED5-41CC-8CE7-3401E1DE70AE}" presName="sibTrans" presStyleCnt="0"/>
      <dgm:spPr/>
    </dgm:pt>
    <dgm:pt modelId="{EDC290B1-1C73-4422-A8A3-68DC4E848841}" type="pres">
      <dgm:prSet presAssocID="{74CA0DE1-8ED5-41CC-8CE7-3401E1DE70AE}" presName="space" presStyleCnt="0"/>
      <dgm:spPr/>
    </dgm:pt>
    <dgm:pt modelId="{6C5EB00E-B028-426D-B4F0-3E4D08AAF914}" type="pres">
      <dgm:prSet presAssocID="{E72E13F5-449B-4126-B5A4-B2AB5E8322AB}" presName="composite" presStyleCnt="0"/>
      <dgm:spPr/>
    </dgm:pt>
    <dgm:pt modelId="{EA4EC22C-D031-4664-8597-EF4918EEF537}" type="pres">
      <dgm:prSet presAssocID="{E72E13F5-449B-4126-B5A4-B2AB5E8322AB}" presName="LShape" presStyleLbl="alignNode1" presStyleIdx="4" presStyleCnt="11"/>
      <dgm:spPr/>
    </dgm:pt>
    <dgm:pt modelId="{9941FAB4-948E-4D4B-8D25-7AEC18D47BCD}" type="pres">
      <dgm:prSet presAssocID="{E72E13F5-449B-4126-B5A4-B2AB5E8322AB}" presName="ParentText" presStyleLbl="revTx" presStyleIdx="2" presStyleCnt="6">
        <dgm:presLayoutVars>
          <dgm:chMax val="0"/>
          <dgm:chPref val="0"/>
          <dgm:bulletEnabled val="1"/>
        </dgm:presLayoutVars>
      </dgm:prSet>
      <dgm:spPr/>
    </dgm:pt>
    <dgm:pt modelId="{FA497633-1644-4D72-9770-F54CA9EA3BD1}" type="pres">
      <dgm:prSet presAssocID="{E72E13F5-449B-4126-B5A4-B2AB5E8322AB}" presName="Triangle" presStyleLbl="alignNode1" presStyleIdx="5" presStyleCnt="11"/>
      <dgm:spPr/>
    </dgm:pt>
    <dgm:pt modelId="{752D2DC3-1615-46B9-B41B-FDFEAB286F36}" type="pres">
      <dgm:prSet presAssocID="{FA9A4211-84F4-425B-9474-4D5C08567411}" presName="sibTrans" presStyleCnt="0"/>
      <dgm:spPr/>
    </dgm:pt>
    <dgm:pt modelId="{3E9515A8-FB7A-4604-9E29-B1620D3DC65E}" type="pres">
      <dgm:prSet presAssocID="{FA9A4211-84F4-425B-9474-4D5C08567411}" presName="space" presStyleCnt="0"/>
      <dgm:spPr/>
    </dgm:pt>
    <dgm:pt modelId="{16BB2A5D-5FCA-4289-B7CA-AC84221881CC}" type="pres">
      <dgm:prSet presAssocID="{4AED7FBD-E2B9-46EA-929D-0B8444E07CE3}" presName="composite" presStyleCnt="0"/>
      <dgm:spPr/>
    </dgm:pt>
    <dgm:pt modelId="{688BAE30-C9E7-4435-AF0A-F4EAC51D89EE}" type="pres">
      <dgm:prSet presAssocID="{4AED7FBD-E2B9-46EA-929D-0B8444E07CE3}" presName="LShape" presStyleLbl="alignNode1" presStyleIdx="6" presStyleCnt="11"/>
      <dgm:spPr/>
    </dgm:pt>
    <dgm:pt modelId="{E4164027-691A-482B-B420-F3E9C654684E}" type="pres">
      <dgm:prSet presAssocID="{4AED7FBD-E2B9-46EA-929D-0B8444E07CE3}" presName="ParentText" presStyleLbl="revTx" presStyleIdx="3" presStyleCnt="6">
        <dgm:presLayoutVars>
          <dgm:chMax val="0"/>
          <dgm:chPref val="0"/>
          <dgm:bulletEnabled val="1"/>
        </dgm:presLayoutVars>
      </dgm:prSet>
      <dgm:spPr/>
    </dgm:pt>
    <dgm:pt modelId="{6D613CB0-F9A6-4A35-8732-4BF4808AA482}" type="pres">
      <dgm:prSet presAssocID="{4AED7FBD-E2B9-46EA-929D-0B8444E07CE3}" presName="Triangle" presStyleLbl="alignNode1" presStyleIdx="7" presStyleCnt="11"/>
      <dgm:spPr/>
    </dgm:pt>
    <dgm:pt modelId="{F5B2AFAF-E2E2-4E23-B9DE-C625A48AADE3}" type="pres">
      <dgm:prSet presAssocID="{82E74876-6333-49EB-AB70-4E69233EA9C5}" presName="sibTrans" presStyleCnt="0"/>
      <dgm:spPr/>
    </dgm:pt>
    <dgm:pt modelId="{57E40905-B07E-4FD1-A92E-9BED295D190A}" type="pres">
      <dgm:prSet presAssocID="{82E74876-6333-49EB-AB70-4E69233EA9C5}" presName="space" presStyleCnt="0"/>
      <dgm:spPr/>
    </dgm:pt>
    <dgm:pt modelId="{7FE07566-1CB2-42CD-BE20-8C8E220A2FDA}" type="pres">
      <dgm:prSet presAssocID="{FFE70B30-DAAA-4B5A-90A0-2F0B3C8B419D}" presName="composite" presStyleCnt="0"/>
      <dgm:spPr/>
    </dgm:pt>
    <dgm:pt modelId="{CF2CFB85-F600-4E31-8AB5-79B25440D753}" type="pres">
      <dgm:prSet presAssocID="{FFE70B30-DAAA-4B5A-90A0-2F0B3C8B419D}" presName="LShape" presStyleLbl="alignNode1" presStyleIdx="8" presStyleCnt="11"/>
      <dgm:spPr/>
    </dgm:pt>
    <dgm:pt modelId="{C8C5D541-EDA3-4AC2-9374-F0D5E2E8567A}" type="pres">
      <dgm:prSet presAssocID="{FFE70B30-DAAA-4B5A-90A0-2F0B3C8B419D}" presName="ParentText" presStyleLbl="revTx" presStyleIdx="4" presStyleCnt="6">
        <dgm:presLayoutVars>
          <dgm:chMax val="0"/>
          <dgm:chPref val="0"/>
          <dgm:bulletEnabled val="1"/>
        </dgm:presLayoutVars>
      </dgm:prSet>
      <dgm:spPr/>
    </dgm:pt>
    <dgm:pt modelId="{788AEC1D-6C02-4E2C-B2F2-33123B8473CC}" type="pres">
      <dgm:prSet presAssocID="{FFE70B30-DAAA-4B5A-90A0-2F0B3C8B419D}" presName="Triangle" presStyleLbl="alignNode1" presStyleIdx="9" presStyleCnt="11"/>
      <dgm:spPr/>
    </dgm:pt>
    <dgm:pt modelId="{EE3D5B16-3287-4B8C-A129-C03587F65F1D}" type="pres">
      <dgm:prSet presAssocID="{58C7B0CE-1498-4F6A-A3CF-154EB1383B70}" presName="sibTrans" presStyleCnt="0"/>
      <dgm:spPr/>
    </dgm:pt>
    <dgm:pt modelId="{B7428F32-235B-43E9-9E2F-40117AB928F2}" type="pres">
      <dgm:prSet presAssocID="{58C7B0CE-1498-4F6A-A3CF-154EB1383B70}" presName="space" presStyleCnt="0"/>
      <dgm:spPr/>
    </dgm:pt>
    <dgm:pt modelId="{AD2CB3ED-C22F-410A-A2C2-7C0DF1C98CDD}" type="pres">
      <dgm:prSet presAssocID="{A15C979B-8480-4432-9411-72CFD201C034}" presName="composite" presStyleCnt="0"/>
      <dgm:spPr/>
    </dgm:pt>
    <dgm:pt modelId="{8B6A9846-3C0D-4F4E-AC5F-6400E19B3E48}" type="pres">
      <dgm:prSet presAssocID="{A15C979B-8480-4432-9411-72CFD201C034}" presName="LShape" presStyleLbl="alignNode1" presStyleIdx="10" presStyleCnt="11"/>
      <dgm:spPr/>
    </dgm:pt>
    <dgm:pt modelId="{4757CBF2-37B7-4540-9A56-ADB2845C4827}" type="pres">
      <dgm:prSet presAssocID="{A15C979B-8480-4432-9411-72CFD201C034}" presName="ParentText" presStyleLbl="revTx" presStyleIdx="5" presStyleCnt="6">
        <dgm:presLayoutVars>
          <dgm:chMax val="0"/>
          <dgm:chPref val="0"/>
          <dgm:bulletEnabled val="1"/>
        </dgm:presLayoutVars>
      </dgm:prSet>
      <dgm:spPr/>
    </dgm:pt>
  </dgm:ptLst>
  <dgm:cxnLst>
    <dgm:cxn modelId="{5290DD06-4667-4276-9781-3BB61ABBA64F}" srcId="{405B1E27-4FB0-4938-ACEF-B92E8789594A}" destId="{E72E13F5-449B-4126-B5A4-B2AB5E8322AB}" srcOrd="2" destOrd="0" parTransId="{AEE9D15C-A5A2-430C-AA39-26585DBF2BD5}" sibTransId="{FA9A4211-84F4-425B-9474-4D5C08567411}"/>
    <dgm:cxn modelId="{151B5B0D-AAE4-4739-9175-98B720B0F021}" type="presOf" srcId="{921CB6F4-F78F-43BA-81E7-24FF9763B2D3}" destId="{0F4750A6-F52C-4BF2-8312-6A78298FCA56}" srcOrd="0" destOrd="1" presId="urn:microsoft.com/office/officeart/2009/3/layout/StepUpProcess"/>
    <dgm:cxn modelId="{FADC7A34-AA2F-4988-A895-EB035685FC76}" type="presOf" srcId="{FFE70B30-DAAA-4B5A-90A0-2F0B3C8B419D}" destId="{C8C5D541-EDA3-4AC2-9374-F0D5E2E8567A}" srcOrd="0" destOrd="0" presId="urn:microsoft.com/office/officeart/2009/3/layout/StepUpProcess"/>
    <dgm:cxn modelId="{A707BE63-8183-46DB-B0DC-67ED88F9EA99}" type="presOf" srcId="{E72E13F5-449B-4126-B5A4-B2AB5E8322AB}" destId="{9941FAB4-948E-4D4B-8D25-7AEC18D47BCD}" srcOrd="0" destOrd="0" presId="urn:microsoft.com/office/officeart/2009/3/layout/StepUpProcess"/>
    <dgm:cxn modelId="{B15E736C-0756-474A-AC80-AE220481E103}" srcId="{405B1E27-4FB0-4938-ACEF-B92E8789594A}" destId="{8EA49237-FCA3-417E-8375-969C1F3DD6E6}" srcOrd="0" destOrd="0" parTransId="{ED5FC5F1-481C-4514-951E-1C0BC05AA729}" sibTransId="{6F160ADD-9897-456B-841F-6472F44CB25D}"/>
    <dgm:cxn modelId="{5E01384E-1FD6-4ADE-955C-1F9BC37AB518}" type="presOf" srcId="{8EA49237-FCA3-417E-8375-969C1F3DD6E6}" destId="{0F4750A6-F52C-4BF2-8312-6A78298FCA56}" srcOrd="0" destOrd="0" presId="urn:microsoft.com/office/officeart/2009/3/layout/StepUpProcess"/>
    <dgm:cxn modelId="{63942580-537D-4D7E-A211-067CD7378689}" type="presOf" srcId="{405B1E27-4FB0-4938-ACEF-B92E8789594A}" destId="{63C2965C-1470-48C5-BB85-254B57BD6083}" srcOrd="0" destOrd="0" presId="urn:microsoft.com/office/officeart/2009/3/layout/StepUpProcess"/>
    <dgm:cxn modelId="{AD1E9386-628A-4BB3-9545-7BC42E46D060}" srcId="{405B1E27-4FB0-4938-ACEF-B92E8789594A}" destId="{FFE70B30-DAAA-4B5A-90A0-2F0B3C8B419D}" srcOrd="4" destOrd="0" parTransId="{1A21A324-DDBB-4658-BFD5-00C617442ECF}" sibTransId="{58C7B0CE-1498-4F6A-A3CF-154EB1383B70}"/>
    <dgm:cxn modelId="{4709E799-1EBC-402F-ADB4-BA1D918D351A}" srcId="{8EA49237-FCA3-417E-8375-969C1F3DD6E6}" destId="{921CB6F4-F78F-43BA-81E7-24FF9763B2D3}" srcOrd="0" destOrd="0" parTransId="{F75D07C7-422F-4934-A4B7-9962CA3FD073}" sibTransId="{9F930F35-4EB6-4150-BC65-9C1F54501555}"/>
    <dgm:cxn modelId="{03119ACF-1FA6-44CC-AA35-BB12F8FA41F4}" type="presOf" srcId="{D5DE8FF0-DF77-45A9-9A53-6456E45219CA}" destId="{F7E51393-C7D3-41E3-9782-C7834DF6D4EB}" srcOrd="0" destOrd="0" presId="urn:microsoft.com/office/officeart/2009/3/layout/StepUpProcess"/>
    <dgm:cxn modelId="{9367A1D8-0660-4B37-86B7-0BD879DE0156}" srcId="{405B1E27-4FB0-4938-ACEF-B92E8789594A}" destId="{A15C979B-8480-4432-9411-72CFD201C034}" srcOrd="5" destOrd="0" parTransId="{F3EA889C-418B-4156-BF68-150112E08BCC}" sibTransId="{CCE95F95-14CA-4EBB-B786-F5ED6B42BADB}"/>
    <dgm:cxn modelId="{561FDBD9-4C45-4939-BCED-7CF42C92155D}" srcId="{405B1E27-4FB0-4938-ACEF-B92E8789594A}" destId="{4AED7FBD-E2B9-46EA-929D-0B8444E07CE3}" srcOrd="3" destOrd="0" parTransId="{95BFCD45-FC65-4139-9637-4FEACB441C6D}" sibTransId="{82E74876-6333-49EB-AB70-4E69233EA9C5}"/>
    <dgm:cxn modelId="{D61C7FE4-D04B-4EB3-98E8-4AEE37E0D388}" type="presOf" srcId="{A15C979B-8480-4432-9411-72CFD201C034}" destId="{4757CBF2-37B7-4540-9A56-ADB2845C4827}" srcOrd="0" destOrd="0" presId="urn:microsoft.com/office/officeart/2009/3/layout/StepUpProcess"/>
    <dgm:cxn modelId="{B98129EE-FC5F-403C-A0D3-A8AB595B1DA7}" type="presOf" srcId="{4AED7FBD-E2B9-46EA-929D-0B8444E07CE3}" destId="{E4164027-691A-482B-B420-F3E9C654684E}" srcOrd="0" destOrd="0" presId="urn:microsoft.com/office/officeart/2009/3/layout/StepUpProcess"/>
    <dgm:cxn modelId="{B24661F6-1FF8-4F0B-BC1B-DF6373BE2973}" srcId="{405B1E27-4FB0-4938-ACEF-B92E8789594A}" destId="{D5DE8FF0-DF77-45A9-9A53-6456E45219CA}" srcOrd="1" destOrd="0" parTransId="{CB86AB4D-D1A2-47E6-A1D7-46029A3056DE}" sibTransId="{74CA0DE1-8ED5-41CC-8CE7-3401E1DE70AE}"/>
    <dgm:cxn modelId="{B63DF3AF-DCE8-446A-A1CC-623AF43D0C61}" type="presParOf" srcId="{63C2965C-1470-48C5-BB85-254B57BD6083}" destId="{F7CE2CE2-95F6-4175-8FEE-11AAD683C361}" srcOrd="0" destOrd="0" presId="urn:microsoft.com/office/officeart/2009/3/layout/StepUpProcess"/>
    <dgm:cxn modelId="{5E0D77B2-87D6-4360-BAE4-00AF9E115EC0}" type="presParOf" srcId="{F7CE2CE2-95F6-4175-8FEE-11AAD683C361}" destId="{87DC0B8B-48E3-4032-8F1B-73DEA9E7EAFC}" srcOrd="0" destOrd="0" presId="urn:microsoft.com/office/officeart/2009/3/layout/StepUpProcess"/>
    <dgm:cxn modelId="{790F20BA-7895-44CD-93F6-9D28E559D04D}" type="presParOf" srcId="{F7CE2CE2-95F6-4175-8FEE-11AAD683C361}" destId="{0F4750A6-F52C-4BF2-8312-6A78298FCA56}" srcOrd="1" destOrd="0" presId="urn:microsoft.com/office/officeart/2009/3/layout/StepUpProcess"/>
    <dgm:cxn modelId="{95FE2B12-174E-4D82-9840-CB91CA4B2A1A}" type="presParOf" srcId="{F7CE2CE2-95F6-4175-8FEE-11AAD683C361}" destId="{18829B4E-1D4C-45D4-A014-C5D90DA97499}" srcOrd="2" destOrd="0" presId="urn:microsoft.com/office/officeart/2009/3/layout/StepUpProcess"/>
    <dgm:cxn modelId="{04E55E13-71F0-4335-8FFC-AEF8D146A6F5}" type="presParOf" srcId="{63C2965C-1470-48C5-BB85-254B57BD6083}" destId="{49405460-3B47-4CB9-8FF8-708982B73C11}" srcOrd="1" destOrd="0" presId="urn:microsoft.com/office/officeart/2009/3/layout/StepUpProcess"/>
    <dgm:cxn modelId="{B540965A-BCCF-4E95-904F-B23279B6952F}" type="presParOf" srcId="{49405460-3B47-4CB9-8FF8-708982B73C11}" destId="{C2729F82-E024-4D5B-B30F-93BAA13B639B}" srcOrd="0" destOrd="0" presId="urn:microsoft.com/office/officeart/2009/3/layout/StepUpProcess"/>
    <dgm:cxn modelId="{CF0432B5-38A1-457C-8522-8E5038EBCBB5}" type="presParOf" srcId="{63C2965C-1470-48C5-BB85-254B57BD6083}" destId="{BCF47585-F780-463D-99EA-9E55E33D08D4}" srcOrd="2" destOrd="0" presId="urn:microsoft.com/office/officeart/2009/3/layout/StepUpProcess"/>
    <dgm:cxn modelId="{7B051C30-FE04-4E78-A0A2-2341455CA589}" type="presParOf" srcId="{BCF47585-F780-463D-99EA-9E55E33D08D4}" destId="{923CF91B-AF21-4E23-B5FA-876D6BD49984}" srcOrd="0" destOrd="0" presId="urn:microsoft.com/office/officeart/2009/3/layout/StepUpProcess"/>
    <dgm:cxn modelId="{7C2780A2-66F0-4F50-8890-AE75C6297998}" type="presParOf" srcId="{BCF47585-F780-463D-99EA-9E55E33D08D4}" destId="{F7E51393-C7D3-41E3-9782-C7834DF6D4EB}" srcOrd="1" destOrd="0" presId="urn:microsoft.com/office/officeart/2009/3/layout/StepUpProcess"/>
    <dgm:cxn modelId="{9587165D-6E90-45F4-93E1-2563281802FE}" type="presParOf" srcId="{BCF47585-F780-463D-99EA-9E55E33D08D4}" destId="{F9AD910C-C39A-4786-BF3C-B376C9C8095A}" srcOrd="2" destOrd="0" presId="urn:microsoft.com/office/officeart/2009/3/layout/StepUpProcess"/>
    <dgm:cxn modelId="{8362D353-FA96-4AED-86CA-0A2815F4DBCB}" type="presParOf" srcId="{63C2965C-1470-48C5-BB85-254B57BD6083}" destId="{B07DE467-F4E1-4262-BC9F-A8472AC23BD8}" srcOrd="3" destOrd="0" presId="urn:microsoft.com/office/officeart/2009/3/layout/StepUpProcess"/>
    <dgm:cxn modelId="{FF8A97E8-C822-4EE5-BCD7-457940E21879}" type="presParOf" srcId="{B07DE467-F4E1-4262-BC9F-A8472AC23BD8}" destId="{EDC290B1-1C73-4422-A8A3-68DC4E848841}" srcOrd="0" destOrd="0" presId="urn:microsoft.com/office/officeart/2009/3/layout/StepUpProcess"/>
    <dgm:cxn modelId="{AE8FF611-4022-4402-94A6-9F37E83BF2A5}" type="presParOf" srcId="{63C2965C-1470-48C5-BB85-254B57BD6083}" destId="{6C5EB00E-B028-426D-B4F0-3E4D08AAF914}" srcOrd="4" destOrd="0" presId="urn:microsoft.com/office/officeart/2009/3/layout/StepUpProcess"/>
    <dgm:cxn modelId="{CC283036-3E53-4738-9025-D13B84651A50}" type="presParOf" srcId="{6C5EB00E-B028-426D-B4F0-3E4D08AAF914}" destId="{EA4EC22C-D031-4664-8597-EF4918EEF537}" srcOrd="0" destOrd="0" presId="urn:microsoft.com/office/officeart/2009/3/layout/StepUpProcess"/>
    <dgm:cxn modelId="{B6402381-1ADA-4FE7-96A4-E5E7462F6390}" type="presParOf" srcId="{6C5EB00E-B028-426D-B4F0-3E4D08AAF914}" destId="{9941FAB4-948E-4D4B-8D25-7AEC18D47BCD}" srcOrd="1" destOrd="0" presId="urn:microsoft.com/office/officeart/2009/3/layout/StepUpProcess"/>
    <dgm:cxn modelId="{4F0EAF37-038D-4F88-8E99-AB872CFD49E5}" type="presParOf" srcId="{6C5EB00E-B028-426D-B4F0-3E4D08AAF914}" destId="{FA497633-1644-4D72-9770-F54CA9EA3BD1}" srcOrd="2" destOrd="0" presId="urn:microsoft.com/office/officeart/2009/3/layout/StepUpProcess"/>
    <dgm:cxn modelId="{F83504D6-9315-485D-BC0C-9A5D934FD5E7}" type="presParOf" srcId="{63C2965C-1470-48C5-BB85-254B57BD6083}" destId="{752D2DC3-1615-46B9-B41B-FDFEAB286F36}" srcOrd="5" destOrd="0" presId="urn:microsoft.com/office/officeart/2009/3/layout/StepUpProcess"/>
    <dgm:cxn modelId="{307C1FAD-B010-483E-8A58-C18F8E13B489}" type="presParOf" srcId="{752D2DC3-1615-46B9-B41B-FDFEAB286F36}" destId="{3E9515A8-FB7A-4604-9E29-B1620D3DC65E}" srcOrd="0" destOrd="0" presId="urn:microsoft.com/office/officeart/2009/3/layout/StepUpProcess"/>
    <dgm:cxn modelId="{2CAC565C-48D9-4CC4-8E73-59C301CFE9FF}" type="presParOf" srcId="{63C2965C-1470-48C5-BB85-254B57BD6083}" destId="{16BB2A5D-5FCA-4289-B7CA-AC84221881CC}" srcOrd="6" destOrd="0" presId="urn:microsoft.com/office/officeart/2009/3/layout/StepUpProcess"/>
    <dgm:cxn modelId="{AC6A7133-742C-40A5-BBEE-DB54261C3C98}" type="presParOf" srcId="{16BB2A5D-5FCA-4289-B7CA-AC84221881CC}" destId="{688BAE30-C9E7-4435-AF0A-F4EAC51D89EE}" srcOrd="0" destOrd="0" presId="urn:microsoft.com/office/officeart/2009/3/layout/StepUpProcess"/>
    <dgm:cxn modelId="{28F8592E-A13B-4727-A7A5-0CA59846DFA3}" type="presParOf" srcId="{16BB2A5D-5FCA-4289-B7CA-AC84221881CC}" destId="{E4164027-691A-482B-B420-F3E9C654684E}" srcOrd="1" destOrd="0" presId="urn:microsoft.com/office/officeart/2009/3/layout/StepUpProcess"/>
    <dgm:cxn modelId="{4A287EC8-23AF-458E-8884-8D0098E4CA5B}" type="presParOf" srcId="{16BB2A5D-5FCA-4289-B7CA-AC84221881CC}" destId="{6D613CB0-F9A6-4A35-8732-4BF4808AA482}" srcOrd="2" destOrd="0" presId="urn:microsoft.com/office/officeart/2009/3/layout/StepUpProcess"/>
    <dgm:cxn modelId="{FC1B5B8B-C480-4A56-BCD0-5BD88C823D9F}" type="presParOf" srcId="{63C2965C-1470-48C5-BB85-254B57BD6083}" destId="{F5B2AFAF-E2E2-4E23-B9DE-C625A48AADE3}" srcOrd="7" destOrd="0" presId="urn:microsoft.com/office/officeart/2009/3/layout/StepUpProcess"/>
    <dgm:cxn modelId="{A45EC489-5E76-4AD6-AECE-48B23911AC93}" type="presParOf" srcId="{F5B2AFAF-E2E2-4E23-B9DE-C625A48AADE3}" destId="{57E40905-B07E-4FD1-A92E-9BED295D190A}" srcOrd="0" destOrd="0" presId="urn:microsoft.com/office/officeart/2009/3/layout/StepUpProcess"/>
    <dgm:cxn modelId="{CCFCBD63-491D-40B1-8A00-9D44381EB8E9}" type="presParOf" srcId="{63C2965C-1470-48C5-BB85-254B57BD6083}" destId="{7FE07566-1CB2-42CD-BE20-8C8E220A2FDA}" srcOrd="8" destOrd="0" presId="urn:microsoft.com/office/officeart/2009/3/layout/StepUpProcess"/>
    <dgm:cxn modelId="{CC727B45-519C-41BC-9D13-596F32AF7AB1}" type="presParOf" srcId="{7FE07566-1CB2-42CD-BE20-8C8E220A2FDA}" destId="{CF2CFB85-F600-4E31-8AB5-79B25440D753}" srcOrd="0" destOrd="0" presId="urn:microsoft.com/office/officeart/2009/3/layout/StepUpProcess"/>
    <dgm:cxn modelId="{7FCC180D-50AD-4DD8-B251-25A576A19B06}" type="presParOf" srcId="{7FE07566-1CB2-42CD-BE20-8C8E220A2FDA}" destId="{C8C5D541-EDA3-4AC2-9374-F0D5E2E8567A}" srcOrd="1" destOrd="0" presId="urn:microsoft.com/office/officeart/2009/3/layout/StepUpProcess"/>
    <dgm:cxn modelId="{CB42F02F-42BF-4D26-85FC-4ABFFD2B081E}" type="presParOf" srcId="{7FE07566-1CB2-42CD-BE20-8C8E220A2FDA}" destId="{788AEC1D-6C02-4E2C-B2F2-33123B8473CC}" srcOrd="2" destOrd="0" presId="urn:microsoft.com/office/officeart/2009/3/layout/StepUpProcess"/>
    <dgm:cxn modelId="{74C8106D-4874-4448-8FC2-411383108055}" type="presParOf" srcId="{63C2965C-1470-48C5-BB85-254B57BD6083}" destId="{EE3D5B16-3287-4B8C-A129-C03587F65F1D}" srcOrd="9" destOrd="0" presId="urn:microsoft.com/office/officeart/2009/3/layout/StepUpProcess"/>
    <dgm:cxn modelId="{D9DB8DA7-B98B-4B7E-93C4-684578CB6D62}" type="presParOf" srcId="{EE3D5B16-3287-4B8C-A129-C03587F65F1D}" destId="{B7428F32-235B-43E9-9E2F-40117AB928F2}" srcOrd="0" destOrd="0" presId="urn:microsoft.com/office/officeart/2009/3/layout/StepUpProcess"/>
    <dgm:cxn modelId="{B7D38507-9CBC-4D7E-82C6-B3C409289CEF}" type="presParOf" srcId="{63C2965C-1470-48C5-BB85-254B57BD6083}" destId="{AD2CB3ED-C22F-410A-A2C2-7C0DF1C98CDD}" srcOrd="10" destOrd="0" presId="urn:microsoft.com/office/officeart/2009/3/layout/StepUpProcess"/>
    <dgm:cxn modelId="{3E869AA2-E49D-41C1-9068-7134CC43D5A0}" type="presParOf" srcId="{AD2CB3ED-C22F-410A-A2C2-7C0DF1C98CDD}" destId="{8B6A9846-3C0D-4F4E-AC5F-6400E19B3E48}" srcOrd="0" destOrd="0" presId="urn:microsoft.com/office/officeart/2009/3/layout/StepUpProcess"/>
    <dgm:cxn modelId="{DF8E3384-DD39-4DB3-92D4-F822895A6248}" type="presParOf" srcId="{AD2CB3ED-C22F-410A-A2C2-7C0DF1C98CDD}" destId="{4757CBF2-37B7-4540-9A56-ADB2845C482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2A9A7-237D-4E06-B9AF-B4F7D859D4A7}" type="doc">
      <dgm:prSet loTypeId="urn:microsoft.com/office/officeart/2005/8/layout/hProcess11" loCatId="process" qsTypeId="urn:microsoft.com/office/officeart/2005/8/quickstyle/simple1" qsCatId="simple" csTypeId="urn:microsoft.com/office/officeart/2005/8/colors/accent4_2" csCatId="accent4" phldr="1"/>
      <dgm:spPr/>
    </dgm:pt>
    <dgm:pt modelId="{0AF5571C-EE65-4167-B18B-645ABABF6B50}">
      <dgm:prSet phldrT="[Texte]"/>
      <dgm:spPr/>
      <dgm:t>
        <a:bodyPr/>
        <a:lstStyle/>
        <a:p>
          <a:r>
            <a:rPr lang="fr-FR" dirty="0">
              <a:solidFill>
                <a:schemeClr val="accent4">
                  <a:lumMod val="50000"/>
                </a:schemeClr>
              </a:solidFill>
            </a:rPr>
            <a:t>Validation provisoire du CA de NEST</a:t>
          </a:r>
        </a:p>
      </dgm:t>
    </dgm:pt>
    <dgm:pt modelId="{2BFF91F8-032E-404B-94BE-28CCF108EE9D}" type="parTrans" cxnId="{6517004E-414C-48A0-9C96-253743135E02}">
      <dgm:prSet/>
      <dgm:spPr/>
      <dgm:t>
        <a:bodyPr/>
        <a:lstStyle/>
        <a:p>
          <a:endParaRPr lang="fr-FR">
            <a:solidFill>
              <a:schemeClr val="accent4">
                <a:lumMod val="50000"/>
              </a:schemeClr>
            </a:solidFill>
          </a:endParaRPr>
        </a:p>
      </dgm:t>
    </dgm:pt>
    <dgm:pt modelId="{4305DB59-0A24-4E32-BC97-7E4F1F1754DA}" type="sibTrans" cxnId="{6517004E-414C-48A0-9C96-253743135E02}">
      <dgm:prSet/>
      <dgm:spPr/>
      <dgm:t>
        <a:bodyPr/>
        <a:lstStyle/>
        <a:p>
          <a:endParaRPr lang="fr-FR">
            <a:solidFill>
              <a:schemeClr val="accent4">
                <a:lumMod val="50000"/>
              </a:schemeClr>
            </a:solidFill>
          </a:endParaRPr>
        </a:p>
      </dgm:t>
    </dgm:pt>
    <dgm:pt modelId="{0004D0DB-2D59-4557-8B94-A72338CC7D78}">
      <dgm:prSet/>
      <dgm:spPr/>
      <dgm:t>
        <a:bodyPr/>
        <a:lstStyle/>
        <a:p>
          <a:r>
            <a:rPr lang="fr-FR" dirty="0">
              <a:solidFill>
                <a:schemeClr val="accent4">
                  <a:lumMod val="50000"/>
                </a:schemeClr>
              </a:solidFill>
            </a:rPr>
            <a:t>Retour et validation du Maire sur la proposition de NEST</a:t>
          </a:r>
        </a:p>
      </dgm:t>
    </dgm:pt>
    <dgm:pt modelId="{31029BE9-82EA-44C2-B62B-41DD4BA02211}" type="parTrans" cxnId="{1D2B0A97-66A5-4FB3-ABA8-91F1F5713366}">
      <dgm:prSet/>
      <dgm:spPr/>
      <dgm:t>
        <a:bodyPr/>
        <a:lstStyle/>
        <a:p>
          <a:endParaRPr lang="fr-FR">
            <a:solidFill>
              <a:schemeClr val="accent4">
                <a:lumMod val="50000"/>
              </a:schemeClr>
            </a:solidFill>
          </a:endParaRPr>
        </a:p>
      </dgm:t>
    </dgm:pt>
    <dgm:pt modelId="{FC08B528-1FF4-45D5-802C-35704EAC07F8}" type="sibTrans" cxnId="{1D2B0A97-66A5-4FB3-ABA8-91F1F5713366}">
      <dgm:prSet/>
      <dgm:spPr/>
      <dgm:t>
        <a:bodyPr/>
        <a:lstStyle/>
        <a:p>
          <a:endParaRPr lang="fr-FR">
            <a:solidFill>
              <a:schemeClr val="accent4">
                <a:lumMod val="50000"/>
              </a:schemeClr>
            </a:solidFill>
          </a:endParaRPr>
        </a:p>
      </dgm:t>
    </dgm:pt>
    <dgm:pt modelId="{A40179CD-503F-4A07-8F51-60CE4A32E93F}">
      <dgm:prSet/>
      <dgm:spPr/>
      <dgm:t>
        <a:bodyPr/>
        <a:lstStyle/>
        <a:p>
          <a:r>
            <a:rPr lang="fr-FR">
              <a:solidFill>
                <a:schemeClr val="accent4">
                  <a:lumMod val="50000"/>
                </a:schemeClr>
              </a:solidFill>
            </a:rPr>
            <a:t>Démarrage des activités</a:t>
          </a:r>
          <a:endParaRPr lang="fr-FR" dirty="0">
            <a:solidFill>
              <a:schemeClr val="accent4">
                <a:lumMod val="50000"/>
              </a:schemeClr>
            </a:solidFill>
          </a:endParaRPr>
        </a:p>
      </dgm:t>
    </dgm:pt>
    <dgm:pt modelId="{C24334FE-45A2-4198-9716-6F5B142740C6}" type="parTrans" cxnId="{2B266D25-3E95-476F-A898-51C97A6B1DE4}">
      <dgm:prSet/>
      <dgm:spPr/>
      <dgm:t>
        <a:bodyPr/>
        <a:lstStyle/>
        <a:p>
          <a:endParaRPr lang="fr-FR">
            <a:solidFill>
              <a:schemeClr val="accent4">
                <a:lumMod val="50000"/>
              </a:schemeClr>
            </a:solidFill>
          </a:endParaRPr>
        </a:p>
      </dgm:t>
    </dgm:pt>
    <dgm:pt modelId="{8ED71461-AC20-4DD4-95CA-A7856655246E}" type="sibTrans" cxnId="{2B266D25-3E95-476F-A898-51C97A6B1DE4}">
      <dgm:prSet/>
      <dgm:spPr/>
      <dgm:t>
        <a:bodyPr/>
        <a:lstStyle/>
        <a:p>
          <a:endParaRPr lang="fr-FR">
            <a:solidFill>
              <a:schemeClr val="accent4">
                <a:lumMod val="50000"/>
              </a:schemeClr>
            </a:solidFill>
          </a:endParaRPr>
        </a:p>
      </dgm:t>
    </dgm:pt>
    <dgm:pt modelId="{DA0B9647-2032-4AF4-8504-CDB12B56175D}" type="pres">
      <dgm:prSet presAssocID="{4422A9A7-237D-4E06-B9AF-B4F7D859D4A7}" presName="Name0" presStyleCnt="0">
        <dgm:presLayoutVars>
          <dgm:dir/>
          <dgm:resizeHandles val="exact"/>
        </dgm:presLayoutVars>
      </dgm:prSet>
      <dgm:spPr/>
    </dgm:pt>
    <dgm:pt modelId="{5FA19C9F-ABBA-46D5-BC18-DADE737D6AEF}" type="pres">
      <dgm:prSet presAssocID="{4422A9A7-237D-4E06-B9AF-B4F7D859D4A7}" presName="arrow" presStyleLbl="bgShp" presStyleIdx="0" presStyleCnt="1"/>
      <dgm:spPr/>
    </dgm:pt>
    <dgm:pt modelId="{C9523B39-3881-403B-8A48-5B5ACA48F946}" type="pres">
      <dgm:prSet presAssocID="{4422A9A7-237D-4E06-B9AF-B4F7D859D4A7}" presName="points" presStyleCnt="0"/>
      <dgm:spPr/>
    </dgm:pt>
    <dgm:pt modelId="{355BD748-E3A9-42E8-9E39-A41FE4A5B19D}" type="pres">
      <dgm:prSet presAssocID="{0AF5571C-EE65-4167-B18B-645ABABF6B50}" presName="compositeA" presStyleCnt="0"/>
      <dgm:spPr/>
    </dgm:pt>
    <dgm:pt modelId="{8294D56C-E55E-4415-AB8D-E5E13DCCCF5F}" type="pres">
      <dgm:prSet presAssocID="{0AF5571C-EE65-4167-B18B-645ABABF6B50}" presName="textA" presStyleLbl="revTx" presStyleIdx="0" presStyleCnt="3">
        <dgm:presLayoutVars>
          <dgm:bulletEnabled val="1"/>
        </dgm:presLayoutVars>
      </dgm:prSet>
      <dgm:spPr/>
    </dgm:pt>
    <dgm:pt modelId="{DBD7C2A7-D4C7-4573-837E-20D54EDD30A1}" type="pres">
      <dgm:prSet presAssocID="{0AF5571C-EE65-4167-B18B-645ABABF6B50}" presName="circleA" presStyleLbl="node1" presStyleIdx="0" presStyleCnt="3"/>
      <dgm:spPr/>
    </dgm:pt>
    <dgm:pt modelId="{9FBD0D14-1524-4DC7-BB50-3C46B5AB8163}" type="pres">
      <dgm:prSet presAssocID="{0AF5571C-EE65-4167-B18B-645ABABF6B50}" presName="spaceA" presStyleCnt="0"/>
      <dgm:spPr/>
    </dgm:pt>
    <dgm:pt modelId="{AC9315BB-43F7-48E6-9493-D98EC741A952}" type="pres">
      <dgm:prSet presAssocID="{4305DB59-0A24-4E32-BC97-7E4F1F1754DA}" presName="space" presStyleCnt="0"/>
      <dgm:spPr/>
    </dgm:pt>
    <dgm:pt modelId="{686E49C1-D1E1-4B3E-BF87-85D628D974B1}" type="pres">
      <dgm:prSet presAssocID="{0004D0DB-2D59-4557-8B94-A72338CC7D78}" presName="compositeB" presStyleCnt="0"/>
      <dgm:spPr/>
    </dgm:pt>
    <dgm:pt modelId="{4571926B-0EA7-463E-B643-6E6A16B3EC8A}" type="pres">
      <dgm:prSet presAssocID="{0004D0DB-2D59-4557-8B94-A72338CC7D78}" presName="textB" presStyleLbl="revTx" presStyleIdx="1" presStyleCnt="3">
        <dgm:presLayoutVars>
          <dgm:bulletEnabled val="1"/>
        </dgm:presLayoutVars>
      </dgm:prSet>
      <dgm:spPr/>
    </dgm:pt>
    <dgm:pt modelId="{00FA0983-0016-40E7-8FCE-1FDD17D46B38}" type="pres">
      <dgm:prSet presAssocID="{0004D0DB-2D59-4557-8B94-A72338CC7D78}" presName="circleB" presStyleLbl="node1" presStyleIdx="1" presStyleCnt="3"/>
      <dgm:spPr/>
    </dgm:pt>
    <dgm:pt modelId="{E61A5059-0613-41E8-BE54-9D2DAB761D53}" type="pres">
      <dgm:prSet presAssocID="{0004D0DB-2D59-4557-8B94-A72338CC7D78}" presName="spaceB" presStyleCnt="0"/>
      <dgm:spPr/>
    </dgm:pt>
    <dgm:pt modelId="{863F81AB-FE76-4C15-B1EF-6E2FBC9599E9}" type="pres">
      <dgm:prSet presAssocID="{FC08B528-1FF4-45D5-802C-35704EAC07F8}" presName="space" presStyleCnt="0"/>
      <dgm:spPr/>
    </dgm:pt>
    <dgm:pt modelId="{BB1FBDFB-E199-4A2E-801C-71D760EB414D}" type="pres">
      <dgm:prSet presAssocID="{A40179CD-503F-4A07-8F51-60CE4A32E93F}" presName="compositeA" presStyleCnt="0"/>
      <dgm:spPr/>
    </dgm:pt>
    <dgm:pt modelId="{49C30FE5-9457-49B1-BA65-A238AB923615}" type="pres">
      <dgm:prSet presAssocID="{A40179CD-503F-4A07-8F51-60CE4A32E93F}" presName="textA" presStyleLbl="revTx" presStyleIdx="2" presStyleCnt="3">
        <dgm:presLayoutVars>
          <dgm:bulletEnabled val="1"/>
        </dgm:presLayoutVars>
      </dgm:prSet>
      <dgm:spPr/>
    </dgm:pt>
    <dgm:pt modelId="{9AC77AE9-071D-4711-9B65-DC7B7F4B4A78}" type="pres">
      <dgm:prSet presAssocID="{A40179CD-503F-4A07-8F51-60CE4A32E93F}" presName="circleA" presStyleLbl="node1" presStyleIdx="2" presStyleCnt="3"/>
      <dgm:spPr/>
    </dgm:pt>
    <dgm:pt modelId="{94943654-E0BD-414A-A292-4177D0256CC8}" type="pres">
      <dgm:prSet presAssocID="{A40179CD-503F-4A07-8F51-60CE4A32E93F}" presName="spaceA" presStyleCnt="0"/>
      <dgm:spPr/>
    </dgm:pt>
  </dgm:ptLst>
  <dgm:cxnLst>
    <dgm:cxn modelId="{B9558422-3E23-4505-A390-C450AF20F06A}" type="presOf" srcId="{0004D0DB-2D59-4557-8B94-A72338CC7D78}" destId="{4571926B-0EA7-463E-B643-6E6A16B3EC8A}" srcOrd="0" destOrd="0" presId="urn:microsoft.com/office/officeart/2005/8/layout/hProcess11"/>
    <dgm:cxn modelId="{2B266D25-3E95-476F-A898-51C97A6B1DE4}" srcId="{4422A9A7-237D-4E06-B9AF-B4F7D859D4A7}" destId="{A40179CD-503F-4A07-8F51-60CE4A32E93F}" srcOrd="2" destOrd="0" parTransId="{C24334FE-45A2-4198-9716-6F5B142740C6}" sibTransId="{8ED71461-AC20-4DD4-95CA-A7856655246E}"/>
    <dgm:cxn modelId="{0E5F933C-7B63-4255-A4F2-24FB360A3665}" type="presOf" srcId="{4422A9A7-237D-4E06-B9AF-B4F7D859D4A7}" destId="{DA0B9647-2032-4AF4-8504-CDB12B56175D}" srcOrd="0" destOrd="0" presId="urn:microsoft.com/office/officeart/2005/8/layout/hProcess11"/>
    <dgm:cxn modelId="{6517004E-414C-48A0-9C96-253743135E02}" srcId="{4422A9A7-237D-4E06-B9AF-B4F7D859D4A7}" destId="{0AF5571C-EE65-4167-B18B-645ABABF6B50}" srcOrd="0" destOrd="0" parTransId="{2BFF91F8-032E-404B-94BE-28CCF108EE9D}" sibTransId="{4305DB59-0A24-4E32-BC97-7E4F1F1754DA}"/>
    <dgm:cxn modelId="{8F14F58C-F484-4B57-8423-C2B029EDCB48}" type="presOf" srcId="{0AF5571C-EE65-4167-B18B-645ABABF6B50}" destId="{8294D56C-E55E-4415-AB8D-E5E13DCCCF5F}" srcOrd="0" destOrd="0" presId="urn:microsoft.com/office/officeart/2005/8/layout/hProcess11"/>
    <dgm:cxn modelId="{1D2B0A97-66A5-4FB3-ABA8-91F1F5713366}" srcId="{4422A9A7-237D-4E06-B9AF-B4F7D859D4A7}" destId="{0004D0DB-2D59-4557-8B94-A72338CC7D78}" srcOrd="1" destOrd="0" parTransId="{31029BE9-82EA-44C2-B62B-41DD4BA02211}" sibTransId="{FC08B528-1FF4-45D5-802C-35704EAC07F8}"/>
    <dgm:cxn modelId="{4DB98BE9-ABE1-4974-8486-9723A816081C}" type="presOf" srcId="{A40179CD-503F-4A07-8F51-60CE4A32E93F}" destId="{49C30FE5-9457-49B1-BA65-A238AB923615}" srcOrd="0" destOrd="0" presId="urn:microsoft.com/office/officeart/2005/8/layout/hProcess11"/>
    <dgm:cxn modelId="{7EBDCBEE-945C-4F61-85E4-F8B86249EF47}" type="presParOf" srcId="{DA0B9647-2032-4AF4-8504-CDB12B56175D}" destId="{5FA19C9F-ABBA-46D5-BC18-DADE737D6AEF}" srcOrd="0" destOrd="0" presId="urn:microsoft.com/office/officeart/2005/8/layout/hProcess11"/>
    <dgm:cxn modelId="{30BE06A8-6DC7-480A-A73C-541C2C77DC4F}" type="presParOf" srcId="{DA0B9647-2032-4AF4-8504-CDB12B56175D}" destId="{C9523B39-3881-403B-8A48-5B5ACA48F946}" srcOrd="1" destOrd="0" presId="urn:microsoft.com/office/officeart/2005/8/layout/hProcess11"/>
    <dgm:cxn modelId="{570A91A3-A86A-4872-98B6-89E106CC65E1}" type="presParOf" srcId="{C9523B39-3881-403B-8A48-5B5ACA48F946}" destId="{355BD748-E3A9-42E8-9E39-A41FE4A5B19D}" srcOrd="0" destOrd="0" presId="urn:microsoft.com/office/officeart/2005/8/layout/hProcess11"/>
    <dgm:cxn modelId="{CAB88726-62F9-48CC-98B1-19DEC7542D2A}" type="presParOf" srcId="{355BD748-E3A9-42E8-9E39-A41FE4A5B19D}" destId="{8294D56C-E55E-4415-AB8D-E5E13DCCCF5F}" srcOrd="0" destOrd="0" presId="urn:microsoft.com/office/officeart/2005/8/layout/hProcess11"/>
    <dgm:cxn modelId="{C4FA7543-3575-4AF5-B61F-09A8A046DF47}" type="presParOf" srcId="{355BD748-E3A9-42E8-9E39-A41FE4A5B19D}" destId="{DBD7C2A7-D4C7-4573-837E-20D54EDD30A1}" srcOrd="1" destOrd="0" presId="urn:microsoft.com/office/officeart/2005/8/layout/hProcess11"/>
    <dgm:cxn modelId="{487074C1-A621-415D-BECB-0A4C8680FA0E}" type="presParOf" srcId="{355BD748-E3A9-42E8-9E39-A41FE4A5B19D}" destId="{9FBD0D14-1524-4DC7-BB50-3C46B5AB8163}" srcOrd="2" destOrd="0" presId="urn:microsoft.com/office/officeart/2005/8/layout/hProcess11"/>
    <dgm:cxn modelId="{65764BDA-9A01-44CD-8B92-41CBE98BDDF2}" type="presParOf" srcId="{C9523B39-3881-403B-8A48-5B5ACA48F946}" destId="{AC9315BB-43F7-48E6-9493-D98EC741A952}" srcOrd="1" destOrd="0" presId="urn:microsoft.com/office/officeart/2005/8/layout/hProcess11"/>
    <dgm:cxn modelId="{C452C04F-D208-4131-BA0A-7D805EAB8BE3}" type="presParOf" srcId="{C9523B39-3881-403B-8A48-5B5ACA48F946}" destId="{686E49C1-D1E1-4B3E-BF87-85D628D974B1}" srcOrd="2" destOrd="0" presId="urn:microsoft.com/office/officeart/2005/8/layout/hProcess11"/>
    <dgm:cxn modelId="{1EE75A9F-9A13-4C5E-88D7-CD4AF85410A3}" type="presParOf" srcId="{686E49C1-D1E1-4B3E-BF87-85D628D974B1}" destId="{4571926B-0EA7-463E-B643-6E6A16B3EC8A}" srcOrd="0" destOrd="0" presId="urn:microsoft.com/office/officeart/2005/8/layout/hProcess11"/>
    <dgm:cxn modelId="{025DED30-A3E5-4736-A5CF-68B2AF310DDA}" type="presParOf" srcId="{686E49C1-D1E1-4B3E-BF87-85D628D974B1}" destId="{00FA0983-0016-40E7-8FCE-1FDD17D46B38}" srcOrd="1" destOrd="0" presId="urn:microsoft.com/office/officeart/2005/8/layout/hProcess11"/>
    <dgm:cxn modelId="{8A51886B-D462-4919-819F-ECD2428E0B40}" type="presParOf" srcId="{686E49C1-D1E1-4B3E-BF87-85D628D974B1}" destId="{E61A5059-0613-41E8-BE54-9D2DAB761D53}" srcOrd="2" destOrd="0" presId="urn:microsoft.com/office/officeart/2005/8/layout/hProcess11"/>
    <dgm:cxn modelId="{9983FF62-D38E-4E69-B291-0C3ACF7AC8D9}" type="presParOf" srcId="{C9523B39-3881-403B-8A48-5B5ACA48F946}" destId="{863F81AB-FE76-4C15-B1EF-6E2FBC9599E9}" srcOrd="3" destOrd="0" presId="urn:microsoft.com/office/officeart/2005/8/layout/hProcess11"/>
    <dgm:cxn modelId="{F25E91F0-55CC-448B-A961-9705F1773FCD}" type="presParOf" srcId="{C9523B39-3881-403B-8A48-5B5ACA48F946}" destId="{BB1FBDFB-E199-4A2E-801C-71D760EB414D}" srcOrd="4" destOrd="0" presId="urn:microsoft.com/office/officeart/2005/8/layout/hProcess11"/>
    <dgm:cxn modelId="{313234AD-C5FA-48AF-B8F9-4291BCAEFCFE}" type="presParOf" srcId="{BB1FBDFB-E199-4A2E-801C-71D760EB414D}" destId="{49C30FE5-9457-49B1-BA65-A238AB923615}" srcOrd="0" destOrd="0" presId="urn:microsoft.com/office/officeart/2005/8/layout/hProcess11"/>
    <dgm:cxn modelId="{9D859424-49CE-4894-8DD8-199C87C77CA0}" type="presParOf" srcId="{BB1FBDFB-E199-4A2E-801C-71D760EB414D}" destId="{9AC77AE9-071D-4711-9B65-DC7B7F4B4A78}" srcOrd="1" destOrd="0" presId="urn:microsoft.com/office/officeart/2005/8/layout/hProcess11"/>
    <dgm:cxn modelId="{7362A017-7032-4726-B5BE-7B50ED200B85}" type="presParOf" srcId="{BB1FBDFB-E199-4A2E-801C-71D760EB414D}" destId="{94943654-E0BD-414A-A292-4177D0256CC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8D66A-A833-4986-A1BD-229E53CE8232}"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fr-FR"/>
        </a:p>
      </dgm:t>
    </dgm:pt>
    <dgm:pt modelId="{05457542-5EE7-441F-B8EE-382B51C7E2A3}">
      <dgm:prSet phldrT="[Texte]" custT="1"/>
      <dgm:spPr/>
      <dgm:t>
        <a:bodyPr/>
        <a:lstStyle/>
        <a:p>
          <a:pPr algn="ctr"/>
          <a:r>
            <a:rPr lang="fr-FR" sz="2400" b="1" dirty="0">
              <a:effectLst>
                <a:outerShdw blurRad="38100" dist="38100" dir="2700000" algn="tl">
                  <a:srgbClr val="000000">
                    <a:alpha val="43137"/>
                  </a:srgbClr>
                </a:outerShdw>
              </a:effectLst>
            </a:rPr>
            <a:t>T1</a:t>
          </a:r>
          <a:endParaRPr lang="fr-FR" sz="2400" dirty="0">
            <a:effectLst>
              <a:outerShdw blurRad="38100" dist="38100" dir="2700000" algn="tl">
                <a:srgbClr val="000000">
                  <a:alpha val="43137"/>
                </a:srgbClr>
              </a:outerShdw>
            </a:effectLst>
          </a:endParaRPr>
        </a:p>
      </dgm:t>
    </dgm:pt>
    <dgm:pt modelId="{46694C95-548C-4786-8971-D1EF60656333}" type="parTrans" cxnId="{6EEB1A0E-EA7C-411F-AC68-3EB1FF562792}">
      <dgm:prSet/>
      <dgm:spPr/>
      <dgm:t>
        <a:bodyPr/>
        <a:lstStyle/>
        <a:p>
          <a:pPr algn="ctr"/>
          <a:endParaRPr lang="fr-FR" sz="1700">
            <a:solidFill>
              <a:schemeClr val="accent4">
                <a:lumMod val="50000"/>
              </a:schemeClr>
            </a:solidFill>
          </a:endParaRPr>
        </a:p>
      </dgm:t>
    </dgm:pt>
    <dgm:pt modelId="{DCD1F77F-EB82-419B-B2E0-7ECA55FADF5D}" type="sibTrans" cxnId="{6EEB1A0E-EA7C-411F-AC68-3EB1FF562792}">
      <dgm:prSet/>
      <dgm:spPr/>
      <dgm:t>
        <a:bodyPr/>
        <a:lstStyle/>
        <a:p>
          <a:pPr algn="ctr"/>
          <a:endParaRPr lang="fr-FR" sz="1700">
            <a:solidFill>
              <a:schemeClr val="accent4">
                <a:lumMod val="50000"/>
              </a:schemeClr>
            </a:solidFill>
          </a:endParaRPr>
        </a:p>
      </dgm:t>
    </dgm:pt>
    <dgm:pt modelId="{14034D88-F737-4ACA-B568-C3E6DCB77F6B}">
      <dgm:prSet phldrT="[Texte]" custT="1"/>
      <dgm:spPr/>
      <dgm:t>
        <a:bodyPr/>
        <a:lstStyle/>
        <a:p>
          <a:pPr algn="ctr">
            <a:buNone/>
          </a:pPr>
          <a:r>
            <a:rPr lang="fr-FR" sz="2400" b="1">
              <a:effectLst>
                <a:outerShdw blurRad="38100" dist="38100" dir="2700000" algn="tl">
                  <a:srgbClr val="000000">
                    <a:alpha val="43137"/>
                  </a:srgbClr>
                </a:outerShdw>
              </a:effectLst>
            </a:rPr>
            <a:t>T3</a:t>
          </a:r>
          <a:endParaRPr lang="fr-FR" sz="2400" b="1" dirty="0">
            <a:effectLst>
              <a:outerShdw blurRad="38100" dist="38100" dir="2700000" algn="tl">
                <a:srgbClr val="000000">
                  <a:alpha val="43137"/>
                </a:srgbClr>
              </a:outerShdw>
            </a:effectLst>
          </a:endParaRPr>
        </a:p>
      </dgm:t>
    </dgm:pt>
    <dgm:pt modelId="{78A7C680-BD27-4DE1-8DC7-9BC0F35915A9}" type="parTrans" cxnId="{3F47F92B-80AD-4C92-BB34-9442BCD8464E}">
      <dgm:prSet/>
      <dgm:spPr/>
      <dgm:t>
        <a:bodyPr/>
        <a:lstStyle/>
        <a:p>
          <a:pPr algn="ctr"/>
          <a:endParaRPr lang="fr-FR" sz="1700">
            <a:solidFill>
              <a:schemeClr val="accent4">
                <a:lumMod val="50000"/>
              </a:schemeClr>
            </a:solidFill>
          </a:endParaRPr>
        </a:p>
      </dgm:t>
    </dgm:pt>
    <dgm:pt modelId="{643B3E8F-94C0-48BE-8C6A-D71C747B3330}" type="sibTrans" cxnId="{3F47F92B-80AD-4C92-BB34-9442BCD8464E}">
      <dgm:prSet/>
      <dgm:spPr/>
      <dgm:t>
        <a:bodyPr/>
        <a:lstStyle/>
        <a:p>
          <a:pPr algn="ctr"/>
          <a:endParaRPr lang="fr-FR" sz="1700">
            <a:solidFill>
              <a:schemeClr val="accent4">
                <a:lumMod val="50000"/>
              </a:schemeClr>
            </a:solidFill>
          </a:endParaRPr>
        </a:p>
      </dgm:t>
    </dgm:pt>
    <dgm:pt modelId="{3E462927-B371-494F-8BBB-BE47B9CA991C}">
      <dgm:prSet phldrT="[Texte]" custT="1"/>
      <dgm:spPr/>
      <dgm:t>
        <a:bodyPr/>
        <a:lstStyle/>
        <a:p>
          <a:pPr algn="l">
            <a:buFont typeface="+mj-lt"/>
            <a:buNone/>
          </a:pPr>
          <a:r>
            <a:rPr lang="fr-FR" sz="1700" b="1" dirty="0">
              <a:solidFill>
                <a:schemeClr val="accent4">
                  <a:lumMod val="50000"/>
                </a:schemeClr>
              </a:solidFill>
            </a:rPr>
            <a:t>+ Extension de la consultation sage-femme et infirmière</a:t>
          </a:r>
          <a:r>
            <a:rPr lang="fr-FR" sz="1700" dirty="0">
              <a:solidFill>
                <a:schemeClr val="accent4">
                  <a:lumMod val="50000"/>
                </a:schemeClr>
              </a:solidFill>
            </a:rPr>
            <a:t> toute la journée en semaine et le samedi matin</a:t>
          </a:r>
        </a:p>
      </dgm:t>
    </dgm:pt>
    <dgm:pt modelId="{BCCD5949-94ED-4EB7-BABA-A73FC75F9413}" type="parTrans" cxnId="{A9BC30F8-0874-412B-92E5-A8C84720F6DA}">
      <dgm:prSet/>
      <dgm:spPr/>
      <dgm:t>
        <a:bodyPr/>
        <a:lstStyle/>
        <a:p>
          <a:pPr algn="ctr"/>
          <a:endParaRPr lang="fr-FR" sz="1700">
            <a:solidFill>
              <a:schemeClr val="accent4">
                <a:lumMod val="50000"/>
              </a:schemeClr>
            </a:solidFill>
          </a:endParaRPr>
        </a:p>
      </dgm:t>
    </dgm:pt>
    <dgm:pt modelId="{AFE159E3-3D5C-4771-81FE-DDA0BECC8BB7}" type="sibTrans" cxnId="{A9BC30F8-0874-412B-92E5-A8C84720F6DA}">
      <dgm:prSet/>
      <dgm:spPr/>
      <dgm:t>
        <a:bodyPr/>
        <a:lstStyle/>
        <a:p>
          <a:pPr algn="ctr"/>
          <a:endParaRPr lang="fr-FR" sz="1700">
            <a:solidFill>
              <a:schemeClr val="accent4">
                <a:lumMod val="50000"/>
              </a:schemeClr>
            </a:solidFill>
          </a:endParaRPr>
        </a:p>
      </dgm:t>
    </dgm:pt>
    <dgm:pt modelId="{8F24216B-C1A8-4E73-97A4-4BEC44A0CD7B}">
      <dgm:prSet phldrT="[Texte]" custT="1"/>
      <dgm:spPr/>
      <dgm:t>
        <a:bodyPr/>
        <a:lstStyle/>
        <a:p>
          <a:pPr algn="ctr">
            <a:buNone/>
          </a:pPr>
          <a:r>
            <a:rPr lang="fr-FR" sz="2400" b="1">
              <a:effectLst>
                <a:outerShdw blurRad="38100" dist="38100" dir="2700000" algn="tl">
                  <a:srgbClr val="000000">
                    <a:alpha val="43137"/>
                  </a:srgbClr>
                </a:outerShdw>
              </a:effectLst>
            </a:rPr>
            <a:t>T4</a:t>
          </a:r>
          <a:endParaRPr lang="fr-FR" sz="2400" b="1" dirty="0">
            <a:effectLst>
              <a:outerShdw blurRad="38100" dist="38100" dir="2700000" algn="tl">
                <a:srgbClr val="000000">
                  <a:alpha val="43137"/>
                </a:srgbClr>
              </a:outerShdw>
            </a:effectLst>
          </a:endParaRPr>
        </a:p>
      </dgm:t>
    </dgm:pt>
    <dgm:pt modelId="{A38E8083-31FA-4BB9-9244-2B98687604E4}" type="parTrans" cxnId="{701B6120-7404-4F1B-B906-DC55D0458EEA}">
      <dgm:prSet/>
      <dgm:spPr/>
      <dgm:t>
        <a:bodyPr/>
        <a:lstStyle/>
        <a:p>
          <a:pPr algn="ctr"/>
          <a:endParaRPr lang="fr-FR" sz="1700">
            <a:solidFill>
              <a:schemeClr val="accent4">
                <a:lumMod val="50000"/>
              </a:schemeClr>
            </a:solidFill>
          </a:endParaRPr>
        </a:p>
      </dgm:t>
    </dgm:pt>
    <dgm:pt modelId="{3A4D8E8C-1EC5-493F-A792-2DBA376F7136}" type="sibTrans" cxnId="{701B6120-7404-4F1B-B906-DC55D0458EEA}">
      <dgm:prSet/>
      <dgm:spPr/>
      <dgm:t>
        <a:bodyPr/>
        <a:lstStyle/>
        <a:p>
          <a:pPr algn="ctr"/>
          <a:endParaRPr lang="fr-FR" sz="1700">
            <a:solidFill>
              <a:schemeClr val="accent4">
                <a:lumMod val="50000"/>
              </a:schemeClr>
            </a:solidFill>
          </a:endParaRPr>
        </a:p>
      </dgm:t>
    </dgm:pt>
    <dgm:pt modelId="{5AA51160-697B-4010-96CF-E7787F29CDF3}">
      <dgm:prSet phldrT="[Texte]" custT="1"/>
      <dgm:spPr/>
      <dgm:t>
        <a:bodyPr/>
        <a:lstStyle/>
        <a:p>
          <a:pPr algn="l">
            <a:buFont typeface="+mj-lt"/>
            <a:buNone/>
          </a:pPr>
          <a:r>
            <a:rPr lang="fr-FR" sz="1700" b="1" dirty="0">
              <a:solidFill>
                <a:schemeClr val="accent4">
                  <a:lumMod val="50000"/>
                </a:schemeClr>
              </a:solidFill>
            </a:rPr>
            <a:t>+ Consultation Pédiatrique </a:t>
          </a:r>
          <a:r>
            <a:rPr lang="fr-FR" sz="1700" dirty="0">
              <a:solidFill>
                <a:schemeClr val="accent4">
                  <a:lumMod val="50000"/>
                </a:schemeClr>
              </a:solidFill>
            </a:rPr>
            <a:t>½ journée par semaine</a:t>
          </a:r>
        </a:p>
      </dgm:t>
    </dgm:pt>
    <dgm:pt modelId="{B5A79A7F-1D91-462B-A6DD-E208A99733D8}" type="parTrans" cxnId="{54B7D925-90DA-4685-A804-AF2E601D2065}">
      <dgm:prSet/>
      <dgm:spPr/>
      <dgm:t>
        <a:bodyPr/>
        <a:lstStyle/>
        <a:p>
          <a:pPr algn="ctr"/>
          <a:endParaRPr lang="fr-FR" sz="1700">
            <a:solidFill>
              <a:schemeClr val="accent4">
                <a:lumMod val="50000"/>
              </a:schemeClr>
            </a:solidFill>
          </a:endParaRPr>
        </a:p>
      </dgm:t>
    </dgm:pt>
    <dgm:pt modelId="{7DF89C02-11B5-4DA4-BAD7-9A6601143FB4}" type="sibTrans" cxnId="{54B7D925-90DA-4685-A804-AF2E601D2065}">
      <dgm:prSet/>
      <dgm:spPr/>
      <dgm:t>
        <a:bodyPr/>
        <a:lstStyle/>
        <a:p>
          <a:pPr algn="ctr"/>
          <a:endParaRPr lang="fr-FR" sz="1700">
            <a:solidFill>
              <a:schemeClr val="accent4">
                <a:lumMod val="50000"/>
              </a:schemeClr>
            </a:solidFill>
          </a:endParaRPr>
        </a:p>
      </dgm:t>
    </dgm:pt>
    <dgm:pt modelId="{EA66D708-1F1D-4D63-AD7C-9B618D918641}">
      <dgm:prSet phldrT="[Texte]" custT="1"/>
      <dgm:spPr/>
      <dgm:t>
        <a:bodyPr/>
        <a:lstStyle/>
        <a:p>
          <a:pPr algn="ctr">
            <a:buNone/>
          </a:pPr>
          <a:r>
            <a:rPr lang="fr-FR" sz="2400" b="1">
              <a:effectLst>
                <a:outerShdw blurRad="38100" dist="38100" dir="2700000" algn="tl">
                  <a:srgbClr val="000000">
                    <a:alpha val="43137"/>
                  </a:srgbClr>
                </a:outerShdw>
              </a:effectLst>
            </a:rPr>
            <a:t>T2</a:t>
          </a:r>
          <a:endParaRPr lang="fr-FR" sz="2400" b="1" dirty="0">
            <a:effectLst>
              <a:outerShdw blurRad="38100" dist="38100" dir="2700000" algn="tl">
                <a:srgbClr val="000000">
                  <a:alpha val="43137"/>
                </a:srgbClr>
              </a:outerShdw>
            </a:effectLst>
          </a:endParaRPr>
        </a:p>
      </dgm:t>
    </dgm:pt>
    <dgm:pt modelId="{377CBDE4-7C76-41BF-9133-FBD3706698FE}" type="sibTrans" cxnId="{BEB5DE8D-70B2-4011-87CB-BA45DEB3D709}">
      <dgm:prSet/>
      <dgm:spPr/>
      <dgm:t>
        <a:bodyPr/>
        <a:lstStyle/>
        <a:p>
          <a:pPr algn="ctr"/>
          <a:endParaRPr lang="fr-FR" sz="1700">
            <a:solidFill>
              <a:schemeClr val="accent4">
                <a:lumMod val="50000"/>
              </a:schemeClr>
            </a:solidFill>
          </a:endParaRPr>
        </a:p>
      </dgm:t>
    </dgm:pt>
    <dgm:pt modelId="{04F07E75-07C2-4442-A573-B4AAE4BF9571}" type="parTrans" cxnId="{BEB5DE8D-70B2-4011-87CB-BA45DEB3D709}">
      <dgm:prSet/>
      <dgm:spPr/>
      <dgm:t>
        <a:bodyPr/>
        <a:lstStyle/>
        <a:p>
          <a:pPr algn="ctr"/>
          <a:endParaRPr lang="fr-FR" sz="1700">
            <a:solidFill>
              <a:schemeClr val="accent4">
                <a:lumMod val="50000"/>
              </a:schemeClr>
            </a:solidFill>
          </a:endParaRPr>
        </a:p>
      </dgm:t>
    </dgm:pt>
    <dgm:pt modelId="{BF4190EC-09D9-4F02-B9D4-9E80B4F635F8}">
      <dgm:prSet phldrT="[Texte]" custT="1"/>
      <dgm:spPr/>
      <dgm:t>
        <a:bodyPr/>
        <a:lstStyle/>
        <a:p>
          <a:pPr algn="l">
            <a:buFont typeface="+mj-lt"/>
            <a:buNone/>
          </a:pPr>
          <a:r>
            <a:rPr lang="fr-FR" sz="1700" b="1" dirty="0">
              <a:solidFill>
                <a:schemeClr val="accent4">
                  <a:lumMod val="50000"/>
                </a:schemeClr>
              </a:solidFill>
            </a:rPr>
            <a:t>+ Consultation Infirmière </a:t>
          </a:r>
          <a:r>
            <a:rPr lang="fr-FR" sz="1700" dirty="0">
              <a:solidFill>
                <a:schemeClr val="accent4">
                  <a:lumMod val="50000"/>
                </a:schemeClr>
              </a:solidFill>
            </a:rPr>
            <a:t>tous les matins en semaine et </a:t>
          </a:r>
          <a:r>
            <a:rPr lang="fr-FR" sz="1700" b="1" dirty="0">
              <a:solidFill>
                <a:schemeClr val="accent4">
                  <a:lumMod val="50000"/>
                </a:schemeClr>
              </a:solidFill>
            </a:rPr>
            <a:t>mise en place du PEV</a:t>
          </a:r>
        </a:p>
      </dgm:t>
    </dgm:pt>
    <dgm:pt modelId="{6F981902-1AB0-438F-BEB5-7912E3044935}" type="sibTrans" cxnId="{F1FAE40E-BC0E-41CB-8A29-B747AC015307}">
      <dgm:prSet/>
      <dgm:spPr/>
      <dgm:t>
        <a:bodyPr/>
        <a:lstStyle/>
        <a:p>
          <a:pPr algn="ctr"/>
          <a:endParaRPr lang="fr-FR" sz="1700">
            <a:solidFill>
              <a:schemeClr val="accent4">
                <a:lumMod val="50000"/>
              </a:schemeClr>
            </a:solidFill>
          </a:endParaRPr>
        </a:p>
      </dgm:t>
    </dgm:pt>
    <dgm:pt modelId="{94840D80-4E24-46F4-BB34-E7698063D337}" type="parTrans" cxnId="{F1FAE40E-BC0E-41CB-8A29-B747AC015307}">
      <dgm:prSet/>
      <dgm:spPr/>
      <dgm:t>
        <a:bodyPr/>
        <a:lstStyle/>
        <a:p>
          <a:pPr algn="ctr"/>
          <a:endParaRPr lang="fr-FR" sz="1700">
            <a:solidFill>
              <a:schemeClr val="accent4">
                <a:lumMod val="50000"/>
              </a:schemeClr>
            </a:solidFill>
          </a:endParaRPr>
        </a:p>
      </dgm:t>
    </dgm:pt>
    <dgm:pt modelId="{C29E958F-4823-46E1-8C43-2D9C738EEEC2}">
      <dgm:prSet phldrT="[Texte]" custT="1"/>
      <dgm:spPr/>
      <dgm:t>
        <a:bodyPr/>
        <a:lstStyle/>
        <a:p>
          <a:pPr algn="l">
            <a:buFont typeface="+mj-lt"/>
            <a:buNone/>
          </a:pPr>
          <a:r>
            <a:rPr lang="fr-FR" sz="1700" b="1" dirty="0">
              <a:solidFill>
                <a:schemeClr val="accent4">
                  <a:lumMod val="50000"/>
                </a:schemeClr>
              </a:solidFill>
            </a:rPr>
            <a:t>+ Consultation Gynécologique </a:t>
          </a:r>
          <a:r>
            <a:rPr lang="fr-FR" sz="1700" dirty="0">
              <a:solidFill>
                <a:schemeClr val="accent4">
                  <a:lumMod val="50000"/>
                </a:schemeClr>
              </a:solidFill>
            </a:rPr>
            <a:t>½ journée par semaine</a:t>
          </a:r>
        </a:p>
      </dgm:t>
    </dgm:pt>
    <dgm:pt modelId="{304D9BD1-B3BE-464C-BF15-3F94564AD0CC}" type="parTrans" cxnId="{762098C7-889F-43C5-8BC2-7D8B7BE6A76A}">
      <dgm:prSet/>
      <dgm:spPr/>
      <dgm:t>
        <a:bodyPr/>
        <a:lstStyle/>
        <a:p>
          <a:pPr algn="ctr"/>
          <a:endParaRPr lang="fr-FR" sz="1700">
            <a:solidFill>
              <a:schemeClr val="accent4">
                <a:lumMod val="50000"/>
              </a:schemeClr>
            </a:solidFill>
          </a:endParaRPr>
        </a:p>
      </dgm:t>
    </dgm:pt>
    <dgm:pt modelId="{07C0F53B-D7C5-4E50-B4FD-E94F6B6B2DE5}" type="sibTrans" cxnId="{762098C7-889F-43C5-8BC2-7D8B7BE6A76A}">
      <dgm:prSet/>
      <dgm:spPr/>
      <dgm:t>
        <a:bodyPr/>
        <a:lstStyle/>
        <a:p>
          <a:pPr algn="ctr"/>
          <a:endParaRPr lang="fr-FR" sz="1700">
            <a:solidFill>
              <a:schemeClr val="accent4">
                <a:lumMod val="50000"/>
              </a:schemeClr>
            </a:solidFill>
          </a:endParaRPr>
        </a:p>
      </dgm:t>
    </dgm:pt>
    <dgm:pt modelId="{1EAC13F4-A418-4796-9FFD-117237F374BA}">
      <dgm:prSet phldrT="[Texte]" custT="1"/>
      <dgm:spPr/>
      <dgm:t>
        <a:bodyPr/>
        <a:lstStyle/>
        <a:p>
          <a:pPr algn="l">
            <a:buNone/>
          </a:pPr>
          <a:r>
            <a:rPr lang="fr-FR" sz="1700" b="1" dirty="0">
              <a:solidFill>
                <a:schemeClr val="accent4">
                  <a:lumMod val="50000"/>
                </a:schemeClr>
              </a:solidFill>
            </a:rPr>
            <a:t>	Consultation Sage-Femme </a:t>
          </a:r>
          <a:r>
            <a:rPr lang="fr-FR" sz="1700" dirty="0">
              <a:solidFill>
                <a:schemeClr val="accent4">
                  <a:lumMod val="50000"/>
                </a:schemeClr>
              </a:solidFill>
            </a:rPr>
            <a:t>tous les matins en semaine</a:t>
          </a:r>
        </a:p>
      </dgm:t>
    </dgm:pt>
    <dgm:pt modelId="{90FE1186-D6C4-4049-B4E5-D5F9CE692741}" type="parTrans" cxnId="{D419B716-10ED-4FF3-9931-EF2BA6173CC2}">
      <dgm:prSet/>
      <dgm:spPr/>
      <dgm:t>
        <a:bodyPr/>
        <a:lstStyle/>
        <a:p>
          <a:pPr algn="ctr"/>
          <a:endParaRPr lang="fr-FR" sz="1700">
            <a:solidFill>
              <a:schemeClr val="accent4">
                <a:lumMod val="50000"/>
              </a:schemeClr>
            </a:solidFill>
          </a:endParaRPr>
        </a:p>
      </dgm:t>
    </dgm:pt>
    <dgm:pt modelId="{DF615172-5C88-42D3-8E5E-F8624B8972B1}" type="sibTrans" cxnId="{D419B716-10ED-4FF3-9931-EF2BA6173CC2}">
      <dgm:prSet/>
      <dgm:spPr/>
      <dgm:t>
        <a:bodyPr/>
        <a:lstStyle/>
        <a:p>
          <a:pPr algn="ctr"/>
          <a:endParaRPr lang="fr-FR" sz="1700">
            <a:solidFill>
              <a:schemeClr val="accent4">
                <a:lumMod val="50000"/>
              </a:schemeClr>
            </a:solidFill>
          </a:endParaRPr>
        </a:p>
      </dgm:t>
    </dgm:pt>
    <dgm:pt modelId="{07E42D2D-67B0-45B6-8B68-9319FAE3D28D}">
      <dgm:prSet phldrT="[Texte]" custT="1"/>
      <dgm:spPr/>
      <dgm:t>
        <a:bodyPr/>
        <a:lstStyle/>
        <a:p>
          <a:pPr algn="l">
            <a:buFont typeface="+mj-lt"/>
            <a:buNone/>
          </a:pPr>
          <a:endParaRPr lang="fr-FR" sz="1700" dirty="0">
            <a:solidFill>
              <a:schemeClr val="accent4">
                <a:lumMod val="50000"/>
              </a:schemeClr>
            </a:solidFill>
          </a:endParaRPr>
        </a:p>
      </dgm:t>
    </dgm:pt>
    <dgm:pt modelId="{4E7E5FD4-BBCC-4F51-9900-4D179AE092ED}" type="parTrans" cxnId="{D8F2E0F6-9A3F-45BD-8998-E82E51FF2E39}">
      <dgm:prSet/>
      <dgm:spPr/>
      <dgm:t>
        <a:bodyPr/>
        <a:lstStyle/>
        <a:p>
          <a:endParaRPr lang="fr-FR"/>
        </a:p>
      </dgm:t>
    </dgm:pt>
    <dgm:pt modelId="{67FF7C39-C9EB-43DF-9A53-1142B53F7368}" type="sibTrans" cxnId="{D8F2E0F6-9A3F-45BD-8998-E82E51FF2E39}">
      <dgm:prSet/>
      <dgm:spPr/>
      <dgm:t>
        <a:bodyPr/>
        <a:lstStyle/>
        <a:p>
          <a:endParaRPr lang="fr-FR"/>
        </a:p>
      </dgm:t>
    </dgm:pt>
    <dgm:pt modelId="{82C433FD-C567-46C6-BDAC-DF563BA0168C}" type="pres">
      <dgm:prSet presAssocID="{5918D66A-A833-4986-A1BD-229E53CE8232}" presName="Name0" presStyleCnt="0">
        <dgm:presLayoutVars>
          <dgm:dir/>
          <dgm:animLvl val="lvl"/>
          <dgm:resizeHandles val="exact"/>
        </dgm:presLayoutVars>
      </dgm:prSet>
      <dgm:spPr/>
    </dgm:pt>
    <dgm:pt modelId="{494893E5-65C3-49D3-9823-4FFB91877ECE}" type="pres">
      <dgm:prSet presAssocID="{05457542-5EE7-441F-B8EE-382B51C7E2A3}" presName="composite" presStyleCnt="0"/>
      <dgm:spPr/>
    </dgm:pt>
    <dgm:pt modelId="{81CE0179-0A14-4201-A131-A80913DBB365}" type="pres">
      <dgm:prSet presAssocID="{05457542-5EE7-441F-B8EE-382B51C7E2A3}" presName="parTx" presStyleLbl="alignNode1" presStyleIdx="0" presStyleCnt="4">
        <dgm:presLayoutVars>
          <dgm:chMax val="0"/>
          <dgm:chPref val="0"/>
          <dgm:bulletEnabled val="1"/>
        </dgm:presLayoutVars>
      </dgm:prSet>
      <dgm:spPr/>
    </dgm:pt>
    <dgm:pt modelId="{359F225E-9686-4EF5-95F9-7AE2C0428791}" type="pres">
      <dgm:prSet presAssocID="{05457542-5EE7-441F-B8EE-382B51C7E2A3}" presName="desTx" presStyleLbl="alignAccFollowNode1" presStyleIdx="0" presStyleCnt="4">
        <dgm:presLayoutVars>
          <dgm:bulletEnabled val="1"/>
        </dgm:presLayoutVars>
      </dgm:prSet>
      <dgm:spPr/>
    </dgm:pt>
    <dgm:pt modelId="{32ED8582-329F-41DB-9D4A-F7223D355F47}" type="pres">
      <dgm:prSet presAssocID="{DCD1F77F-EB82-419B-B2E0-7ECA55FADF5D}" presName="space" presStyleCnt="0"/>
      <dgm:spPr/>
    </dgm:pt>
    <dgm:pt modelId="{3FF963CF-EC01-49F6-A1DB-6B0CEA0BBC49}" type="pres">
      <dgm:prSet presAssocID="{EA66D708-1F1D-4D63-AD7C-9B618D918641}" presName="composite" presStyleCnt="0"/>
      <dgm:spPr/>
    </dgm:pt>
    <dgm:pt modelId="{D8BDAE89-6E51-4426-A960-ACFC5AF161DD}" type="pres">
      <dgm:prSet presAssocID="{EA66D708-1F1D-4D63-AD7C-9B618D918641}" presName="parTx" presStyleLbl="alignNode1" presStyleIdx="1" presStyleCnt="4">
        <dgm:presLayoutVars>
          <dgm:chMax val="0"/>
          <dgm:chPref val="0"/>
          <dgm:bulletEnabled val="1"/>
        </dgm:presLayoutVars>
      </dgm:prSet>
      <dgm:spPr/>
    </dgm:pt>
    <dgm:pt modelId="{F810D085-F02F-4870-BDC9-60D22D17D4FC}" type="pres">
      <dgm:prSet presAssocID="{EA66D708-1F1D-4D63-AD7C-9B618D918641}" presName="desTx" presStyleLbl="alignAccFollowNode1" presStyleIdx="1" presStyleCnt="4">
        <dgm:presLayoutVars>
          <dgm:bulletEnabled val="1"/>
        </dgm:presLayoutVars>
      </dgm:prSet>
      <dgm:spPr/>
    </dgm:pt>
    <dgm:pt modelId="{08DB3715-8162-4260-9C75-7215796EA0D5}" type="pres">
      <dgm:prSet presAssocID="{377CBDE4-7C76-41BF-9133-FBD3706698FE}" presName="space" presStyleCnt="0"/>
      <dgm:spPr/>
    </dgm:pt>
    <dgm:pt modelId="{0D71A146-357A-4087-ACF7-C4FA09D250A5}" type="pres">
      <dgm:prSet presAssocID="{14034D88-F737-4ACA-B568-C3E6DCB77F6B}" presName="composite" presStyleCnt="0"/>
      <dgm:spPr/>
    </dgm:pt>
    <dgm:pt modelId="{AB63C138-EA6F-46C1-BD54-E98E34489B32}" type="pres">
      <dgm:prSet presAssocID="{14034D88-F737-4ACA-B568-C3E6DCB77F6B}" presName="parTx" presStyleLbl="alignNode1" presStyleIdx="2" presStyleCnt="4">
        <dgm:presLayoutVars>
          <dgm:chMax val="0"/>
          <dgm:chPref val="0"/>
          <dgm:bulletEnabled val="1"/>
        </dgm:presLayoutVars>
      </dgm:prSet>
      <dgm:spPr/>
    </dgm:pt>
    <dgm:pt modelId="{23319FD9-3060-407F-B06A-A274DF826B4A}" type="pres">
      <dgm:prSet presAssocID="{14034D88-F737-4ACA-B568-C3E6DCB77F6B}" presName="desTx" presStyleLbl="alignAccFollowNode1" presStyleIdx="2" presStyleCnt="4">
        <dgm:presLayoutVars>
          <dgm:bulletEnabled val="1"/>
        </dgm:presLayoutVars>
      </dgm:prSet>
      <dgm:spPr/>
    </dgm:pt>
    <dgm:pt modelId="{B7BF092E-0E7D-49EA-A2F2-8B43BD9ED2A9}" type="pres">
      <dgm:prSet presAssocID="{643B3E8F-94C0-48BE-8C6A-D71C747B3330}" presName="space" presStyleCnt="0"/>
      <dgm:spPr/>
    </dgm:pt>
    <dgm:pt modelId="{F9EC59E8-7727-457F-9930-D8C6622EE99F}" type="pres">
      <dgm:prSet presAssocID="{8F24216B-C1A8-4E73-97A4-4BEC44A0CD7B}" presName="composite" presStyleCnt="0"/>
      <dgm:spPr/>
    </dgm:pt>
    <dgm:pt modelId="{0535EAAB-E121-4DC6-B7B1-5B7D4D1BDEB9}" type="pres">
      <dgm:prSet presAssocID="{8F24216B-C1A8-4E73-97A4-4BEC44A0CD7B}" presName="parTx" presStyleLbl="alignNode1" presStyleIdx="3" presStyleCnt="4">
        <dgm:presLayoutVars>
          <dgm:chMax val="0"/>
          <dgm:chPref val="0"/>
          <dgm:bulletEnabled val="1"/>
        </dgm:presLayoutVars>
      </dgm:prSet>
      <dgm:spPr/>
    </dgm:pt>
    <dgm:pt modelId="{163C375A-38BB-4BB2-8532-F7278243989B}" type="pres">
      <dgm:prSet presAssocID="{8F24216B-C1A8-4E73-97A4-4BEC44A0CD7B}" presName="desTx" presStyleLbl="alignAccFollowNode1" presStyleIdx="3" presStyleCnt="4">
        <dgm:presLayoutVars>
          <dgm:bulletEnabled val="1"/>
        </dgm:presLayoutVars>
      </dgm:prSet>
      <dgm:spPr/>
    </dgm:pt>
  </dgm:ptLst>
  <dgm:cxnLst>
    <dgm:cxn modelId="{6EEB1A0E-EA7C-411F-AC68-3EB1FF562792}" srcId="{5918D66A-A833-4986-A1BD-229E53CE8232}" destId="{05457542-5EE7-441F-B8EE-382B51C7E2A3}" srcOrd="0" destOrd="0" parTransId="{46694C95-548C-4786-8971-D1EF60656333}" sibTransId="{DCD1F77F-EB82-419B-B2E0-7ECA55FADF5D}"/>
    <dgm:cxn modelId="{F1FAE40E-BC0E-41CB-8A29-B747AC015307}" srcId="{EA66D708-1F1D-4D63-AD7C-9B618D918641}" destId="{BF4190EC-09D9-4F02-B9D4-9E80B4F635F8}" srcOrd="0" destOrd="0" parTransId="{94840D80-4E24-46F4-BB34-E7698063D337}" sibTransId="{6F981902-1AB0-438F-BEB5-7912E3044935}"/>
    <dgm:cxn modelId="{828BE90E-110E-4D5C-95FF-B442FE8A889D}" type="presOf" srcId="{05457542-5EE7-441F-B8EE-382B51C7E2A3}" destId="{81CE0179-0A14-4201-A131-A80913DBB365}" srcOrd="0" destOrd="0" presId="urn:microsoft.com/office/officeart/2005/8/layout/hList1"/>
    <dgm:cxn modelId="{36CB190F-644A-40BB-A36D-64F592867491}" type="presOf" srcId="{5918D66A-A833-4986-A1BD-229E53CE8232}" destId="{82C433FD-C567-46C6-BDAC-DF563BA0168C}" srcOrd="0" destOrd="0" presId="urn:microsoft.com/office/officeart/2005/8/layout/hList1"/>
    <dgm:cxn modelId="{D419B716-10ED-4FF3-9931-EF2BA6173CC2}" srcId="{05457542-5EE7-441F-B8EE-382B51C7E2A3}" destId="{1EAC13F4-A418-4796-9FFD-117237F374BA}" srcOrd="0" destOrd="0" parTransId="{90FE1186-D6C4-4049-B4E5-D5F9CE692741}" sibTransId="{DF615172-5C88-42D3-8E5E-F8624B8972B1}"/>
    <dgm:cxn modelId="{701B6120-7404-4F1B-B906-DC55D0458EEA}" srcId="{5918D66A-A833-4986-A1BD-229E53CE8232}" destId="{8F24216B-C1A8-4E73-97A4-4BEC44A0CD7B}" srcOrd="3" destOrd="0" parTransId="{A38E8083-31FA-4BB9-9244-2B98687604E4}" sibTransId="{3A4D8E8C-1EC5-493F-A792-2DBA376F7136}"/>
    <dgm:cxn modelId="{54B7D925-90DA-4685-A804-AF2E601D2065}" srcId="{8F24216B-C1A8-4E73-97A4-4BEC44A0CD7B}" destId="{5AA51160-697B-4010-96CF-E7787F29CDF3}" srcOrd="0" destOrd="0" parTransId="{B5A79A7F-1D91-462B-A6DD-E208A99733D8}" sibTransId="{7DF89C02-11B5-4DA4-BAD7-9A6601143FB4}"/>
    <dgm:cxn modelId="{3F47F92B-80AD-4C92-BB34-9442BCD8464E}" srcId="{5918D66A-A833-4986-A1BD-229E53CE8232}" destId="{14034D88-F737-4ACA-B568-C3E6DCB77F6B}" srcOrd="2" destOrd="0" parTransId="{78A7C680-BD27-4DE1-8DC7-9BC0F35915A9}" sibTransId="{643B3E8F-94C0-48BE-8C6A-D71C747B3330}"/>
    <dgm:cxn modelId="{D02CF531-605A-46C5-B468-47478E5DEAD9}" type="presOf" srcId="{5AA51160-697B-4010-96CF-E7787F29CDF3}" destId="{163C375A-38BB-4BB2-8532-F7278243989B}" srcOrd="0" destOrd="0" presId="urn:microsoft.com/office/officeart/2005/8/layout/hList1"/>
    <dgm:cxn modelId="{53550460-EFAA-48A0-AFF7-9D514C59BC4D}" type="presOf" srcId="{C29E958F-4823-46E1-8C43-2D9C738EEEC2}" destId="{23319FD9-3060-407F-B06A-A274DF826B4A}" srcOrd="0" destOrd="2" presId="urn:microsoft.com/office/officeart/2005/8/layout/hList1"/>
    <dgm:cxn modelId="{349B3842-B643-421F-B764-695480DE7FE0}" type="presOf" srcId="{8F24216B-C1A8-4E73-97A4-4BEC44A0CD7B}" destId="{0535EAAB-E121-4DC6-B7B1-5B7D4D1BDEB9}" srcOrd="0" destOrd="0" presId="urn:microsoft.com/office/officeart/2005/8/layout/hList1"/>
    <dgm:cxn modelId="{EE0C0A7F-4292-4098-9863-16CCF3202055}" type="presOf" srcId="{3E462927-B371-494F-8BBB-BE47B9CA991C}" destId="{23319FD9-3060-407F-B06A-A274DF826B4A}" srcOrd="0" destOrd="0" presId="urn:microsoft.com/office/officeart/2005/8/layout/hList1"/>
    <dgm:cxn modelId="{BEB5DE8D-70B2-4011-87CB-BA45DEB3D709}" srcId="{5918D66A-A833-4986-A1BD-229E53CE8232}" destId="{EA66D708-1F1D-4D63-AD7C-9B618D918641}" srcOrd="1" destOrd="0" parTransId="{04F07E75-07C2-4442-A573-B4AAE4BF9571}" sibTransId="{377CBDE4-7C76-41BF-9133-FBD3706698FE}"/>
    <dgm:cxn modelId="{CF888B92-6216-4C32-B00A-513356379B2D}" type="presOf" srcId="{07E42D2D-67B0-45B6-8B68-9319FAE3D28D}" destId="{23319FD9-3060-407F-B06A-A274DF826B4A}" srcOrd="0" destOrd="1" presId="urn:microsoft.com/office/officeart/2005/8/layout/hList1"/>
    <dgm:cxn modelId="{762098C7-889F-43C5-8BC2-7D8B7BE6A76A}" srcId="{14034D88-F737-4ACA-B568-C3E6DCB77F6B}" destId="{C29E958F-4823-46E1-8C43-2D9C738EEEC2}" srcOrd="2" destOrd="0" parTransId="{304D9BD1-B3BE-464C-BF15-3F94564AD0CC}" sibTransId="{07C0F53B-D7C5-4E50-B4FD-E94F6B6B2DE5}"/>
    <dgm:cxn modelId="{68C5B3C8-D4D2-4E54-BCE6-169C062E5A79}" type="presOf" srcId="{BF4190EC-09D9-4F02-B9D4-9E80B4F635F8}" destId="{F810D085-F02F-4870-BDC9-60D22D17D4FC}" srcOrd="0" destOrd="0" presId="urn:microsoft.com/office/officeart/2005/8/layout/hList1"/>
    <dgm:cxn modelId="{CF1BF2D7-1DF3-4C25-B08E-07DCF4F246B3}" type="presOf" srcId="{1EAC13F4-A418-4796-9FFD-117237F374BA}" destId="{359F225E-9686-4EF5-95F9-7AE2C0428791}" srcOrd="0" destOrd="0" presId="urn:microsoft.com/office/officeart/2005/8/layout/hList1"/>
    <dgm:cxn modelId="{7E640AD8-6913-4A69-B0DE-6044D1C8203C}" type="presOf" srcId="{14034D88-F737-4ACA-B568-C3E6DCB77F6B}" destId="{AB63C138-EA6F-46C1-BD54-E98E34489B32}" srcOrd="0" destOrd="0" presId="urn:microsoft.com/office/officeart/2005/8/layout/hList1"/>
    <dgm:cxn modelId="{D8F2E0F6-9A3F-45BD-8998-E82E51FF2E39}" srcId="{14034D88-F737-4ACA-B568-C3E6DCB77F6B}" destId="{07E42D2D-67B0-45B6-8B68-9319FAE3D28D}" srcOrd="1" destOrd="0" parTransId="{4E7E5FD4-BBCC-4F51-9900-4D179AE092ED}" sibTransId="{67FF7C39-C9EB-43DF-9A53-1142B53F7368}"/>
    <dgm:cxn modelId="{A9BC30F8-0874-412B-92E5-A8C84720F6DA}" srcId="{14034D88-F737-4ACA-B568-C3E6DCB77F6B}" destId="{3E462927-B371-494F-8BBB-BE47B9CA991C}" srcOrd="0" destOrd="0" parTransId="{BCCD5949-94ED-4EB7-BABA-A73FC75F9413}" sibTransId="{AFE159E3-3D5C-4771-81FE-DDA0BECC8BB7}"/>
    <dgm:cxn modelId="{4BE307FD-E662-41E8-B7BD-DCD429EE8623}" type="presOf" srcId="{EA66D708-1F1D-4D63-AD7C-9B618D918641}" destId="{D8BDAE89-6E51-4426-A960-ACFC5AF161DD}" srcOrd="0" destOrd="0" presId="urn:microsoft.com/office/officeart/2005/8/layout/hList1"/>
    <dgm:cxn modelId="{EF15E83F-7749-46A6-A449-DE4224443AF4}" type="presParOf" srcId="{82C433FD-C567-46C6-BDAC-DF563BA0168C}" destId="{494893E5-65C3-49D3-9823-4FFB91877ECE}" srcOrd="0" destOrd="0" presId="urn:microsoft.com/office/officeart/2005/8/layout/hList1"/>
    <dgm:cxn modelId="{00D1AC69-BAA2-42A7-B754-B7105A779244}" type="presParOf" srcId="{494893E5-65C3-49D3-9823-4FFB91877ECE}" destId="{81CE0179-0A14-4201-A131-A80913DBB365}" srcOrd="0" destOrd="0" presId="urn:microsoft.com/office/officeart/2005/8/layout/hList1"/>
    <dgm:cxn modelId="{B18FAF03-BBB5-40C0-907B-CBB035616A17}" type="presParOf" srcId="{494893E5-65C3-49D3-9823-4FFB91877ECE}" destId="{359F225E-9686-4EF5-95F9-7AE2C0428791}" srcOrd="1" destOrd="0" presId="urn:microsoft.com/office/officeart/2005/8/layout/hList1"/>
    <dgm:cxn modelId="{370F1CBF-EAD3-49F9-9611-44585EC89CF3}" type="presParOf" srcId="{82C433FD-C567-46C6-BDAC-DF563BA0168C}" destId="{32ED8582-329F-41DB-9D4A-F7223D355F47}" srcOrd="1" destOrd="0" presId="urn:microsoft.com/office/officeart/2005/8/layout/hList1"/>
    <dgm:cxn modelId="{AF3618AD-6E09-4F6E-9DD6-91052B03A9B4}" type="presParOf" srcId="{82C433FD-C567-46C6-BDAC-DF563BA0168C}" destId="{3FF963CF-EC01-49F6-A1DB-6B0CEA0BBC49}" srcOrd="2" destOrd="0" presId="urn:microsoft.com/office/officeart/2005/8/layout/hList1"/>
    <dgm:cxn modelId="{835E191D-441D-427C-80B2-B79A5C30666C}" type="presParOf" srcId="{3FF963CF-EC01-49F6-A1DB-6B0CEA0BBC49}" destId="{D8BDAE89-6E51-4426-A960-ACFC5AF161DD}" srcOrd="0" destOrd="0" presId="urn:microsoft.com/office/officeart/2005/8/layout/hList1"/>
    <dgm:cxn modelId="{A857774C-34A9-468F-BDAA-52481A318279}" type="presParOf" srcId="{3FF963CF-EC01-49F6-A1DB-6B0CEA0BBC49}" destId="{F810D085-F02F-4870-BDC9-60D22D17D4FC}" srcOrd="1" destOrd="0" presId="urn:microsoft.com/office/officeart/2005/8/layout/hList1"/>
    <dgm:cxn modelId="{8EAE4679-84AA-4268-8399-4ECC2D62B2EC}" type="presParOf" srcId="{82C433FD-C567-46C6-BDAC-DF563BA0168C}" destId="{08DB3715-8162-4260-9C75-7215796EA0D5}" srcOrd="3" destOrd="0" presId="urn:microsoft.com/office/officeart/2005/8/layout/hList1"/>
    <dgm:cxn modelId="{74965056-A723-47E4-BAD7-EB17FA871776}" type="presParOf" srcId="{82C433FD-C567-46C6-BDAC-DF563BA0168C}" destId="{0D71A146-357A-4087-ACF7-C4FA09D250A5}" srcOrd="4" destOrd="0" presId="urn:microsoft.com/office/officeart/2005/8/layout/hList1"/>
    <dgm:cxn modelId="{FB027A74-8B22-4483-AD89-21D7357B11AE}" type="presParOf" srcId="{0D71A146-357A-4087-ACF7-C4FA09D250A5}" destId="{AB63C138-EA6F-46C1-BD54-E98E34489B32}" srcOrd="0" destOrd="0" presId="urn:microsoft.com/office/officeart/2005/8/layout/hList1"/>
    <dgm:cxn modelId="{8E876783-BCF6-4AA7-BD21-70790A38C322}" type="presParOf" srcId="{0D71A146-357A-4087-ACF7-C4FA09D250A5}" destId="{23319FD9-3060-407F-B06A-A274DF826B4A}" srcOrd="1" destOrd="0" presId="urn:microsoft.com/office/officeart/2005/8/layout/hList1"/>
    <dgm:cxn modelId="{8071DC60-1E78-4B14-B663-F140CDC5333E}" type="presParOf" srcId="{82C433FD-C567-46C6-BDAC-DF563BA0168C}" destId="{B7BF092E-0E7D-49EA-A2F2-8B43BD9ED2A9}" srcOrd="5" destOrd="0" presId="urn:microsoft.com/office/officeart/2005/8/layout/hList1"/>
    <dgm:cxn modelId="{EC7CF40E-C93D-4D8F-8F20-2982F1F2C3F4}" type="presParOf" srcId="{82C433FD-C567-46C6-BDAC-DF563BA0168C}" destId="{F9EC59E8-7727-457F-9930-D8C6622EE99F}" srcOrd="6" destOrd="0" presId="urn:microsoft.com/office/officeart/2005/8/layout/hList1"/>
    <dgm:cxn modelId="{00610CD7-C794-43A8-A09F-C5FCD9C07AE3}" type="presParOf" srcId="{F9EC59E8-7727-457F-9930-D8C6622EE99F}" destId="{0535EAAB-E121-4DC6-B7B1-5B7D4D1BDEB9}" srcOrd="0" destOrd="0" presId="urn:microsoft.com/office/officeart/2005/8/layout/hList1"/>
    <dgm:cxn modelId="{407E1E67-D580-442A-9BE3-737D05EF52EE}" type="presParOf" srcId="{F9EC59E8-7727-457F-9930-D8C6622EE99F}" destId="{163C375A-38BB-4BB2-8532-F727824398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11C56-0928-4C34-A6AF-766DE8B5735B}" type="doc">
      <dgm:prSet loTypeId="urn:microsoft.com/office/officeart/2005/8/layout/default" loCatId="list" qsTypeId="urn:microsoft.com/office/officeart/2005/8/quickstyle/simple5" qsCatId="simple" csTypeId="urn:microsoft.com/office/officeart/2005/8/colors/accent3_1" csCatId="accent3" phldr="1"/>
      <dgm:spPr/>
      <dgm:t>
        <a:bodyPr/>
        <a:lstStyle/>
        <a:p>
          <a:endParaRPr lang="fr-FR"/>
        </a:p>
      </dgm:t>
    </dgm:pt>
    <dgm:pt modelId="{D51F6B56-EBBC-44AA-A73E-D032782246D0}">
      <dgm:prSet phldrT="[Texte]" custT="1"/>
      <dgm:spPr>
        <a:solidFill>
          <a:schemeClr val="accent6">
            <a:lumMod val="20000"/>
            <a:lumOff val="80000"/>
          </a:schemeClr>
        </a:solidFill>
      </dgm:spPr>
      <dgm:t>
        <a:bodyPr/>
        <a:lstStyle/>
        <a:p>
          <a:pPr>
            <a:buFont typeface="Symbol" panose="05050102010706020507" pitchFamily="18" charset="2"/>
            <a:buChar char=""/>
          </a:pPr>
          <a:r>
            <a:rPr lang="fr-FR" sz="1600" b="1" dirty="0">
              <a:solidFill>
                <a:schemeClr val="accent4">
                  <a:lumMod val="50000"/>
                </a:schemeClr>
              </a:solidFill>
              <a:effectLst/>
              <a:latin typeface="Calibri" panose="020F0502020204030204" pitchFamily="34" charset="0"/>
              <a:ea typeface="Calibri" panose="020F0502020204030204" pitchFamily="34" charset="0"/>
            </a:rPr>
            <a:t>Opérer le Poste de Santé de Darou Salaam 2, en offrant des services de santé maternelle et infantile</a:t>
          </a:r>
          <a:endParaRPr lang="fr-FR" sz="1600" b="1" dirty="0">
            <a:solidFill>
              <a:schemeClr val="accent4">
                <a:lumMod val="50000"/>
              </a:schemeClr>
            </a:solidFill>
          </a:endParaRPr>
        </a:p>
      </dgm:t>
    </dgm:pt>
    <dgm:pt modelId="{12FA7F0F-CB3C-400F-B281-432A140D5B99}" type="parTrans" cxnId="{DEC7D6EE-8588-4AC8-97B6-0F0B782E4E4D}">
      <dgm:prSet/>
      <dgm:spPr/>
      <dgm:t>
        <a:bodyPr/>
        <a:lstStyle/>
        <a:p>
          <a:endParaRPr lang="fr-FR" sz="1600" b="0">
            <a:solidFill>
              <a:schemeClr val="accent4">
                <a:lumMod val="50000"/>
              </a:schemeClr>
            </a:solidFill>
          </a:endParaRPr>
        </a:p>
      </dgm:t>
    </dgm:pt>
    <dgm:pt modelId="{750F322F-EC54-43B1-9C45-22CFC501608B}" type="sibTrans" cxnId="{DEC7D6EE-8588-4AC8-97B6-0F0B782E4E4D}">
      <dgm:prSet/>
      <dgm:spPr/>
      <dgm:t>
        <a:bodyPr/>
        <a:lstStyle/>
        <a:p>
          <a:endParaRPr lang="fr-FR" sz="1600" b="0">
            <a:solidFill>
              <a:schemeClr val="accent4">
                <a:lumMod val="50000"/>
              </a:schemeClr>
            </a:solidFill>
          </a:endParaRPr>
        </a:p>
      </dgm:t>
    </dgm:pt>
    <dgm:pt modelId="{AB5EC978-7FD7-4339-BA58-BE58F7FF1918}">
      <dgm:prSet custT="1"/>
      <dgm:spPr>
        <a:solidFill>
          <a:schemeClr val="accent6">
            <a:lumMod val="20000"/>
            <a:lumOff val="80000"/>
          </a:schemeClr>
        </a:solidFill>
      </dgm:spPr>
      <dgm:t>
        <a:bodyPr/>
        <a:lstStyle/>
        <a:p>
          <a:r>
            <a:rPr lang="fr-FR" sz="1600" b="1" dirty="0">
              <a:solidFill>
                <a:schemeClr val="accent4">
                  <a:lumMod val="50000"/>
                </a:schemeClr>
              </a:solidFill>
              <a:effectLst/>
              <a:latin typeface="Calibri" panose="020F0502020204030204" pitchFamily="34" charset="0"/>
              <a:ea typeface="Calibri" panose="020F0502020204030204" pitchFamily="34" charset="0"/>
            </a:rPr>
            <a:t>Déployer son Système d’Informations dans la Structure de Santé</a:t>
          </a:r>
          <a:endParaRPr lang="fr-FR" sz="1600" b="1" dirty="0">
            <a:solidFill>
              <a:schemeClr val="accent4">
                <a:lumMod val="50000"/>
              </a:schemeClr>
            </a:solidFill>
            <a:effectLst/>
            <a:latin typeface="Times New Roman" panose="02020603050405020304" pitchFamily="18" charset="0"/>
            <a:ea typeface="Times New Roman" panose="02020603050405020304" pitchFamily="18" charset="0"/>
          </a:endParaRPr>
        </a:p>
      </dgm:t>
    </dgm:pt>
    <dgm:pt modelId="{5B82734B-65BF-4928-AA60-B85B141DCA99}" type="parTrans" cxnId="{38D82938-23B8-4562-AD5A-85EBA4AA5506}">
      <dgm:prSet/>
      <dgm:spPr/>
      <dgm:t>
        <a:bodyPr/>
        <a:lstStyle/>
        <a:p>
          <a:endParaRPr lang="fr-FR" sz="1600" b="0">
            <a:solidFill>
              <a:schemeClr val="accent4">
                <a:lumMod val="50000"/>
              </a:schemeClr>
            </a:solidFill>
          </a:endParaRPr>
        </a:p>
      </dgm:t>
    </dgm:pt>
    <dgm:pt modelId="{D08DC9D0-8B2A-49D1-98DD-0D99E4E4889B}" type="sibTrans" cxnId="{38D82938-23B8-4562-AD5A-85EBA4AA5506}">
      <dgm:prSet/>
      <dgm:spPr/>
      <dgm:t>
        <a:bodyPr/>
        <a:lstStyle/>
        <a:p>
          <a:endParaRPr lang="fr-FR" sz="1600" b="0">
            <a:solidFill>
              <a:schemeClr val="accent4">
                <a:lumMod val="50000"/>
              </a:schemeClr>
            </a:solidFill>
          </a:endParaRPr>
        </a:p>
      </dgm:t>
    </dgm:pt>
    <dgm:pt modelId="{4C108CF0-A8E6-4EB3-8B2E-6EB6300AA001}">
      <dgm:prSet custT="1"/>
      <dgm:spPr>
        <a:solidFill>
          <a:schemeClr val="accent6">
            <a:lumMod val="20000"/>
            <a:lumOff val="80000"/>
          </a:schemeClr>
        </a:solidFill>
      </dgm:spPr>
      <dgm:t>
        <a:bodyPr/>
        <a:lstStyle/>
        <a:p>
          <a:r>
            <a:rPr lang="fr-FR" sz="1600" b="1" dirty="0">
              <a:solidFill>
                <a:schemeClr val="accent4">
                  <a:lumMod val="50000"/>
                </a:schemeClr>
              </a:solidFill>
              <a:effectLst/>
              <a:latin typeface="Calibri" panose="020F0502020204030204" pitchFamily="34" charset="0"/>
              <a:ea typeface="Calibri" panose="020F0502020204030204" pitchFamily="34" charset="0"/>
            </a:rPr>
            <a:t>Intégrer la Structure de Santé dans une démarche qualité, conformément à la norme ISO 9001 : 2015</a:t>
          </a:r>
          <a:endParaRPr lang="fr-FR" sz="1600" b="1" dirty="0">
            <a:solidFill>
              <a:schemeClr val="accent4">
                <a:lumMod val="50000"/>
              </a:schemeClr>
            </a:solidFill>
            <a:effectLst/>
            <a:latin typeface="Times New Roman" panose="02020603050405020304" pitchFamily="18" charset="0"/>
            <a:ea typeface="Times New Roman" panose="02020603050405020304" pitchFamily="18" charset="0"/>
          </a:endParaRPr>
        </a:p>
      </dgm:t>
    </dgm:pt>
    <dgm:pt modelId="{C0FCE664-00B4-4C6E-9F6A-F46F7DD18B71}" type="parTrans" cxnId="{AF14636E-A9C9-4CE8-86F8-123CBE87BA08}">
      <dgm:prSet/>
      <dgm:spPr/>
      <dgm:t>
        <a:bodyPr/>
        <a:lstStyle/>
        <a:p>
          <a:endParaRPr lang="fr-FR" sz="1600" b="0">
            <a:solidFill>
              <a:schemeClr val="accent4">
                <a:lumMod val="50000"/>
              </a:schemeClr>
            </a:solidFill>
          </a:endParaRPr>
        </a:p>
      </dgm:t>
    </dgm:pt>
    <dgm:pt modelId="{D6790590-E6AC-4B97-AF7C-59C04C17988B}" type="sibTrans" cxnId="{AF14636E-A9C9-4CE8-86F8-123CBE87BA08}">
      <dgm:prSet/>
      <dgm:spPr/>
      <dgm:t>
        <a:bodyPr/>
        <a:lstStyle/>
        <a:p>
          <a:endParaRPr lang="fr-FR" sz="1600" b="0">
            <a:solidFill>
              <a:schemeClr val="accent4">
                <a:lumMod val="50000"/>
              </a:schemeClr>
            </a:solidFill>
          </a:endParaRPr>
        </a:p>
      </dgm:t>
    </dgm:pt>
    <dgm:pt modelId="{0F7382AE-0FEC-46D9-8AC8-6EDBF9DA6011}">
      <dgm:prSet custT="1"/>
      <dgm:spPr>
        <a:solidFill>
          <a:schemeClr val="accent6">
            <a:lumMod val="20000"/>
            <a:lumOff val="80000"/>
          </a:schemeClr>
        </a:solidFill>
      </dgm:spPr>
      <dgm:t>
        <a:bodyPr/>
        <a:lstStyle/>
        <a:p>
          <a:r>
            <a:rPr lang="fr-FR" sz="1600" b="1" dirty="0">
              <a:solidFill>
                <a:schemeClr val="accent4">
                  <a:lumMod val="50000"/>
                </a:schemeClr>
              </a:solidFill>
              <a:effectLst/>
              <a:latin typeface="Calibri" panose="020F0502020204030204" pitchFamily="34" charset="0"/>
              <a:ea typeface="Calibri" panose="020F0502020204030204" pitchFamily="34" charset="0"/>
            </a:rPr>
            <a:t>Appliquer les politiques, normes et protocoles en vigueur</a:t>
          </a:r>
          <a:endParaRPr lang="fr-FR" sz="1600" b="1" dirty="0">
            <a:solidFill>
              <a:schemeClr val="accent4">
                <a:lumMod val="50000"/>
              </a:schemeClr>
            </a:solidFill>
            <a:effectLst/>
            <a:latin typeface="Times New Roman" panose="02020603050405020304" pitchFamily="18" charset="0"/>
            <a:ea typeface="Times New Roman" panose="02020603050405020304" pitchFamily="18" charset="0"/>
          </a:endParaRPr>
        </a:p>
      </dgm:t>
    </dgm:pt>
    <dgm:pt modelId="{90550C79-82B2-4BC6-9B49-3210E33E9CF0}" type="parTrans" cxnId="{39DA079B-D59C-478F-AD06-8C44F8D1CED7}">
      <dgm:prSet/>
      <dgm:spPr/>
      <dgm:t>
        <a:bodyPr/>
        <a:lstStyle/>
        <a:p>
          <a:endParaRPr lang="fr-FR" sz="1600" b="0">
            <a:solidFill>
              <a:schemeClr val="accent4">
                <a:lumMod val="50000"/>
              </a:schemeClr>
            </a:solidFill>
          </a:endParaRPr>
        </a:p>
      </dgm:t>
    </dgm:pt>
    <dgm:pt modelId="{09D681BA-D6DA-4099-8790-ADA38FC24EE7}" type="sibTrans" cxnId="{39DA079B-D59C-478F-AD06-8C44F8D1CED7}">
      <dgm:prSet/>
      <dgm:spPr/>
      <dgm:t>
        <a:bodyPr/>
        <a:lstStyle/>
        <a:p>
          <a:endParaRPr lang="fr-FR" sz="1600" b="0">
            <a:solidFill>
              <a:schemeClr val="accent4">
                <a:lumMod val="50000"/>
              </a:schemeClr>
            </a:solidFill>
          </a:endParaRPr>
        </a:p>
      </dgm:t>
    </dgm:pt>
    <dgm:pt modelId="{BC3F0716-8590-4942-A79D-52982EA67B48}">
      <dgm:prSet custT="1"/>
      <dgm:spPr>
        <a:solidFill>
          <a:schemeClr val="accent6">
            <a:lumMod val="20000"/>
            <a:lumOff val="80000"/>
          </a:schemeClr>
        </a:solidFill>
      </dgm:spPr>
      <dgm:t>
        <a:bodyPr/>
        <a:lstStyle/>
        <a:p>
          <a:r>
            <a:rPr lang="fr-FR" sz="1600" b="1" dirty="0">
              <a:solidFill>
                <a:schemeClr val="accent4">
                  <a:lumMod val="50000"/>
                </a:schemeClr>
              </a:solidFill>
              <a:effectLst/>
              <a:latin typeface="Calibri" panose="020F0502020204030204" pitchFamily="34" charset="0"/>
              <a:ea typeface="Calibri" panose="020F0502020204030204" pitchFamily="34" charset="0"/>
            </a:rPr>
            <a:t>Participer à toutes les initiatives du district sanitaire de la Structure de Santé qui concourent à améliorer la qualité des services</a:t>
          </a:r>
          <a:endParaRPr lang="fr-FR" sz="1600" b="1" dirty="0">
            <a:solidFill>
              <a:schemeClr val="accent4">
                <a:lumMod val="50000"/>
              </a:schemeClr>
            </a:solidFill>
            <a:effectLst/>
            <a:latin typeface="Times New Roman" panose="02020603050405020304" pitchFamily="18" charset="0"/>
            <a:ea typeface="Times New Roman" panose="02020603050405020304" pitchFamily="18" charset="0"/>
          </a:endParaRPr>
        </a:p>
      </dgm:t>
    </dgm:pt>
    <dgm:pt modelId="{116BE7AB-947F-443C-B68F-3B71E64FA1D9}" type="parTrans" cxnId="{BB91948F-18C0-46B6-8A53-E863AE90932A}">
      <dgm:prSet/>
      <dgm:spPr/>
      <dgm:t>
        <a:bodyPr/>
        <a:lstStyle/>
        <a:p>
          <a:endParaRPr lang="fr-FR" sz="1600" b="0">
            <a:solidFill>
              <a:schemeClr val="accent4">
                <a:lumMod val="50000"/>
              </a:schemeClr>
            </a:solidFill>
          </a:endParaRPr>
        </a:p>
      </dgm:t>
    </dgm:pt>
    <dgm:pt modelId="{6CCEC532-A22B-4A3A-9B60-76605DC792DB}" type="sibTrans" cxnId="{BB91948F-18C0-46B6-8A53-E863AE90932A}">
      <dgm:prSet/>
      <dgm:spPr/>
      <dgm:t>
        <a:bodyPr/>
        <a:lstStyle/>
        <a:p>
          <a:endParaRPr lang="fr-FR" sz="1600" b="0">
            <a:solidFill>
              <a:schemeClr val="accent4">
                <a:lumMod val="50000"/>
              </a:schemeClr>
            </a:solidFill>
          </a:endParaRPr>
        </a:p>
      </dgm:t>
    </dgm:pt>
    <dgm:pt modelId="{5CCDEE87-EB2F-4C49-AFD8-5A174D5E7F41}">
      <dgm:prSet custT="1"/>
      <dgm:spPr>
        <a:solidFill>
          <a:schemeClr val="accent6">
            <a:lumMod val="20000"/>
            <a:lumOff val="80000"/>
          </a:schemeClr>
        </a:solidFill>
      </dgm:spPr>
      <dgm:t>
        <a:bodyPr/>
        <a:lstStyle/>
        <a:p>
          <a:r>
            <a:rPr lang="fr-FR" sz="1600" b="1" dirty="0">
              <a:solidFill>
                <a:schemeClr val="accent4">
                  <a:lumMod val="50000"/>
                </a:schemeClr>
              </a:solidFill>
              <a:effectLst/>
              <a:latin typeface="Calibri" panose="020F0502020204030204" pitchFamily="34" charset="0"/>
              <a:ea typeface="Calibri" panose="020F0502020204030204" pitchFamily="34" charset="0"/>
            </a:rPr>
            <a:t>Transmettre, chaque mois, les données sanitaires recueillies</a:t>
          </a:r>
          <a:endParaRPr lang="fr-FR" sz="1600" b="1" dirty="0">
            <a:solidFill>
              <a:schemeClr val="accent4">
                <a:lumMod val="50000"/>
              </a:schemeClr>
            </a:solidFill>
            <a:effectLst/>
            <a:latin typeface="Times New Roman" panose="02020603050405020304" pitchFamily="18" charset="0"/>
            <a:ea typeface="Times New Roman" panose="02020603050405020304" pitchFamily="18" charset="0"/>
          </a:endParaRPr>
        </a:p>
      </dgm:t>
    </dgm:pt>
    <dgm:pt modelId="{A54DD5E0-01BF-46AB-8866-02C124FFD259}" type="parTrans" cxnId="{7BCC0A76-B98F-454F-83D7-8531EBCE19C7}">
      <dgm:prSet/>
      <dgm:spPr/>
      <dgm:t>
        <a:bodyPr/>
        <a:lstStyle/>
        <a:p>
          <a:endParaRPr lang="fr-FR" sz="1600" b="0">
            <a:solidFill>
              <a:schemeClr val="accent4">
                <a:lumMod val="50000"/>
              </a:schemeClr>
            </a:solidFill>
          </a:endParaRPr>
        </a:p>
      </dgm:t>
    </dgm:pt>
    <dgm:pt modelId="{0647306A-5492-4368-9D8E-A43C6AF33AA2}" type="sibTrans" cxnId="{7BCC0A76-B98F-454F-83D7-8531EBCE19C7}">
      <dgm:prSet/>
      <dgm:spPr/>
      <dgm:t>
        <a:bodyPr/>
        <a:lstStyle/>
        <a:p>
          <a:endParaRPr lang="fr-FR" sz="1600" b="0">
            <a:solidFill>
              <a:schemeClr val="accent4">
                <a:lumMod val="50000"/>
              </a:schemeClr>
            </a:solidFill>
          </a:endParaRPr>
        </a:p>
      </dgm:t>
    </dgm:pt>
    <dgm:pt modelId="{FE1C7582-5261-412B-8042-C4777590EC07}" type="pres">
      <dgm:prSet presAssocID="{55F11C56-0928-4C34-A6AF-766DE8B5735B}" presName="diagram" presStyleCnt="0">
        <dgm:presLayoutVars>
          <dgm:dir/>
          <dgm:resizeHandles val="exact"/>
        </dgm:presLayoutVars>
      </dgm:prSet>
      <dgm:spPr/>
    </dgm:pt>
    <dgm:pt modelId="{AF3D89E8-A436-400B-A4AC-A73E45FCD8B6}" type="pres">
      <dgm:prSet presAssocID="{D51F6B56-EBBC-44AA-A73E-D032782246D0}" presName="node" presStyleLbl="node1" presStyleIdx="0" presStyleCnt="6">
        <dgm:presLayoutVars>
          <dgm:bulletEnabled val="1"/>
        </dgm:presLayoutVars>
      </dgm:prSet>
      <dgm:spPr/>
    </dgm:pt>
    <dgm:pt modelId="{1A58E58D-8502-43FC-ADCE-49C3A989DE7C}" type="pres">
      <dgm:prSet presAssocID="{750F322F-EC54-43B1-9C45-22CFC501608B}" presName="sibTrans" presStyleCnt="0"/>
      <dgm:spPr/>
    </dgm:pt>
    <dgm:pt modelId="{BA2E7A24-ECE0-4782-ABA4-6C1BE961C2B8}" type="pres">
      <dgm:prSet presAssocID="{AB5EC978-7FD7-4339-BA58-BE58F7FF1918}" presName="node" presStyleLbl="node1" presStyleIdx="1" presStyleCnt="6">
        <dgm:presLayoutVars>
          <dgm:bulletEnabled val="1"/>
        </dgm:presLayoutVars>
      </dgm:prSet>
      <dgm:spPr/>
    </dgm:pt>
    <dgm:pt modelId="{B3ADC3A4-9CD6-4949-9338-F73414B1A32B}" type="pres">
      <dgm:prSet presAssocID="{D08DC9D0-8B2A-49D1-98DD-0D99E4E4889B}" presName="sibTrans" presStyleCnt="0"/>
      <dgm:spPr/>
    </dgm:pt>
    <dgm:pt modelId="{5BCB7F97-4F05-4CA3-90C5-EF9517FDC29E}" type="pres">
      <dgm:prSet presAssocID="{4C108CF0-A8E6-4EB3-8B2E-6EB6300AA001}" presName="node" presStyleLbl="node1" presStyleIdx="2" presStyleCnt="6">
        <dgm:presLayoutVars>
          <dgm:bulletEnabled val="1"/>
        </dgm:presLayoutVars>
      </dgm:prSet>
      <dgm:spPr/>
    </dgm:pt>
    <dgm:pt modelId="{6B4431CB-1318-476E-9C2A-BA83DC6C5981}" type="pres">
      <dgm:prSet presAssocID="{D6790590-E6AC-4B97-AF7C-59C04C17988B}" presName="sibTrans" presStyleCnt="0"/>
      <dgm:spPr/>
    </dgm:pt>
    <dgm:pt modelId="{2FFCB801-D58F-4A93-BF99-4709CDF81A39}" type="pres">
      <dgm:prSet presAssocID="{0F7382AE-0FEC-46D9-8AC8-6EDBF9DA6011}" presName="node" presStyleLbl="node1" presStyleIdx="3" presStyleCnt="6">
        <dgm:presLayoutVars>
          <dgm:bulletEnabled val="1"/>
        </dgm:presLayoutVars>
      </dgm:prSet>
      <dgm:spPr/>
    </dgm:pt>
    <dgm:pt modelId="{F9731661-E564-4E12-8F4E-63B467A126A8}" type="pres">
      <dgm:prSet presAssocID="{09D681BA-D6DA-4099-8790-ADA38FC24EE7}" presName="sibTrans" presStyleCnt="0"/>
      <dgm:spPr/>
    </dgm:pt>
    <dgm:pt modelId="{D2064DCC-0772-4E6A-9A6E-8ADC95719551}" type="pres">
      <dgm:prSet presAssocID="{BC3F0716-8590-4942-A79D-52982EA67B48}" presName="node" presStyleLbl="node1" presStyleIdx="4" presStyleCnt="6">
        <dgm:presLayoutVars>
          <dgm:bulletEnabled val="1"/>
        </dgm:presLayoutVars>
      </dgm:prSet>
      <dgm:spPr/>
    </dgm:pt>
    <dgm:pt modelId="{8DBC86EA-382C-4A4A-8E4D-8921AFA31B33}" type="pres">
      <dgm:prSet presAssocID="{6CCEC532-A22B-4A3A-9B60-76605DC792DB}" presName="sibTrans" presStyleCnt="0"/>
      <dgm:spPr/>
    </dgm:pt>
    <dgm:pt modelId="{C9776769-5409-46F1-97FD-3EF66D39D246}" type="pres">
      <dgm:prSet presAssocID="{5CCDEE87-EB2F-4C49-AFD8-5A174D5E7F41}" presName="node" presStyleLbl="node1" presStyleIdx="5" presStyleCnt="6">
        <dgm:presLayoutVars>
          <dgm:bulletEnabled val="1"/>
        </dgm:presLayoutVars>
      </dgm:prSet>
      <dgm:spPr/>
    </dgm:pt>
  </dgm:ptLst>
  <dgm:cxnLst>
    <dgm:cxn modelId="{FFEF0A01-2112-42E5-A920-65BD1C477343}" type="presOf" srcId="{D51F6B56-EBBC-44AA-A73E-D032782246D0}" destId="{AF3D89E8-A436-400B-A4AC-A73E45FCD8B6}" srcOrd="0" destOrd="0" presId="urn:microsoft.com/office/officeart/2005/8/layout/default"/>
    <dgm:cxn modelId="{B913B102-3576-45DF-9617-25C6BEE2E562}" type="presOf" srcId="{0F7382AE-0FEC-46D9-8AC8-6EDBF9DA6011}" destId="{2FFCB801-D58F-4A93-BF99-4709CDF81A39}" srcOrd="0" destOrd="0" presId="urn:microsoft.com/office/officeart/2005/8/layout/default"/>
    <dgm:cxn modelId="{664FA704-CEF6-49C3-B8F6-83FE3171D89D}" type="presOf" srcId="{55F11C56-0928-4C34-A6AF-766DE8B5735B}" destId="{FE1C7582-5261-412B-8042-C4777590EC07}" srcOrd="0" destOrd="0" presId="urn:microsoft.com/office/officeart/2005/8/layout/default"/>
    <dgm:cxn modelId="{A5E11526-338B-4E09-8865-47D596890515}" type="presOf" srcId="{AB5EC978-7FD7-4339-BA58-BE58F7FF1918}" destId="{BA2E7A24-ECE0-4782-ABA4-6C1BE961C2B8}" srcOrd="0" destOrd="0" presId="urn:microsoft.com/office/officeart/2005/8/layout/default"/>
    <dgm:cxn modelId="{F5EE3134-A3C0-466C-AE53-D652F1F3B6F4}" type="presOf" srcId="{5CCDEE87-EB2F-4C49-AFD8-5A174D5E7F41}" destId="{C9776769-5409-46F1-97FD-3EF66D39D246}" srcOrd="0" destOrd="0" presId="urn:microsoft.com/office/officeart/2005/8/layout/default"/>
    <dgm:cxn modelId="{38D82938-23B8-4562-AD5A-85EBA4AA5506}" srcId="{55F11C56-0928-4C34-A6AF-766DE8B5735B}" destId="{AB5EC978-7FD7-4339-BA58-BE58F7FF1918}" srcOrd="1" destOrd="0" parTransId="{5B82734B-65BF-4928-AA60-B85B141DCA99}" sibTransId="{D08DC9D0-8B2A-49D1-98DD-0D99E4E4889B}"/>
    <dgm:cxn modelId="{AF14636E-A9C9-4CE8-86F8-123CBE87BA08}" srcId="{55F11C56-0928-4C34-A6AF-766DE8B5735B}" destId="{4C108CF0-A8E6-4EB3-8B2E-6EB6300AA001}" srcOrd="2" destOrd="0" parTransId="{C0FCE664-00B4-4C6E-9F6A-F46F7DD18B71}" sibTransId="{D6790590-E6AC-4B97-AF7C-59C04C17988B}"/>
    <dgm:cxn modelId="{7BCC0A76-B98F-454F-83D7-8531EBCE19C7}" srcId="{55F11C56-0928-4C34-A6AF-766DE8B5735B}" destId="{5CCDEE87-EB2F-4C49-AFD8-5A174D5E7F41}" srcOrd="5" destOrd="0" parTransId="{A54DD5E0-01BF-46AB-8866-02C124FFD259}" sibTransId="{0647306A-5492-4368-9D8E-A43C6AF33AA2}"/>
    <dgm:cxn modelId="{BB91948F-18C0-46B6-8A53-E863AE90932A}" srcId="{55F11C56-0928-4C34-A6AF-766DE8B5735B}" destId="{BC3F0716-8590-4942-A79D-52982EA67B48}" srcOrd="4" destOrd="0" parTransId="{116BE7AB-947F-443C-B68F-3B71E64FA1D9}" sibTransId="{6CCEC532-A22B-4A3A-9B60-76605DC792DB}"/>
    <dgm:cxn modelId="{39DA079B-D59C-478F-AD06-8C44F8D1CED7}" srcId="{55F11C56-0928-4C34-A6AF-766DE8B5735B}" destId="{0F7382AE-0FEC-46D9-8AC8-6EDBF9DA6011}" srcOrd="3" destOrd="0" parTransId="{90550C79-82B2-4BC6-9B49-3210E33E9CF0}" sibTransId="{09D681BA-D6DA-4099-8790-ADA38FC24EE7}"/>
    <dgm:cxn modelId="{E78E3BE7-EE80-453D-9ACA-CF267E80C934}" type="presOf" srcId="{BC3F0716-8590-4942-A79D-52982EA67B48}" destId="{D2064DCC-0772-4E6A-9A6E-8ADC95719551}" srcOrd="0" destOrd="0" presId="urn:microsoft.com/office/officeart/2005/8/layout/default"/>
    <dgm:cxn modelId="{003DE8EA-28AA-46BE-ADA7-22AD211BB118}" type="presOf" srcId="{4C108CF0-A8E6-4EB3-8B2E-6EB6300AA001}" destId="{5BCB7F97-4F05-4CA3-90C5-EF9517FDC29E}" srcOrd="0" destOrd="0" presId="urn:microsoft.com/office/officeart/2005/8/layout/default"/>
    <dgm:cxn modelId="{DEC7D6EE-8588-4AC8-97B6-0F0B782E4E4D}" srcId="{55F11C56-0928-4C34-A6AF-766DE8B5735B}" destId="{D51F6B56-EBBC-44AA-A73E-D032782246D0}" srcOrd="0" destOrd="0" parTransId="{12FA7F0F-CB3C-400F-B281-432A140D5B99}" sibTransId="{750F322F-EC54-43B1-9C45-22CFC501608B}"/>
    <dgm:cxn modelId="{96219CE8-5B2B-43F4-9849-4745A6B076F5}" type="presParOf" srcId="{FE1C7582-5261-412B-8042-C4777590EC07}" destId="{AF3D89E8-A436-400B-A4AC-A73E45FCD8B6}" srcOrd="0" destOrd="0" presId="urn:microsoft.com/office/officeart/2005/8/layout/default"/>
    <dgm:cxn modelId="{1CF178BE-A974-429A-80F5-22C00E7609B4}" type="presParOf" srcId="{FE1C7582-5261-412B-8042-C4777590EC07}" destId="{1A58E58D-8502-43FC-ADCE-49C3A989DE7C}" srcOrd="1" destOrd="0" presId="urn:microsoft.com/office/officeart/2005/8/layout/default"/>
    <dgm:cxn modelId="{82E837EC-3B27-4E36-98A8-D15E9512D865}" type="presParOf" srcId="{FE1C7582-5261-412B-8042-C4777590EC07}" destId="{BA2E7A24-ECE0-4782-ABA4-6C1BE961C2B8}" srcOrd="2" destOrd="0" presId="urn:microsoft.com/office/officeart/2005/8/layout/default"/>
    <dgm:cxn modelId="{D80C4E0E-49F6-47BC-855E-CE8E264B3163}" type="presParOf" srcId="{FE1C7582-5261-412B-8042-C4777590EC07}" destId="{B3ADC3A4-9CD6-4949-9338-F73414B1A32B}" srcOrd="3" destOrd="0" presId="urn:microsoft.com/office/officeart/2005/8/layout/default"/>
    <dgm:cxn modelId="{F4885C5F-1115-4E09-A3FB-56A19465FAE4}" type="presParOf" srcId="{FE1C7582-5261-412B-8042-C4777590EC07}" destId="{5BCB7F97-4F05-4CA3-90C5-EF9517FDC29E}" srcOrd="4" destOrd="0" presId="urn:microsoft.com/office/officeart/2005/8/layout/default"/>
    <dgm:cxn modelId="{60D4845B-EA2D-4C4D-8623-D83ABC6D1282}" type="presParOf" srcId="{FE1C7582-5261-412B-8042-C4777590EC07}" destId="{6B4431CB-1318-476E-9C2A-BA83DC6C5981}" srcOrd="5" destOrd="0" presId="urn:microsoft.com/office/officeart/2005/8/layout/default"/>
    <dgm:cxn modelId="{936B5619-0644-4A4C-87B4-B150A5E9B832}" type="presParOf" srcId="{FE1C7582-5261-412B-8042-C4777590EC07}" destId="{2FFCB801-D58F-4A93-BF99-4709CDF81A39}" srcOrd="6" destOrd="0" presId="urn:microsoft.com/office/officeart/2005/8/layout/default"/>
    <dgm:cxn modelId="{0E0AEBA5-1EC7-4AF6-8456-E1813C39CFAB}" type="presParOf" srcId="{FE1C7582-5261-412B-8042-C4777590EC07}" destId="{F9731661-E564-4E12-8F4E-63B467A126A8}" srcOrd="7" destOrd="0" presId="urn:microsoft.com/office/officeart/2005/8/layout/default"/>
    <dgm:cxn modelId="{30ABD6C8-7B20-4F5F-808F-150E1FE5457A}" type="presParOf" srcId="{FE1C7582-5261-412B-8042-C4777590EC07}" destId="{D2064DCC-0772-4E6A-9A6E-8ADC95719551}" srcOrd="8" destOrd="0" presId="urn:microsoft.com/office/officeart/2005/8/layout/default"/>
    <dgm:cxn modelId="{66DE40BA-8699-4B02-BF6F-7420DF47D0A2}" type="presParOf" srcId="{FE1C7582-5261-412B-8042-C4777590EC07}" destId="{8DBC86EA-382C-4A4A-8E4D-8921AFA31B33}" srcOrd="9" destOrd="0" presId="urn:microsoft.com/office/officeart/2005/8/layout/default"/>
    <dgm:cxn modelId="{63DB3EE3-F29F-4A4E-B7CC-20D925FD1439}" type="presParOf" srcId="{FE1C7582-5261-412B-8042-C4777590EC07}" destId="{C9776769-5409-46F1-97FD-3EF66D39D2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E987F-12CB-4B86-B5E0-BCBF59AFB49E}" type="doc">
      <dgm:prSet loTypeId="urn:microsoft.com/office/officeart/2005/8/layout/matrix1" loCatId="matrix" qsTypeId="urn:microsoft.com/office/officeart/2005/8/quickstyle/simple2" qsCatId="simple" csTypeId="urn:microsoft.com/office/officeart/2005/8/colors/accent3_1" csCatId="accent3" phldr="1"/>
      <dgm:spPr/>
      <dgm:t>
        <a:bodyPr/>
        <a:lstStyle/>
        <a:p>
          <a:endParaRPr lang="fr-FR"/>
        </a:p>
      </dgm:t>
    </dgm:pt>
    <dgm:pt modelId="{6879C2FE-CB8A-42D0-8416-826C6D610952}">
      <dgm:prSet phldrT="[Texte]" custT="1"/>
      <dgm:spPr/>
      <dgm:t>
        <a:bodyPr/>
        <a:lstStyle/>
        <a:p>
          <a:r>
            <a:rPr lang="fr-FR" sz="2400" b="1" dirty="0">
              <a:solidFill>
                <a:schemeClr val="accent6"/>
              </a:solidFill>
              <a:effectLst/>
              <a:latin typeface="Calibri" panose="020F0502020204030204" pitchFamily="34" charset="0"/>
              <a:cs typeface="Times New Roman" panose="02020603050405020304" pitchFamily="18" charset="0"/>
            </a:rPr>
            <a:t>Constitution d’un modèle pilote de PPP à moindre coûts qui pourra être validé et répliqué à grande échelle rapidement</a:t>
          </a:r>
          <a:endParaRPr lang="fr-FR" sz="2400" b="1" dirty="0">
            <a:solidFill>
              <a:schemeClr val="accent6"/>
            </a:solidFill>
            <a:effectLst/>
          </a:endParaRPr>
        </a:p>
      </dgm:t>
    </dgm:pt>
    <dgm:pt modelId="{0543871E-4F0D-4366-90F4-6C0717D629BD}" type="sibTrans" cxnId="{ACFF7607-AFC5-4A6D-8AF8-109D40B55E80}">
      <dgm:prSet/>
      <dgm:spPr/>
      <dgm:t>
        <a:bodyPr/>
        <a:lstStyle/>
        <a:p>
          <a:endParaRPr lang="fr-FR" sz="1800">
            <a:solidFill>
              <a:schemeClr val="bg1"/>
            </a:solidFill>
          </a:endParaRPr>
        </a:p>
      </dgm:t>
    </dgm:pt>
    <dgm:pt modelId="{66E16C35-718D-4463-9F10-46EB0BB35A0F}" type="parTrans" cxnId="{ACFF7607-AFC5-4A6D-8AF8-109D40B55E80}">
      <dgm:prSet/>
      <dgm:spPr/>
      <dgm:t>
        <a:bodyPr/>
        <a:lstStyle/>
        <a:p>
          <a:endParaRPr lang="fr-FR" sz="1800">
            <a:solidFill>
              <a:schemeClr val="bg1"/>
            </a:solidFill>
          </a:endParaRPr>
        </a:p>
      </dgm:t>
    </dgm:pt>
    <dgm:pt modelId="{7DC0A2DA-9EBC-43B5-901C-B523876A8BF3}">
      <dgm:prSet custT="1"/>
      <dgm:spPr/>
      <dgm:t>
        <a:bodyPr/>
        <a:lstStyle/>
        <a:p>
          <a:r>
            <a:rPr lang="fr-FR" sz="2000" b="1" dirty="0">
              <a:solidFill>
                <a:schemeClr val="accent4"/>
              </a:solidFill>
              <a:latin typeface="Calibri" panose="020F0502020204030204" pitchFamily="34" charset="0"/>
              <a:cs typeface="Times New Roman" panose="02020603050405020304" pitchFamily="18" charset="0"/>
            </a:rPr>
            <a:t>Investissement et coûts limités </a:t>
          </a:r>
          <a:r>
            <a:rPr lang="fr-FR" sz="2000" dirty="0">
              <a:latin typeface="Calibri" panose="020F0502020204030204" pitchFamily="34" charset="0"/>
              <a:cs typeface="Times New Roman" panose="02020603050405020304" pitchFamily="18" charset="0"/>
            </a:rPr>
            <a:t>grâce à la mise</a:t>
          </a:r>
          <a:r>
            <a:rPr lang="fr-FR" sz="2000" dirty="0">
              <a:effectLst/>
              <a:latin typeface="Calibri" panose="020F0502020204030204" pitchFamily="34" charset="0"/>
              <a:ea typeface="Calibri" panose="020F0502020204030204" pitchFamily="34" charset="0"/>
            </a:rPr>
            <a:t> à disposition par la Mairie des locaux et d’agents techniques et au déploiement de sages-femmes et infirmiers, principalement</a:t>
          </a:r>
          <a:endParaRPr lang="fr-FR" sz="2000" dirty="0">
            <a:latin typeface="Calibri" panose="020F0502020204030204" pitchFamily="34" charset="0"/>
            <a:cs typeface="Times New Roman" panose="02020603050405020304" pitchFamily="18" charset="0"/>
          </a:endParaRPr>
        </a:p>
      </dgm:t>
    </dgm:pt>
    <dgm:pt modelId="{38737C0D-5496-4216-82A6-4968B06B36A5}" type="sibTrans" cxnId="{7C639A74-2A04-4863-8904-F6BCBA96D5FF}">
      <dgm:prSet/>
      <dgm:spPr/>
      <dgm:t>
        <a:bodyPr/>
        <a:lstStyle/>
        <a:p>
          <a:endParaRPr lang="fr-FR" sz="1800">
            <a:solidFill>
              <a:schemeClr val="bg1"/>
            </a:solidFill>
          </a:endParaRPr>
        </a:p>
      </dgm:t>
    </dgm:pt>
    <dgm:pt modelId="{C182BA70-910F-4A4F-9CC0-C975B1872705}" type="parTrans" cxnId="{7C639A74-2A04-4863-8904-F6BCBA96D5FF}">
      <dgm:prSet/>
      <dgm:spPr/>
      <dgm:t>
        <a:bodyPr/>
        <a:lstStyle/>
        <a:p>
          <a:endParaRPr lang="fr-FR" sz="1800">
            <a:solidFill>
              <a:schemeClr val="bg1"/>
            </a:solidFill>
          </a:endParaRPr>
        </a:p>
      </dgm:t>
    </dgm:pt>
    <dgm:pt modelId="{F04B488D-ADB8-4BC0-A328-8E920B588D84}">
      <dgm:prSet custT="1"/>
      <dgm:spPr/>
      <dgm:t>
        <a:bodyPr/>
        <a:lstStyle/>
        <a:p>
          <a:r>
            <a:rPr lang="fr-FR" sz="2000" b="1" dirty="0">
              <a:solidFill>
                <a:schemeClr val="accent4"/>
              </a:solidFill>
              <a:latin typeface="Calibri" panose="020F0502020204030204" pitchFamily="34" charset="0"/>
              <a:cs typeface="Times New Roman" panose="02020603050405020304" pitchFamily="18" charset="0"/>
            </a:rPr>
            <a:t>Objectif de rentabilité financière devra être atteint grâce au volume d’activités</a:t>
          </a:r>
          <a:endParaRPr lang="fr-FR" sz="2000" dirty="0">
            <a:latin typeface="Calibri" panose="020F0502020204030204" pitchFamily="34" charset="0"/>
            <a:cs typeface="Times New Roman" panose="02020603050405020304" pitchFamily="18" charset="0"/>
          </a:endParaRPr>
        </a:p>
      </dgm:t>
    </dgm:pt>
    <dgm:pt modelId="{4AAE1B7C-1812-4B12-8181-51677DF2F13A}" type="sibTrans" cxnId="{A534D25A-316F-4EB4-9921-5FB7E55E2C58}">
      <dgm:prSet/>
      <dgm:spPr/>
      <dgm:t>
        <a:bodyPr/>
        <a:lstStyle/>
        <a:p>
          <a:endParaRPr lang="fr-FR" sz="1800">
            <a:solidFill>
              <a:schemeClr val="bg1"/>
            </a:solidFill>
          </a:endParaRPr>
        </a:p>
      </dgm:t>
    </dgm:pt>
    <dgm:pt modelId="{446EC103-5BE5-440B-BAA1-D3F95361EB2B}" type="parTrans" cxnId="{A534D25A-316F-4EB4-9921-5FB7E55E2C58}">
      <dgm:prSet/>
      <dgm:spPr/>
      <dgm:t>
        <a:bodyPr/>
        <a:lstStyle/>
        <a:p>
          <a:endParaRPr lang="fr-FR" sz="1800">
            <a:solidFill>
              <a:schemeClr val="bg1"/>
            </a:solidFill>
          </a:endParaRPr>
        </a:p>
      </dgm:t>
    </dgm:pt>
    <dgm:pt modelId="{513AB967-C069-41F0-BE91-736FF10362ED}">
      <dgm:prSet custT="1"/>
      <dgm:spPr/>
      <dgm:t>
        <a:bodyPr/>
        <a:lstStyle/>
        <a:p>
          <a:r>
            <a:rPr lang="fr-FR" sz="2000" b="1" dirty="0">
              <a:solidFill>
                <a:schemeClr val="accent4"/>
              </a:solidFill>
              <a:latin typeface="Calibri" panose="020F0502020204030204" pitchFamily="34" charset="0"/>
              <a:cs typeface="Times New Roman" panose="02020603050405020304" pitchFamily="18" charset="0"/>
            </a:rPr>
            <a:t>Atteinte d’une nouvelle cible de patients </a:t>
          </a:r>
          <a:r>
            <a:rPr lang="fr-FR" sz="2000" b="0" dirty="0">
              <a:solidFill>
                <a:srgbClr val="000000"/>
              </a:solidFill>
              <a:latin typeface="Calibri" panose="020F0502020204030204" pitchFamily="34" charset="0"/>
              <a:cs typeface="Times New Roman" panose="02020603050405020304" pitchFamily="18" charset="0"/>
            </a:rPr>
            <a:t>méconnue du secteur privé grâce au PPP</a:t>
          </a:r>
        </a:p>
      </dgm:t>
    </dgm:pt>
    <dgm:pt modelId="{9A08B92E-772B-4214-A71E-90BB3BFD7675}" type="sibTrans" cxnId="{427D8937-D57C-43A0-A4E3-E920A0B86518}">
      <dgm:prSet/>
      <dgm:spPr/>
      <dgm:t>
        <a:bodyPr/>
        <a:lstStyle/>
        <a:p>
          <a:endParaRPr lang="fr-FR" sz="1800">
            <a:solidFill>
              <a:schemeClr val="bg1"/>
            </a:solidFill>
          </a:endParaRPr>
        </a:p>
      </dgm:t>
    </dgm:pt>
    <dgm:pt modelId="{B56F7E9B-E3CE-43DD-A602-B3F3288F067A}" type="parTrans" cxnId="{427D8937-D57C-43A0-A4E3-E920A0B86518}">
      <dgm:prSet/>
      <dgm:spPr/>
      <dgm:t>
        <a:bodyPr/>
        <a:lstStyle/>
        <a:p>
          <a:endParaRPr lang="fr-FR" sz="1800">
            <a:solidFill>
              <a:schemeClr val="bg1"/>
            </a:solidFill>
          </a:endParaRPr>
        </a:p>
      </dgm:t>
    </dgm:pt>
    <dgm:pt modelId="{CB6B29D9-089E-4E9D-A566-593270D1C0C1}">
      <dgm:prSet phldrT="[Texte]" custT="1"/>
      <dgm:spPr/>
      <dgm:t>
        <a:bodyPr/>
        <a:lstStyle/>
        <a:p>
          <a:r>
            <a:rPr lang="fr-FR" sz="2000" b="1" dirty="0">
              <a:solidFill>
                <a:schemeClr val="accent4"/>
              </a:solidFill>
              <a:latin typeface="Calibri" panose="020F0502020204030204" pitchFamily="34" charset="0"/>
              <a:cs typeface="Times New Roman" panose="02020603050405020304" pitchFamily="18" charset="0"/>
            </a:rPr>
            <a:t>Mise en avant de la Sage-femme avec intervention hebdomadaire des médecins spécialisés. </a:t>
          </a:r>
          <a:endParaRPr lang="fr-FR" sz="2000" b="0" dirty="0">
            <a:solidFill>
              <a:srgbClr val="000000"/>
            </a:solidFill>
            <a:latin typeface="Calibri" panose="020F0502020204030204" pitchFamily="34" charset="0"/>
            <a:cs typeface="Times New Roman" panose="02020603050405020304" pitchFamily="18" charset="0"/>
          </a:endParaRPr>
        </a:p>
      </dgm:t>
    </dgm:pt>
    <dgm:pt modelId="{D95C279B-EFF8-4C6C-874C-75B33F1B6FEC}" type="parTrans" cxnId="{11F278D0-93C2-4288-B9F4-281C47B53F61}">
      <dgm:prSet/>
      <dgm:spPr/>
      <dgm:t>
        <a:bodyPr/>
        <a:lstStyle/>
        <a:p>
          <a:endParaRPr lang="fr-FR"/>
        </a:p>
      </dgm:t>
    </dgm:pt>
    <dgm:pt modelId="{BE9A7CCA-1443-4EBC-ADD6-C58958C51A82}" type="sibTrans" cxnId="{11F278D0-93C2-4288-B9F4-281C47B53F61}">
      <dgm:prSet/>
      <dgm:spPr/>
      <dgm:t>
        <a:bodyPr/>
        <a:lstStyle/>
        <a:p>
          <a:endParaRPr lang="fr-FR"/>
        </a:p>
      </dgm:t>
    </dgm:pt>
    <dgm:pt modelId="{C82CC048-1529-4F47-9210-356C550DB636}" type="pres">
      <dgm:prSet presAssocID="{343E987F-12CB-4B86-B5E0-BCBF59AFB49E}" presName="diagram" presStyleCnt="0">
        <dgm:presLayoutVars>
          <dgm:chMax val="1"/>
          <dgm:dir/>
          <dgm:animLvl val="ctr"/>
          <dgm:resizeHandles val="exact"/>
        </dgm:presLayoutVars>
      </dgm:prSet>
      <dgm:spPr/>
    </dgm:pt>
    <dgm:pt modelId="{6DC86E8C-0B9D-4857-B592-D50EB3F20AD9}" type="pres">
      <dgm:prSet presAssocID="{343E987F-12CB-4B86-B5E0-BCBF59AFB49E}" presName="matrix" presStyleCnt="0"/>
      <dgm:spPr/>
    </dgm:pt>
    <dgm:pt modelId="{80146184-2B01-4662-808E-AF31CBD1B7FE}" type="pres">
      <dgm:prSet presAssocID="{343E987F-12CB-4B86-B5E0-BCBF59AFB49E}" presName="tile1" presStyleLbl="node1" presStyleIdx="0" presStyleCnt="4"/>
      <dgm:spPr/>
    </dgm:pt>
    <dgm:pt modelId="{FC65E83B-C4A0-4E16-9D36-60AA29845B04}" type="pres">
      <dgm:prSet presAssocID="{343E987F-12CB-4B86-B5E0-BCBF59AFB49E}" presName="tile1text" presStyleLbl="node1" presStyleIdx="0" presStyleCnt="4">
        <dgm:presLayoutVars>
          <dgm:chMax val="0"/>
          <dgm:chPref val="0"/>
          <dgm:bulletEnabled val="1"/>
        </dgm:presLayoutVars>
      </dgm:prSet>
      <dgm:spPr/>
    </dgm:pt>
    <dgm:pt modelId="{5A6B6BCE-C7C0-458C-9688-2AAA8D43653A}" type="pres">
      <dgm:prSet presAssocID="{343E987F-12CB-4B86-B5E0-BCBF59AFB49E}" presName="tile2" presStyleLbl="node1" presStyleIdx="1" presStyleCnt="4"/>
      <dgm:spPr/>
    </dgm:pt>
    <dgm:pt modelId="{5E699392-98F7-49EB-B64C-1E0F0510FFCF}" type="pres">
      <dgm:prSet presAssocID="{343E987F-12CB-4B86-B5E0-BCBF59AFB49E}" presName="tile2text" presStyleLbl="node1" presStyleIdx="1" presStyleCnt="4">
        <dgm:presLayoutVars>
          <dgm:chMax val="0"/>
          <dgm:chPref val="0"/>
          <dgm:bulletEnabled val="1"/>
        </dgm:presLayoutVars>
      </dgm:prSet>
      <dgm:spPr/>
    </dgm:pt>
    <dgm:pt modelId="{418CD2CA-894D-4564-9599-37A88D432056}" type="pres">
      <dgm:prSet presAssocID="{343E987F-12CB-4B86-B5E0-BCBF59AFB49E}" presName="tile3" presStyleLbl="node1" presStyleIdx="2" presStyleCnt="4"/>
      <dgm:spPr/>
    </dgm:pt>
    <dgm:pt modelId="{24ED3567-091A-4B1B-89BF-34A55401E498}" type="pres">
      <dgm:prSet presAssocID="{343E987F-12CB-4B86-B5E0-BCBF59AFB49E}" presName="tile3text" presStyleLbl="node1" presStyleIdx="2" presStyleCnt="4">
        <dgm:presLayoutVars>
          <dgm:chMax val="0"/>
          <dgm:chPref val="0"/>
          <dgm:bulletEnabled val="1"/>
        </dgm:presLayoutVars>
      </dgm:prSet>
      <dgm:spPr/>
    </dgm:pt>
    <dgm:pt modelId="{0F1D55D3-63F7-4C25-B608-B111E40529D7}" type="pres">
      <dgm:prSet presAssocID="{343E987F-12CB-4B86-B5E0-BCBF59AFB49E}" presName="tile4" presStyleLbl="node1" presStyleIdx="3" presStyleCnt="4"/>
      <dgm:spPr/>
    </dgm:pt>
    <dgm:pt modelId="{2E2A7D58-4358-426A-A22B-FE605C3360FC}" type="pres">
      <dgm:prSet presAssocID="{343E987F-12CB-4B86-B5E0-BCBF59AFB49E}" presName="tile4text" presStyleLbl="node1" presStyleIdx="3" presStyleCnt="4">
        <dgm:presLayoutVars>
          <dgm:chMax val="0"/>
          <dgm:chPref val="0"/>
          <dgm:bulletEnabled val="1"/>
        </dgm:presLayoutVars>
      </dgm:prSet>
      <dgm:spPr/>
    </dgm:pt>
    <dgm:pt modelId="{E33C9FDA-7FCC-46D5-B61D-0177C20FE6DE}" type="pres">
      <dgm:prSet presAssocID="{343E987F-12CB-4B86-B5E0-BCBF59AFB49E}" presName="centerTile" presStyleLbl="fgShp" presStyleIdx="0" presStyleCnt="1" custScaleX="146433">
        <dgm:presLayoutVars>
          <dgm:chMax val="0"/>
          <dgm:chPref val="0"/>
        </dgm:presLayoutVars>
      </dgm:prSet>
      <dgm:spPr/>
    </dgm:pt>
  </dgm:ptLst>
  <dgm:cxnLst>
    <dgm:cxn modelId="{ACFF7607-AFC5-4A6D-8AF8-109D40B55E80}" srcId="{343E987F-12CB-4B86-B5E0-BCBF59AFB49E}" destId="{6879C2FE-CB8A-42D0-8416-826C6D610952}" srcOrd="0" destOrd="0" parTransId="{66E16C35-718D-4463-9F10-46EB0BB35A0F}" sibTransId="{0543871E-4F0D-4366-90F4-6C0717D629BD}"/>
    <dgm:cxn modelId="{21F7F322-A234-4268-B8B5-65CF1CDD6F17}" type="presOf" srcId="{513AB967-C069-41F0-BE91-736FF10362ED}" destId="{418CD2CA-894D-4564-9599-37A88D432056}" srcOrd="0" destOrd="0" presId="urn:microsoft.com/office/officeart/2005/8/layout/matrix1"/>
    <dgm:cxn modelId="{45FE6D23-BAB9-445A-AF0A-287652BC596D}" type="presOf" srcId="{343E987F-12CB-4B86-B5E0-BCBF59AFB49E}" destId="{C82CC048-1529-4F47-9210-356C550DB636}" srcOrd="0" destOrd="0" presId="urn:microsoft.com/office/officeart/2005/8/layout/matrix1"/>
    <dgm:cxn modelId="{5A1E3925-D371-4C8B-995C-99D8DDC60E26}" type="presOf" srcId="{CB6B29D9-089E-4E9D-A566-593270D1C0C1}" destId="{2E2A7D58-4358-426A-A22B-FE605C3360FC}" srcOrd="1" destOrd="0" presId="urn:microsoft.com/office/officeart/2005/8/layout/matrix1"/>
    <dgm:cxn modelId="{A8DF6430-A06C-422B-A6F1-5E4070B31DD4}" type="presOf" srcId="{F04B488D-ADB8-4BC0-A328-8E920B588D84}" destId="{5E699392-98F7-49EB-B64C-1E0F0510FFCF}" srcOrd="1" destOrd="0" presId="urn:microsoft.com/office/officeart/2005/8/layout/matrix1"/>
    <dgm:cxn modelId="{427D8937-D57C-43A0-A4E3-E920A0B86518}" srcId="{6879C2FE-CB8A-42D0-8416-826C6D610952}" destId="{513AB967-C069-41F0-BE91-736FF10362ED}" srcOrd="2" destOrd="0" parTransId="{B56F7E9B-E3CE-43DD-A602-B3F3288F067A}" sibTransId="{9A08B92E-772B-4214-A71E-90BB3BFD7675}"/>
    <dgm:cxn modelId="{7C639A74-2A04-4863-8904-F6BCBA96D5FF}" srcId="{6879C2FE-CB8A-42D0-8416-826C6D610952}" destId="{7DC0A2DA-9EBC-43B5-901C-B523876A8BF3}" srcOrd="0" destOrd="0" parTransId="{C182BA70-910F-4A4F-9CC0-C975B1872705}" sibTransId="{38737C0D-5496-4216-82A6-4968B06B36A5}"/>
    <dgm:cxn modelId="{A534D25A-316F-4EB4-9921-5FB7E55E2C58}" srcId="{6879C2FE-CB8A-42D0-8416-826C6D610952}" destId="{F04B488D-ADB8-4BC0-A328-8E920B588D84}" srcOrd="1" destOrd="0" parTransId="{446EC103-5BE5-440B-BAA1-D3F95361EB2B}" sibTransId="{4AAE1B7C-1812-4B12-8181-51677DF2F13A}"/>
    <dgm:cxn modelId="{E48314AB-E837-486B-9FCB-1FDBCBE21679}" type="presOf" srcId="{513AB967-C069-41F0-BE91-736FF10362ED}" destId="{24ED3567-091A-4B1B-89BF-34A55401E498}" srcOrd="1" destOrd="0" presId="urn:microsoft.com/office/officeart/2005/8/layout/matrix1"/>
    <dgm:cxn modelId="{DA24F6B4-6C18-468C-8D32-AF213806582E}" type="presOf" srcId="{7DC0A2DA-9EBC-43B5-901C-B523876A8BF3}" destId="{80146184-2B01-4662-808E-AF31CBD1B7FE}" srcOrd="0" destOrd="0" presId="urn:microsoft.com/office/officeart/2005/8/layout/matrix1"/>
    <dgm:cxn modelId="{F4434FC2-B9E9-4682-A3A0-B47EC6C8FF1C}" type="presOf" srcId="{6879C2FE-CB8A-42D0-8416-826C6D610952}" destId="{E33C9FDA-7FCC-46D5-B61D-0177C20FE6DE}" srcOrd="0" destOrd="0" presId="urn:microsoft.com/office/officeart/2005/8/layout/matrix1"/>
    <dgm:cxn modelId="{11F278D0-93C2-4288-B9F4-281C47B53F61}" srcId="{6879C2FE-CB8A-42D0-8416-826C6D610952}" destId="{CB6B29D9-089E-4E9D-A566-593270D1C0C1}" srcOrd="3" destOrd="0" parTransId="{D95C279B-EFF8-4C6C-874C-75B33F1B6FEC}" sibTransId="{BE9A7CCA-1443-4EBC-ADD6-C58958C51A82}"/>
    <dgm:cxn modelId="{DC3949D1-C7D1-4140-B22B-1A6D569C091A}" type="presOf" srcId="{CB6B29D9-089E-4E9D-A566-593270D1C0C1}" destId="{0F1D55D3-63F7-4C25-B608-B111E40529D7}" srcOrd="0" destOrd="0" presId="urn:microsoft.com/office/officeart/2005/8/layout/matrix1"/>
    <dgm:cxn modelId="{CE88FAF1-4C55-44E6-8E38-4E5FB8E2678E}" type="presOf" srcId="{F04B488D-ADB8-4BC0-A328-8E920B588D84}" destId="{5A6B6BCE-C7C0-458C-9688-2AAA8D43653A}" srcOrd="0" destOrd="0" presId="urn:microsoft.com/office/officeart/2005/8/layout/matrix1"/>
    <dgm:cxn modelId="{890F12F4-2011-43D8-B33C-ADB02CA39D3B}" type="presOf" srcId="{7DC0A2DA-9EBC-43B5-901C-B523876A8BF3}" destId="{FC65E83B-C4A0-4E16-9D36-60AA29845B04}" srcOrd="1" destOrd="0" presId="urn:microsoft.com/office/officeart/2005/8/layout/matrix1"/>
    <dgm:cxn modelId="{2DA65B82-9180-4255-9C91-284AD97948E9}" type="presParOf" srcId="{C82CC048-1529-4F47-9210-356C550DB636}" destId="{6DC86E8C-0B9D-4857-B592-D50EB3F20AD9}" srcOrd="0" destOrd="0" presId="urn:microsoft.com/office/officeart/2005/8/layout/matrix1"/>
    <dgm:cxn modelId="{42D8CA68-DF80-46C8-B66E-F1223896F84B}" type="presParOf" srcId="{6DC86E8C-0B9D-4857-B592-D50EB3F20AD9}" destId="{80146184-2B01-4662-808E-AF31CBD1B7FE}" srcOrd="0" destOrd="0" presId="urn:microsoft.com/office/officeart/2005/8/layout/matrix1"/>
    <dgm:cxn modelId="{1630C0D9-67AB-4A5A-9E06-36864A92C519}" type="presParOf" srcId="{6DC86E8C-0B9D-4857-B592-D50EB3F20AD9}" destId="{FC65E83B-C4A0-4E16-9D36-60AA29845B04}" srcOrd="1" destOrd="0" presId="urn:microsoft.com/office/officeart/2005/8/layout/matrix1"/>
    <dgm:cxn modelId="{7F424CDA-CBE3-4658-9BFB-F9119210535D}" type="presParOf" srcId="{6DC86E8C-0B9D-4857-B592-D50EB3F20AD9}" destId="{5A6B6BCE-C7C0-458C-9688-2AAA8D43653A}" srcOrd="2" destOrd="0" presId="urn:microsoft.com/office/officeart/2005/8/layout/matrix1"/>
    <dgm:cxn modelId="{7FDD5EF1-59A0-44E6-8232-8EAA8A953A5D}" type="presParOf" srcId="{6DC86E8C-0B9D-4857-B592-D50EB3F20AD9}" destId="{5E699392-98F7-49EB-B64C-1E0F0510FFCF}" srcOrd="3" destOrd="0" presId="urn:microsoft.com/office/officeart/2005/8/layout/matrix1"/>
    <dgm:cxn modelId="{7435580C-6AC1-4AE8-A460-6EEBE99CD206}" type="presParOf" srcId="{6DC86E8C-0B9D-4857-B592-D50EB3F20AD9}" destId="{418CD2CA-894D-4564-9599-37A88D432056}" srcOrd="4" destOrd="0" presId="urn:microsoft.com/office/officeart/2005/8/layout/matrix1"/>
    <dgm:cxn modelId="{945364F1-1935-4791-A83B-805230144B9D}" type="presParOf" srcId="{6DC86E8C-0B9D-4857-B592-D50EB3F20AD9}" destId="{24ED3567-091A-4B1B-89BF-34A55401E498}" srcOrd="5" destOrd="0" presId="urn:microsoft.com/office/officeart/2005/8/layout/matrix1"/>
    <dgm:cxn modelId="{C96F4F59-A9EE-4880-B5D9-5525B2816572}" type="presParOf" srcId="{6DC86E8C-0B9D-4857-B592-D50EB3F20AD9}" destId="{0F1D55D3-63F7-4C25-B608-B111E40529D7}" srcOrd="6" destOrd="0" presId="urn:microsoft.com/office/officeart/2005/8/layout/matrix1"/>
    <dgm:cxn modelId="{8009960A-8109-471D-B036-5880329A19AD}" type="presParOf" srcId="{6DC86E8C-0B9D-4857-B592-D50EB3F20AD9}" destId="{2E2A7D58-4358-426A-A22B-FE605C3360FC}" srcOrd="7" destOrd="0" presId="urn:microsoft.com/office/officeart/2005/8/layout/matrix1"/>
    <dgm:cxn modelId="{820505C0-51FB-41CF-87F1-4617FEBA9FDC}" type="presParOf" srcId="{C82CC048-1529-4F47-9210-356C550DB636}" destId="{E33C9FDA-7FCC-46D5-B61D-0177C20FE6D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0B8B-48E3-4032-8F1B-73DEA9E7EAFC}">
      <dsp:nvSpPr>
        <dsp:cNvPr id="0" name=""/>
        <dsp:cNvSpPr/>
      </dsp:nvSpPr>
      <dsp:spPr>
        <a:xfrm rot="5400000">
          <a:off x="335293" y="2882496"/>
          <a:ext cx="992043" cy="165073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750A6-F52C-4BF2-8312-6A78298FCA56}">
      <dsp:nvSpPr>
        <dsp:cNvPr id="0" name=""/>
        <dsp:cNvSpPr/>
      </dsp:nvSpPr>
      <dsp:spPr>
        <a:xfrm>
          <a:off x="169696" y="3375710"/>
          <a:ext cx="1490295" cy="130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fr-FR" sz="1400" b="1" kern="1200" dirty="0"/>
            <a:t>Septembre 2018</a:t>
          </a:r>
        </a:p>
        <a:p>
          <a:pPr marL="114300" lvl="1" indent="-114300" algn="just" defTabSz="622300">
            <a:lnSpc>
              <a:spcPct val="90000"/>
            </a:lnSpc>
            <a:spcBef>
              <a:spcPct val="0"/>
            </a:spcBef>
            <a:spcAft>
              <a:spcPct val="15000"/>
            </a:spcAft>
            <a:buChar char="•"/>
          </a:pPr>
          <a:r>
            <a:rPr lang="fr-FR" sz="1400" kern="1200" dirty="0"/>
            <a:t>1</a:t>
          </a:r>
          <a:r>
            <a:rPr lang="fr-FR" sz="1400" kern="1200" baseline="30000" dirty="0"/>
            <a:t>ère</a:t>
          </a:r>
          <a:r>
            <a:rPr lang="fr-FR" sz="1400" kern="1200" dirty="0"/>
            <a:t> réunion avec la Région Médicale de Dakar sur les possibilités de contractualisation pour l’opérationnalisation de postes de santé</a:t>
          </a:r>
        </a:p>
      </dsp:txBody>
      <dsp:txXfrm>
        <a:off x="169696" y="3375710"/>
        <a:ext cx="1490295" cy="1306331"/>
      </dsp:txXfrm>
    </dsp:sp>
    <dsp:sp modelId="{18829B4E-1D4C-45D4-A014-C5D90DA97499}">
      <dsp:nvSpPr>
        <dsp:cNvPr id="0" name=""/>
        <dsp:cNvSpPr/>
      </dsp:nvSpPr>
      <dsp:spPr>
        <a:xfrm>
          <a:off x="1378803" y="2760966"/>
          <a:ext cx="281187" cy="28118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CF91B-AF21-4E23-B5FA-876D6BD49984}">
      <dsp:nvSpPr>
        <dsp:cNvPr id="0" name=""/>
        <dsp:cNvSpPr/>
      </dsp:nvSpPr>
      <dsp:spPr>
        <a:xfrm rot="5400000">
          <a:off x="2159705" y="2431043"/>
          <a:ext cx="992043" cy="165073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51393-C7D3-41E3-9782-C7834DF6D4EB}">
      <dsp:nvSpPr>
        <dsp:cNvPr id="0" name=""/>
        <dsp:cNvSpPr/>
      </dsp:nvSpPr>
      <dsp:spPr>
        <a:xfrm>
          <a:off x="1994108" y="2924258"/>
          <a:ext cx="1490295" cy="130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fr-FR" sz="1400" b="1" kern="1200" dirty="0">
              <a:effectLst/>
              <a:latin typeface="Calibri" panose="020F0502020204030204" pitchFamily="34" charset="0"/>
              <a:ea typeface="Calibri" panose="020F0502020204030204" pitchFamily="34" charset="0"/>
              <a:cs typeface="Times New Roman" panose="02020603050405020304" pitchFamily="18" charset="0"/>
            </a:rPr>
            <a:t>Février 2019</a:t>
          </a:r>
        </a:p>
        <a:p>
          <a:pPr marL="0" lvl="0" indent="0" algn="just" defTabSz="622300">
            <a:lnSpc>
              <a:spcPct val="90000"/>
            </a:lnSpc>
            <a:spcBef>
              <a:spcPct val="0"/>
            </a:spcBef>
            <a:spcAft>
              <a:spcPct val="35000"/>
            </a:spcAft>
            <a:buNone/>
          </a:pPr>
          <a:r>
            <a:rPr lang="fr-FR" sz="1400" kern="1200" dirty="0">
              <a:effectLst/>
              <a:latin typeface="Calibri" panose="020F0502020204030204" pitchFamily="34" charset="0"/>
              <a:ea typeface="Calibri" panose="020F0502020204030204" pitchFamily="34" charset="0"/>
              <a:cs typeface="Times New Roman" panose="02020603050405020304" pitchFamily="18" charset="0"/>
            </a:rPr>
            <a:t>Rencontre avec Dr </a:t>
          </a:r>
          <a:r>
            <a:rPr lang="fr-FR" sz="1400" kern="1200" dirty="0" err="1">
              <a:effectLst/>
              <a:latin typeface="Calibri" panose="020F0502020204030204" pitchFamily="34" charset="0"/>
              <a:ea typeface="Calibri" panose="020F0502020204030204" pitchFamily="34" charset="0"/>
              <a:cs typeface="Times New Roman" panose="02020603050405020304" pitchFamily="18" charset="0"/>
            </a:rPr>
            <a:t>Ndour</a:t>
          </a:r>
          <a:r>
            <a:rPr lang="fr-FR" sz="1400" kern="1200" dirty="0">
              <a:latin typeface="Calibri" panose="020F0502020204030204" pitchFamily="34" charset="0"/>
              <a:ea typeface="Calibri" panose="020F0502020204030204" pitchFamily="34" charset="0"/>
              <a:cs typeface="Times New Roman" panose="02020603050405020304" pitchFamily="18" charset="0"/>
            </a:rPr>
            <a:t>, Médecin-chef de District</a:t>
          </a:r>
        </a:p>
        <a:p>
          <a:pPr marL="0" lvl="0" indent="0" algn="just" defTabSz="622300">
            <a:lnSpc>
              <a:spcPct val="90000"/>
            </a:lnSpc>
            <a:spcBef>
              <a:spcPct val="0"/>
            </a:spcBef>
            <a:spcAft>
              <a:spcPct val="35000"/>
            </a:spcAft>
            <a:buNone/>
          </a:pPr>
          <a:r>
            <a:rPr lang="fr-FR" sz="1400" kern="1200" dirty="0">
              <a:latin typeface="Calibri" panose="020F0502020204030204" pitchFamily="34" charset="0"/>
              <a:ea typeface="Calibri" panose="020F0502020204030204" pitchFamily="34" charset="0"/>
              <a:cs typeface="Times New Roman" panose="02020603050405020304" pitchFamily="18" charset="0"/>
            </a:rPr>
            <a:t>Visite du site du poste de santé de Darou Salaam 2</a:t>
          </a:r>
          <a:endParaRPr lang="fr-FR" sz="1400" kern="1200" dirty="0"/>
        </a:p>
      </dsp:txBody>
      <dsp:txXfrm>
        <a:off x="1994108" y="2924258"/>
        <a:ext cx="1490295" cy="1306331"/>
      </dsp:txXfrm>
    </dsp:sp>
    <dsp:sp modelId="{F9AD910C-C39A-4786-BF3C-B376C9C8095A}">
      <dsp:nvSpPr>
        <dsp:cNvPr id="0" name=""/>
        <dsp:cNvSpPr/>
      </dsp:nvSpPr>
      <dsp:spPr>
        <a:xfrm>
          <a:off x="3203216" y="2309514"/>
          <a:ext cx="281187" cy="28118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EC22C-D031-4664-8597-EF4918EEF537}">
      <dsp:nvSpPr>
        <dsp:cNvPr id="0" name=""/>
        <dsp:cNvSpPr/>
      </dsp:nvSpPr>
      <dsp:spPr>
        <a:xfrm rot="5400000">
          <a:off x="3984118" y="1979590"/>
          <a:ext cx="992043" cy="165073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1FAB4-948E-4D4B-8D25-7AEC18D47BCD}">
      <dsp:nvSpPr>
        <dsp:cNvPr id="0" name=""/>
        <dsp:cNvSpPr/>
      </dsp:nvSpPr>
      <dsp:spPr>
        <a:xfrm>
          <a:off x="3818521" y="2472805"/>
          <a:ext cx="1490295" cy="130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fr-FR" sz="1400" b="1" kern="1200" dirty="0">
              <a:effectLst/>
              <a:latin typeface="Calibri" panose="020F0502020204030204" pitchFamily="34" charset="0"/>
              <a:ea typeface="Calibri" panose="020F0502020204030204" pitchFamily="34" charset="0"/>
              <a:cs typeface="Times New Roman" panose="02020603050405020304" pitchFamily="18" charset="0"/>
            </a:rPr>
            <a:t>Juin 2019</a:t>
          </a:r>
        </a:p>
        <a:p>
          <a:pPr marL="0" lvl="0" indent="0" algn="just" defTabSz="622300">
            <a:lnSpc>
              <a:spcPct val="90000"/>
            </a:lnSpc>
            <a:spcBef>
              <a:spcPct val="0"/>
            </a:spcBef>
            <a:spcAft>
              <a:spcPct val="35000"/>
            </a:spcAft>
            <a:buNone/>
          </a:pPr>
          <a:r>
            <a:rPr lang="fr-FR" sz="1400" kern="1200" dirty="0">
              <a:latin typeface="Calibri" panose="020F0502020204030204" pitchFamily="34" charset="0"/>
              <a:ea typeface="Calibri" panose="020F0502020204030204" pitchFamily="34" charset="0"/>
              <a:cs typeface="Times New Roman" panose="02020603050405020304" pitchFamily="18" charset="0"/>
            </a:rPr>
            <a:t>Réunion de présentation du projet avec le </a:t>
          </a:r>
          <a:r>
            <a:rPr lang="fr-FR" sz="1400" kern="1200" dirty="0">
              <a:effectLst/>
              <a:latin typeface="Calibri" panose="020F0502020204030204" pitchFamily="34" charset="0"/>
              <a:ea typeface="Calibri" panose="020F0502020204030204" pitchFamily="34" charset="0"/>
              <a:cs typeface="Times New Roman" panose="02020603050405020304" pitchFamily="18" charset="0"/>
            </a:rPr>
            <a:t>Maire de la commune de Sicap Mbao </a:t>
          </a:r>
          <a:r>
            <a:rPr lang="fr-FR" sz="1400" kern="1200" dirty="0" err="1">
              <a:effectLst/>
              <a:latin typeface="Calibri" panose="020F0502020204030204" pitchFamily="34" charset="0"/>
              <a:ea typeface="Calibri" panose="020F0502020204030204" pitchFamily="34" charset="0"/>
              <a:cs typeface="Times New Roman" panose="02020603050405020304" pitchFamily="18" charset="0"/>
            </a:rPr>
            <a:t>Diamaguene</a:t>
          </a:r>
          <a:r>
            <a:rPr lang="fr-FR" sz="1400" kern="1200" dirty="0">
              <a:effectLst/>
              <a:latin typeface="Calibri" panose="020F0502020204030204" pitchFamily="34" charset="0"/>
              <a:ea typeface="Calibri" panose="020F0502020204030204" pitchFamily="34" charset="0"/>
              <a:cs typeface="Times New Roman" panose="02020603050405020304" pitchFamily="18" charset="0"/>
            </a:rPr>
            <a:t> et l’équipe municipale, la Région Médicale de Dakar et le District Sanitaire de Mbao</a:t>
          </a:r>
          <a:endParaRPr lang="fr-FR" sz="1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3818521" y="2472805"/>
        <a:ext cx="1490295" cy="1306331"/>
      </dsp:txXfrm>
    </dsp:sp>
    <dsp:sp modelId="{FA497633-1644-4D72-9770-F54CA9EA3BD1}">
      <dsp:nvSpPr>
        <dsp:cNvPr id="0" name=""/>
        <dsp:cNvSpPr/>
      </dsp:nvSpPr>
      <dsp:spPr>
        <a:xfrm>
          <a:off x="5027628" y="1858061"/>
          <a:ext cx="281187" cy="28118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BAE30-C9E7-4435-AF0A-F4EAC51D89EE}">
      <dsp:nvSpPr>
        <dsp:cNvPr id="0" name=""/>
        <dsp:cNvSpPr/>
      </dsp:nvSpPr>
      <dsp:spPr>
        <a:xfrm rot="5400000">
          <a:off x="5808530" y="1528137"/>
          <a:ext cx="992043" cy="165073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64027-691A-482B-B420-F3E9C654684E}">
      <dsp:nvSpPr>
        <dsp:cNvPr id="0" name=""/>
        <dsp:cNvSpPr/>
      </dsp:nvSpPr>
      <dsp:spPr>
        <a:xfrm>
          <a:off x="5642933" y="2021352"/>
          <a:ext cx="1490295" cy="130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fr-FR" sz="1400" b="1" kern="1200" dirty="0">
              <a:effectLst/>
              <a:latin typeface="Calibri" panose="020F0502020204030204" pitchFamily="34" charset="0"/>
              <a:ea typeface="Calibri" panose="020F0502020204030204" pitchFamily="34" charset="0"/>
              <a:cs typeface="Times New Roman" panose="02020603050405020304" pitchFamily="18" charset="0"/>
            </a:rPr>
            <a:t>Février 2020</a:t>
          </a:r>
        </a:p>
        <a:p>
          <a:pPr marL="0" lvl="0" indent="0" algn="just" defTabSz="622300">
            <a:lnSpc>
              <a:spcPct val="90000"/>
            </a:lnSpc>
            <a:spcBef>
              <a:spcPct val="0"/>
            </a:spcBef>
            <a:spcAft>
              <a:spcPct val="35000"/>
            </a:spcAft>
            <a:buNone/>
          </a:pPr>
          <a:r>
            <a:rPr lang="fr-FR" sz="1400" kern="1200" dirty="0">
              <a:effectLst/>
              <a:latin typeface="Calibri" panose="020F0502020204030204" pitchFamily="34" charset="0"/>
              <a:ea typeface="Calibri" panose="020F0502020204030204" pitchFamily="34" charset="0"/>
              <a:cs typeface="Times New Roman" panose="02020603050405020304" pitchFamily="18" charset="0"/>
            </a:rPr>
            <a:t>Transmission des propositions de convention de mise en application, convocation du premier comité mixte de gestion et du PV dudit comité à la Régio</a:t>
          </a:r>
          <a:r>
            <a:rPr lang="fr-FR" sz="1400" kern="1200" dirty="0">
              <a:latin typeface="Calibri" panose="020F0502020204030204" pitchFamily="34" charset="0"/>
              <a:ea typeface="Calibri" panose="020F0502020204030204" pitchFamily="34" charset="0"/>
              <a:cs typeface="Times New Roman" panose="02020603050405020304" pitchFamily="18" charset="0"/>
            </a:rPr>
            <a:t>n Médicale de Dakar</a:t>
          </a:r>
        </a:p>
      </dsp:txBody>
      <dsp:txXfrm>
        <a:off x="5642933" y="2021352"/>
        <a:ext cx="1490295" cy="1306331"/>
      </dsp:txXfrm>
    </dsp:sp>
    <dsp:sp modelId="{6D613CB0-F9A6-4A35-8732-4BF4808AA482}">
      <dsp:nvSpPr>
        <dsp:cNvPr id="0" name=""/>
        <dsp:cNvSpPr/>
      </dsp:nvSpPr>
      <dsp:spPr>
        <a:xfrm>
          <a:off x="6852041" y="1406608"/>
          <a:ext cx="281187" cy="28118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CFB85-F600-4E31-8AB5-79B25440D753}">
      <dsp:nvSpPr>
        <dsp:cNvPr id="0" name=""/>
        <dsp:cNvSpPr/>
      </dsp:nvSpPr>
      <dsp:spPr>
        <a:xfrm rot="5400000">
          <a:off x="7632943" y="1076685"/>
          <a:ext cx="992043" cy="165073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5D541-EDA3-4AC2-9374-F0D5E2E8567A}">
      <dsp:nvSpPr>
        <dsp:cNvPr id="0" name=""/>
        <dsp:cNvSpPr/>
      </dsp:nvSpPr>
      <dsp:spPr>
        <a:xfrm>
          <a:off x="7467346" y="1569900"/>
          <a:ext cx="1490295" cy="130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fr-FR" sz="1400" b="1" kern="1200" dirty="0">
              <a:effectLst/>
              <a:latin typeface="Calibri" panose="020F0502020204030204" pitchFamily="34" charset="0"/>
              <a:ea typeface="Calibri" panose="020F0502020204030204" pitchFamily="34" charset="0"/>
              <a:cs typeface="Times New Roman" panose="02020603050405020304" pitchFamily="18" charset="0"/>
            </a:rPr>
            <a:t>Février 2020</a:t>
          </a:r>
        </a:p>
        <a:p>
          <a:pPr marL="0" lvl="0" indent="0" algn="just" defTabSz="622300">
            <a:lnSpc>
              <a:spcPct val="90000"/>
            </a:lnSpc>
            <a:spcBef>
              <a:spcPct val="0"/>
            </a:spcBef>
            <a:spcAft>
              <a:spcPct val="35000"/>
            </a:spcAft>
            <a:buNone/>
          </a:pPr>
          <a:r>
            <a:rPr lang="fr-FR" sz="1400" kern="1200" dirty="0">
              <a:latin typeface="Calibri" panose="020F0502020204030204" pitchFamily="34" charset="0"/>
              <a:ea typeface="Calibri" panose="020F0502020204030204" pitchFamily="34" charset="0"/>
              <a:cs typeface="Times New Roman" panose="02020603050405020304" pitchFamily="18" charset="0"/>
            </a:rPr>
            <a:t>Séance de travail sur les documents à la Région Médicale de Dakar</a:t>
          </a:r>
        </a:p>
      </dsp:txBody>
      <dsp:txXfrm>
        <a:off x="7467346" y="1569900"/>
        <a:ext cx="1490295" cy="1306331"/>
      </dsp:txXfrm>
    </dsp:sp>
    <dsp:sp modelId="{788AEC1D-6C02-4E2C-B2F2-33123B8473CC}">
      <dsp:nvSpPr>
        <dsp:cNvPr id="0" name=""/>
        <dsp:cNvSpPr/>
      </dsp:nvSpPr>
      <dsp:spPr>
        <a:xfrm>
          <a:off x="8676453" y="955156"/>
          <a:ext cx="281187" cy="28118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A9846-3C0D-4F4E-AC5F-6400E19B3E48}">
      <dsp:nvSpPr>
        <dsp:cNvPr id="0" name=""/>
        <dsp:cNvSpPr/>
      </dsp:nvSpPr>
      <dsp:spPr>
        <a:xfrm rot="5400000">
          <a:off x="9457355" y="625232"/>
          <a:ext cx="992043" cy="165073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7CBF2-37B7-4540-9A56-ADB2845C4827}">
      <dsp:nvSpPr>
        <dsp:cNvPr id="0" name=""/>
        <dsp:cNvSpPr/>
      </dsp:nvSpPr>
      <dsp:spPr>
        <a:xfrm>
          <a:off x="9291758" y="1118447"/>
          <a:ext cx="1490295" cy="130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fr-FR" sz="1400" b="1" kern="1200" dirty="0">
              <a:effectLst/>
              <a:latin typeface="Calibri" panose="020F0502020204030204" pitchFamily="34" charset="0"/>
              <a:ea typeface="Calibri" panose="020F0502020204030204" pitchFamily="34" charset="0"/>
              <a:cs typeface="Times New Roman" panose="02020603050405020304" pitchFamily="18" charset="0"/>
            </a:rPr>
            <a:t>Septembre 2020</a:t>
          </a:r>
        </a:p>
        <a:p>
          <a:pPr marL="0" lvl="0" indent="0" algn="just" defTabSz="622300">
            <a:lnSpc>
              <a:spcPct val="90000"/>
            </a:lnSpc>
            <a:spcBef>
              <a:spcPct val="0"/>
            </a:spcBef>
            <a:spcAft>
              <a:spcPct val="35000"/>
            </a:spcAft>
            <a:buNone/>
          </a:pPr>
          <a:r>
            <a:rPr lang="fr-FR" sz="1400" kern="1200" dirty="0">
              <a:latin typeface="Calibri" panose="020F0502020204030204" pitchFamily="34" charset="0"/>
              <a:ea typeface="Calibri" panose="020F0502020204030204" pitchFamily="34" charset="0"/>
              <a:cs typeface="Times New Roman" panose="02020603050405020304" pitchFamily="18" charset="0"/>
            </a:rPr>
            <a:t>Rencontre entre Mr le Maire de la commune Sicap Mbao, la région médicale et le district sanitaire - Partage des documents du projet</a:t>
          </a:r>
          <a:endParaRPr lang="fr-FR"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9291758" y="1118447"/>
        <a:ext cx="1490295" cy="1306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19C9F-ABBA-46D5-BC18-DADE737D6AEF}">
      <dsp:nvSpPr>
        <dsp:cNvPr id="0" name=""/>
        <dsp:cNvSpPr/>
      </dsp:nvSpPr>
      <dsp:spPr>
        <a:xfrm>
          <a:off x="0" y="1558376"/>
          <a:ext cx="10788000" cy="207783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4D56C-E55E-4415-AB8D-E5E13DCCCF5F}">
      <dsp:nvSpPr>
        <dsp:cNvPr id="0" name=""/>
        <dsp:cNvSpPr/>
      </dsp:nvSpPr>
      <dsp:spPr>
        <a:xfrm>
          <a:off x="4740" y="0"/>
          <a:ext cx="3128941" cy="207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fr-FR" sz="2700" kern="1200" dirty="0">
              <a:solidFill>
                <a:schemeClr val="accent4">
                  <a:lumMod val="50000"/>
                </a:schemeClr>
              </a:solidFill>
            </a:rPr>
            <a:t>Validation provisoire du CA de NEST</a:t>
          </a:r>
        </a:p>
      </dsp:txBody>
      <dsp:txXfrm>
        <a:off x="4740" y="0"/>
        <a:ext cx="3128941" cy="2077835"/>
      </dsp:txXfrm>
    </dsp:sp>
    <dsp:sp modelId="{DBD7C2A7-D4C7-4573-837E-20D54EDD30A1}">
      <dsp:nvSpPr>
        <dsp:cNvPr id="0" name=""/>
        <dsp:cNvSpPr/>
      </dsp:nvSpPr>
      <dsp:spPr>
        <a:xfrm>
          <a:off x="1309482" y="2337565"/>
          <a:ext cx="519458" cy="5194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1926B-0EA7-463E-B643-6E6A16B3EC8A}">
      <dsp:nvSpPr>
        <dsp:cNvPr id="0" name=""/>
        <dsp:cNvSpPr/>
      </dsp:nvSpPr>
      <dsp:spPr>
        <a:xfrm>
          <a:off x="3290129" y="3116753"/>
          <a:ext cx="3128941" cy="207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fr-FR" sz="2700" kern="1200" dirty="0">
              <a:solidFill>
                <a:schemeClr val="accent4">
                  <a:lumMod val="50000"/>
                </a:schemeClr>
              </a:solidFill>
            </a:rPr>
            <a:t>Retour et validation du Maire sur la proposition de NEST</a:t>
          </a:r>
        </a:p>
      </dsp:txBody>
      <dsp:txXfrm>
        <a:off x="3290129" y="3116753"/>
        <a:ext cx="3128941" cy="2077835"/>
      </dsp:txXfrm>
    </dsp:sp>
    <dsp:sp modelId="{00FA0983-0016-40E7-8FCE-1FDD17D46B38}">
      <dsp:nvSpPr>
        <dsp:cNvPr id="0" name=""/>
        <dsp:cNvSpPr/>
      </dsp:nvSpPr>
      <dsp:spPr>
        <a:xfrm>
          <a:off x="4594870" y="2337565"/>
          <a:ext cx="519458" cy="5194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30FE5-9457-49B1-BA65-A238AB923615}">
      <dsp:nvSpPr>
        <dsp:cNvPr id="0" name=""/>
        <dsp:cNvSpPr/>
      </dsp:nvSpPr>
      <dsp:spPr>
        <a:xfrm>
          <a:off x="6575517" y="0"/>
          <a:ext cx="3128941" cy="207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fr-FR" sz="2700" kern="1200">
              <a:solidFill>
                <a:schemeClr val="accent4">
                  <a:lumMod val="50000"/>
                </a:schemeClr>
              </a:solidFill>
            </a:rPr>
            <a:t>Démarrage des activités</a:t>
          </a:r>
          <a:endParaRPr lang="fr-FR" sz="2700" kern="1200" dirty="0">
            <a:solidFill>
              <a:schemeClr val="accent4">
                <a:lumMod val="50000"/>
              </a:schemeClr>
            </a:solidFill>
          </a:endParaRPr>
        </a:p>
      </dsp:txBody>
      <dsp:txXfrm>
        <a:off x="6575517" y="0"/>
        <a:ext cx="3128941" cy="2077835"/>
      </dsp:txXfrm>
    </dsp:sp>
    <dsp:sp modelId="{9AC77AE9-071D-4711-9B65-DC7B7F4B4A78}">
      <dsp:nvSpPr>
        <dsp:cNvPr id="0" name=""/>
        <dsp:cNvSpPr/>
      </dsp:nvSpPr>
      <dsp:spPr>
        <a:xfrm>
          <a:off x="7880259" y="2337565"/>
          <a:ext cx="519458" cy="5194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E0179-0A14-4201-A131-A80913DBB365}">
      <dsp:nvSpPr>
        <dsp:cNvPr id="0" name=""/>
        <dsp:cNvSpPr/>
      </dsp:nvSpPr>
      <dsp:spPr>
        <a:xfrm>
          <a:off x="4056" y="488586"/>
          <a:ext cx="2438888" cy="9755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alpha val="43137"/>
                  </a:srgbClr>
                </a:outerShdw>
              </a:effectLst>
            </a:rPr>
            <a:t>T1</a:t>
          </a:r>
          <a:endParaRPr lang="fr-FR" sz="2400" kern="1200" dirty="0">
            <a:effectLst>
              <a:outerShdw blurRad="38100" dist="38100" dir="2700000" algn="tl">
                <a:srgbClr val="000000">
                  <a:alpha val="43137"/>
                </a:srgbClr>
              </a:outerShdw>
            </a:effectLst>
          </a:endParaRPr>
        </a:p>
      </dsp:txBody>
      <dsp:txXfrm>
        <a:off x="4056" y="488586"/>
        <a:ext cx="2438888" cy="975555"/>
      </dsp:txXfrm>
    </dsp:sp>
    <dsp:sp modelId="{359F225E-9686-4EF5-95F9-7AE2C0428791}">
      <dsp:nvSpPr>
        <dsp:cNvPr id="0" name=""/>
        <dsp:cNvSpPr/>
      </dsp:nvSpPr>
      <dsp:spPr>
        <a:xfrm>
          <a:off x="4056" y="1464141"/>
          <a:ext cx="2438888" cy="28548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None/>
          </a:pPr>
          <a:r>
            <a:rPr lang="fr-FR" sz="1700" b="1" kern="1200" dirty="0">
              <a:solidFill>
                <a:schemeClr val="accent4">
                  <a:lumMod val="50000"/>
                </a:schemeClr>
              </a:solidFill>
            </a:rPr>
            <a:t>	Consultation Sage-Femme </a:t>
          </a:r>
          <a:r>
            <a:rPr lang="fr-FR" sz="1700" kern="1200" dirty="0">
              <a:solidFill>
                <a:schemeClr val="accent4">
                  <a:lumMod val="50000"/>
                </a:schemeClr>
              </a:solidFill>
            </a:rPr>
            <a:t>tous les matins en semaine</a:t>
          </a:r>
        </a:p>
      </dsp:txBody>
      <dsp:txXfrm>
        <a:off x="4056" y="1464141"/>
        <a:ext cx="2438888" cy="2854800"/>
      </dsp:txXfrm>
    </dsp:sp>
    <dsp:sp modelId="{D8BDAE89-6E51-4426-A960-ACFC5AF161DD}">
      <dsp:nvSpPr>
        <dsp:cNvPr id="0" name=""/>
        <dsp:cNvSpPr/>
      </dsp:nvSpPr>
      <dsp:spPr>
        <a:xfrm>
          <a:off x="2784389" y="488586"/>
          <a:ext cx="2438888" cy="97555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b="1" kern="1200">
              <a:effectLst>
                <a:outerShdw blurRad="38100" dist="38100" dir="2700000" algn="tl">
                  <a:srgbClr val="000000">
                    <a:alpha val="43137"/>
                  </a:srgbClr>
                </a:outerShdw>
              </a:effectLst>
            </a:rPr>
            <a:t>T2</a:t>
          </a:r>
          <a:endParaRPr lang="fr-FR" sz="2400" b="1" kern="1200" dirty="0">
            <a:effectLst>
              <a:outerShdw blurRad="38100" dist="38100" dir="2700000" algn="tl">
                <a:srgbClr val="000000">
                  <a:alpha val="43137"/>
                </a:srgbClr>
              </a:outerShdw>
            </a:effectLst>
          </a:endParaRPr>
        </a:p>
      </dsp:txBody>
      <dsp:txXfrm>
        <a:off x="2784389" y="488586"/>
        <a:ext cx="2438888" cy="975555"/>
      </dsp:txXfrm>
    </dsp:sp>
    <dsp:sp modelId="{F810D085-F02F-4870-BDC9-60D22D17D4FC}">
      <dsp:nvSpPr>
        <dsp:cNvPr id="0" name=""/>
        <dsp:cNvSpPr/>
      </dsp:nvSpPr>
      <dsp:spPr>
        <a:xfrm>
          <a:off x="2784389" y="1464141"/>
          <a:ext cx="2438888" cy="28548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mj-lt"/>
            <a:buNone/>
          </a:pPr>
          <a:r>
            <a:rPr lang="fr-FR" sz="1700" b="1" kern="1200" dirty="0">
              <a:solidFill>
                <a:schemeClr val="accent4">
                  <a:lumMod val="50000"/>
                </a:schemeClr>
              </a:solidFill>
            </a:rPr>
            <a:t>+ Consultation Infirmière </a:t>
          </a:r>
          <a:r>
            <a:rPr lang="fr-FR" sz="1700" kern="1200" dirty="0">
              <a:solidFill>
                <a:schemeClr val="accent4">
                  <a:lumMod val="50000"/>
                </a:schemeClr>
              </a:solidFill>
            </a:rPr>
            <a:t>tous les matins en semaine et </a:t>
          </a:r>
          <a:r>
            <a:rPr lang="fr-FR" sz="1700" b="1" kern="1200" dirty="0">
              <a:solidFill>
                <a:schemeClr val="accent4">
                  <a:lumMod val="50000"/>
                </a:schemeClr>
              </a:solidFill>
            </a:rPr>
            <a:t>mise en place du PEV</a:t>
          </a:r>
        </a:p>
      </dsp:txBody>
      <dsp:txXfrm>
        <a:off x="2784389" y="1464141"/>
        <a:ext cx="2438888" cy="2854800"/>
      </dsp:txXfrm>
    </dsp:sp>
    <dsp:sp modelId="{AB63C138-EA6F-46C1-BD54-E98E34489B32}">
      <dsp:nvSpPr>
        <dsp:cNvPr id="0" name=""/>
        <dsp:cNvSpPr/>
      </dsp:nvSpPr>
      <dsp:spPr>
        <a:xfrm>
          <a:off x="5564722" y="488586"/>
          <a:ext cx="2438888" cy="9755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b="1" kern="1200">
              <a:effectLst>
                <a:outerShdw blurRad="38100" dist="38100" dir="2700000" algn="tl">
                  <a:srgbClr val="000000">
                    <a:alpha val="43137"/>
                  </a:srgbClr>
                </a:outerShdw>
              </a:effectLst>
            </a:rPr>
            <a:t>T3</a:t>
          </a:r>
          <a:endParaRPr lang="fr-FR" sz="2400" b="1" kern="1200" dirty="0">
            <a:effectLst>
              <a:outerShdw blurRad="38100" dist="38100" dir="2700000" algn="tl">
                <a:srgbClr val="000000">
                  <a:alpha val="43137"/>
                </a:srgbClr>
              </a:outerShdw>
            </a:effectLst>
          </a:endParaRPr>
        </a:p>
      </dsp:txBody>
      <dsp:txXfrm>
        <a:off x="5564722" y="488586"/>
        <a:ext cx="2438888" cy="975555"/>
      </dsp:txXfrm>
    </dsp:sp>
    <dsp:sp modelId="{23319FD9-3060-407F-B06A-A274DF826B4A}">
      <dsp:nvSpPr>
        <dsp:cNvPr id="0" name=""/>
        <dsp:cNvSpPr/>
      </dsp:nvSpPr>
      <dsp:spPr>
        <a:xfrm>
          <a:off x="5564722" y="1464141"/>
          <a:ext cx="2438888" cy="28548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mj-lt"/>
            <a:buNone/>
          </a:pPr>
          <a:r>
            <a:rPr lang="fr-FR" sz="1700" b="1" kern="1200" dirty="0">
              <a:solidFill>
                <a:schemeClr val="accent4">
                  <a:lumMod val="50000"/>
                </a:schemeClr>
              </a:solidFill>
            </a:rPr>
            <a:t>+ Extension de la consultation sage-femme et infirmière</a:t>
          </a:r>
          <a:r>
            <a:rPr lang="fr-FR" sz="1700" kern="1200" dirty="0">
              <a:solidFill>
                <a:schemeClr val="accent4">
                  <a:lumMod val="50000"/>
                </a:schemeClr>
              </a:solidFill>
            </a:rPr>
            <a:t> toute la journée en semaine et le samedi matin</a:t>
          </a:r>
        </a:p>
        <a:p>
          <a:pPr marL="171450" lvl="1" indent="-171450" algn="l" defTabSz="755650">
            <a:lnSpc>
              <a:spcPct val="90000"/>
            </a:lnSpc>
            <a:spcBef>
              <a:spcPct val="0"/>
            </a:spcBef>
            <a:spcAft>
              <a:spcPct val="15000"/>
            </a:spcAft>
            <a:buFont typeface="+mj-lt"/>
            <a:buNone/>
          </a:pPr>
          <a:endParaRPr lang="fr-FR" sz="1700" kern="1200" dirty="0">
            <a:solidFill>
              <a:schemeClr val="accent4">
                <a:lumMod val="50000"/>
              </a:schemeClr>
            </a:solidFill>
          </a:endParaRPr>
        </a:p>
        <a:p>
          <a:pPr marL="171450" lvl="1" indent="-171450" algn="l" defTabSz="755650">
            <a:lnSpc>
              <a:spcPct val="90000"/>
            </a:lnSpc>
            <a:spcBef>
              <a:spcPct val="0"/>
            </a:spcBef>
            <a:spcAft>
              <a:spcPct val="15000"/>
            </a:spcAft>
            <a:buFont typeface="+mj-lt"/>
            <a:buNone/>
          </a:pPr>
          <a:r>
            <a:rPr lang="fr-FR" sz="1700" b="1" kern="1200" dirty="0">
              <a:solidFill>
                <a:schemeClr val="accent4">
                  <a:lumMod val="50000"/>
                </a:schemeClr>
              </a:solidFill>
            </a:rPr>
            <a:t>+ Consultation Gynécologique </a:t>
          </a:r>
          <a:r>
            <a:rPr lang="fr-FR" sz="1700" kern="1200" dirty="0">
              <a:solidFill>
                <a:schemeClr val="accent4">
                  <a:lumMod val="50000"/>
                </a:schemeClr>
              </a:solidFill>
            </a:rPr>
            <a:t>½ journée par semaine</a:t>
          </a:r>
        </a:p>
      </dsp:txBody>
      <dsp:txXfrm>
        <a:off x="5564722" y="1464141"/>
        <a:ext cx="2438888" cy="2854800"/>
      </dsp:txXfrm>
    </dsp:sp>
    <dsp:sp modelId="{0535EAAB-E121-4DC6-B7B1-5B7D4D1BDEB9}">
      <dsp:nvSpPr>
        <dsp:cNvPr id="0" name=""/>
        <dsp:cNvSpPr/>
      </dsp:nvSpPr>
      <dsp:spPr>
        <a:xfrm>
          <a:off x="8345055" y="488586"/>
          <a:ext cx="2438888" cy="9755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b="1" kern="1200">
              <a:effectLst>
                <a:outerShdw blurRad="38100" dist="38100" dir="2700000" algn="tl">
                  <a:srgbClr val="000000">
                    <a:alpha val="43137"/>
                  </a:srgbClr>
                </a:outerShdw>
              </a:effectLst>
            </a:rPr>
            <a:t>T4</a:t>
          </a:r>
          <a:endParaRPr lang="fr-FR" sz="2400" b="1" kern="1200" dirty="0">
            <a:effectLst>
              <a:outerShdw blurRad="38100" dist="38100" dir="2700000" algn="tl">
                <a:srgbClr val="000000">
                  <a:alpha val="43137"/>
                </a:srgbClr>
              </a:outerShdw>
            </a:effectLst>
          </a:endParaRPr>
        </a:p>
      </dsp:txBody>
      <dsp:txXfrm>
        <a:off x="8345055" y="488586"/>
        <a:ext cx="2438888" cy="975555"/>
      </dsp:txXfrm>
    </dsp:sp>
    <dsp:sp modelId="{163C375A-38BB-4BB2-8532-F7278243989B}">
      <dsp:nvSpPr>
        <dsp:cNvPr id="0" name=""/>
        <dsp:cNvSpPr/>
      </dsp:nvSpPr>
      <dsp:spPr>
        <a:xfrm>
          <a:off x="8345055" y="1464141"/>
          <a:ext cx="2438888" cy="28548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mj-lt"/>
            <a:buNone/>
          </a:pPr>
          <a:r>
            <a:rPr lang="fr-FR" sz="1700" b="1" kern="1200" dirty="0">
              <a:solidFill>
                <a:schemeClr val="accent4">
                  <a:lumMod val="50000"/>
                </a:schemeClr>
              </a:solidFill>
            </a:rPr>
            <a:t>+ Consultation Pédiatrique </a:t>
          </a:r>
          <a:r>
            <a:rPr lang="fr-FR" sz="1700" kern="1200" dirty="0">
              <a:solidFill>
                <a:schemeClr val="accent4">
                  <a:lumMod val="50000"/>
                </a:schemeClr>
              </a:solidFill>
            </a:rPr>
            <a:t>½ journée par semaine</a:t>
          </a:r>
        </a:p>
      </dsp:txBody>
      <dsp:txXfrm>
        <a:off x="8345055" y="1464141"/>
        <a:ext cx="2438888"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D89E8-A436-400B-A4AC-A73E45FCD8B6}">
      <dsp:nvSpPr>
        <dsp:cNvPr id="0" name=""/>
        <dsp:cNvSpPr/>
      </dsp:nvSpPr>
      <dsp:spPr>
        <a:xfrm>
          <a:off x="0" y="184911"/>
          <a:ext cx="3532532" cy="211951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fr-FR" sz="1600" b="1" kern="1200" dirty="0">
              <a:solidFill>
                <a:schemeClr val="accent4">
                  <a:lumMod val="50000"/>
                </a:schemeClr>
              </a:solidFill>
              <a:effectLst/>
              <a:latin typeface="Calibri" panose="020F0502020204030204" pitchFamily="34" charset="0"/>
              <a:ea typeface="Calibri" panose="020F0502020204030204" pitchFamily="34" charset="0"/>
            </a:rPr>
            <a:t>Opérer le Poste de Santé de Darou Salaam 2, en offrant des services de santé maternelle et infantile</a:t>
          </a:r>
          <a:endParaRPr lang="fr-FR" sz="1600" b="1" kern="1200" dirty="0">
            <a:solidFill>
              <a:schemeClr val="accent4">
                <a:lumMod val="50000"/>
              </a:schemeClr>
            </a:solidFill>
          </a:endParaRPr>
        </a:p>
      </dsp:txBody>
      <dsp:txXfrm>
        <a:off x="0" y="184911"/>
        <a:ext cx="3532532" cy="2119519"/>
      </dsp:txXfrm>
    </dsp:sp>
    <dsp:sp modelId="{BA2E7A24-ECE0-4782-ABA4-6C1BE961C2B8}">
      <dsp:nvSpPr>
        <dsp:cNvPr id="0" name=""/>
        <dsp:cNvSpPr/>
      </dsp:nvSpPr>
      <dsp:spPr>
        <a:xfrm>
          <a:off x="3885785" y="184911"/>
          <a:ext cx="3532532" cy="211951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4">
                  <a:lumMod val="50000"/>
                </a:schemeClr>
              </a:solidFill>
              <a:effectLst/>
              <a:latin typeface="Calibri" panose="020F0502020204030204" pitchFamily="34" charset="0"/>
              <a:ea typeface="Calibri" panose="020F0502020204030204" pitchFamily="34" charset="0"/>
            </a:rPr>
            <a:t>Déployer son Système d’Informations dans la Structure de Santé</a:t>
          </a:r>
          <a:endParaRPr lang="fr-FR" sz="1600" b="1" kern="1200" dirty="0">
            <a:solidFill>
              <a:schemeClr val="accent4">
                <a:lumMod val="50000"/>
              </a:schemeClr>
            </a:solidFill>
            <a:effectLst/>
            <a:latin typeface="Times New Roman" panose="02020603050405020304" pitchFamily="18" charset="0"/>
            <a:ea typeface="Times New Roman" panose="02020603050405020304" pitchFamily="18" charset="0"/>
          </a:endParaRPr>
        </a:p>
      </dsp:txBody>
      <dsp:txXfrm>
        <a:off x="3885785" y="184911"/>
        <a:ext cx="3532532" cy="2119519"/>
      </dsp:txXfrm>
    </dsp:sp>
    <dsp:sp modelId="{5BCB7F97-4F05-4CA3-90C5-EF9517FDC29E}">
      <dsp:nvSpPr>
        <dsp:cNvPr id="0" name=""/>
        <dsp:cNvSpPr/>
      </dsp:nvSpPr>
      <dsp:spPr>
        <a:xfrm>
          <a:off x="7771571" y="184911"/>
          <a:ext cx="3532532" cy="211951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4">
                  <a:lumMod val="50000"/>
                </a:schemeClr>
              </a:solidFill>
              <a:effectLst/>
              <a:latin typeface="Calibri" panose="020F0502020204030204" pitchFamily="34" charset="0"/>
              <a:ea typeface="Calibri" panose="020F0502020204030204" pitchFamily="34" charset="0"/>
            </a:rPr>
            <a:t>Intégrer la Structure de Santé dans une démarche qualité, conformément à la norme ISO 9001 : 2015</a:t>
          </a:r>
          <a:endParaRPr lang="fr-FR" sz="1600" b="1" kern="1200" dirty="0">
            <a:solidFill>
              <a:schemeClr val="accent4">
                <a:lumMod val="50000"/>
              </a:schemeClr>
            </a:solidFill>
            <a:effectLst/>
            <a:latin typeface="Times New Roman" panose="02020603050405020304" pitchFamily="18" charset="0"/>
            <a:ea typeface="Times New Roman" panose="02020603050405020304" pitchFamily="18" charset="0"/>
          </a:endParaRPr>
        </a:p>
      </dsp:txBody>
      <dsp:txXfrm>
        <a:off x="7771571" y="184911"/>
        <a:ext cx="3532532" cy="2119519"/>
      </dsp:txXfrm>
    </dsp:sp>
    <dsp:sp modelId="{2FFCB801-D58F-4A93-BF99-4709CDF81A39}">
      <dsp:nvSpPr>
        <dsp:cNvPr id="0" name=""/>
        <dsp:cNvSpPr/>
      </dsp:nvSpPr>
      <dsp:spPr>
        <a:xfrm>
          <a:off x="0" y="2657684"/>
          <a:ext cx="3532532" cy="211951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4">
                  <a:lumMod val="50000"/>
                </a:schemeClr>
              </a:solidFill>
              <a:effectLst/>
              <a:latin typeface="Calibri" panose="020F0502020204030204" pitchFamily="34" charset="0"/>
              <a:ea typeface="Calibri" panose="020F0502020204030204" pitchFamily="34" charset="0"/>
            </a:rPr>
            <a:t>Appliquer les politiques, normes et protocoles en vigueur</a:t>
          </a:r>
          <a:endParaRPr lang="fr-FR" sz="1600" b="1" kern="1200" dirty="0">
            <a:solidFill>
              <a:schemeClr val="accent4">
                <a:lumMod val="50000"/>
              </a:schemeClr>
            </a:solidFill>
            <a:effectLst/>
            <a:latin typeface="Times New Roman" panose="02020603050405020304" pitchFamily="18" charset="0"/>
            <a:ea typeface="Times New Roman" panose="02020603050405020304" pitchFamily="18" charset="0"/>
          </a:endParaRPr>
        </a:p>
      </dsp:txBody>
      <dsp:txXfrm>
        <a:off x="0" y="2657684"/>
        <a:ext cx="3532532" cy="2119519"/>
      </dsp:txXfrm>
    </dsp:sp>
    <dsp:sp modelId="{D2064DCC-0772-4E6A-9A6E-8ADC95719551}">
      <dsp:nvSpPr>
        <dsp:cNvPr id="0" name=""/>
        <dsp:cNvSpPr/>
      </dsp:nvSpPr>
      <dsp:spPr>
        <a:xfrm>
          <a:off x="3885785" y="2657684"/>
          <a:ext cx="3532532" cy="211951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4">
                  <a:lumMod val="50000"/>
                </a:schemeClr>
              </a:solidFill>
              <a:effectLst/>
              <a:latin typeface="Calibri" panose="020F0502020204030204" pitchFamily="34" charset="0"/>
              <a:ea typeface="Calibri" panose="020F0502020204030204" pitchFamily="34" charset="0"/>
            </a:rPr>
            <a:t>Participer à toutes les initiatives du district sanitaire de la Structure de Santé qui concourent à améliorer la qualité des services</a:t>
          </a:r>
          <a:endParaRPr lang="fr-FR" sz="1600" b="1" kern="1200" dirty="0">
            <a:solidFill>
              <a:schemeClr val="accent4">
                <a:lumMod val="50000"/>
              </a:schemeClr>
            </a:solidFill>
            <a:effectLst/>
            <a:latin typeface="Times New Roman" panose="02020603050405020304" pitchFamily="18" charset="0"/>
            <a:ea typeface="Times New Roman" panose="02020603050405020304" pitchFamily="18" charset="0"/>
          </a:endParaRPr>
        </a:p>
      </dsp:txBody>
      <dsp:txXfrm>
        <a:off x="3885785" y="2657684"/>
        <a:ext cx="3532532" cy="2119519"/>
      </dsp:txXfrm>
    </dsp:sp>
    <dsp:sp modelId="{C9776769-5409-46F1-97FD-3EF66D39D246}">
      <dsp:nvSpPr>
        <dsp:cNvPr id="0" name=""/>
        <dsp:cNvSpPr/>
      </dsp:nvSpPr>
      <dsp:spPr>
        <a:xfrm>
          <a:off x="7771571" y="2657684"/>
          <a:ext cx="3532532" cy="211951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4">
                  <a:lumMod val="50000"/>
                </a:schemeClr>
              </a:solidFill>
              <a:effectLst/>
              <a:latin typeface="Calibri" panose="020F0502020204030204" pitchFamily="34" charset="0"/>
              <a:ea typeface="Calibri" panose="020F0502020204030204" pitchFamily="34" charset="0"/>
            </a:rPr>
            <a:t>Transmettre, chaque mois, les données sanitaires recueillies</a:t>
          </a:r>
          <a:endParaRPr lang="fr-FR" sz="1600" b="1" kern="1200" dirty="0">
            <a:solidFill>
              <a:schemeClr val="accent4">
                <a:lumMod val="50000"/>
              </a:schemeClr>
            </a:solidFill>
            <a:effectLst/>
            <a:latin typeface="Times New Roman" panose="02020603050405020304" pitchFamily="18" charset="0"/>
            <a:ea typeface="Times New Roman" panose="02020603050405020304" pitchFamily="18" charset="0"/>
          </a:endParaRPr>
        </a:p>
      </dsp:txBody>
      <dsp:txXfrm>
        <a:off x="7771571" y="2657684"/>
        <a:ext cx="3532532" cy="2119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6184-2B01-4662-808E-AF31CBD1B7FE}">
      <dsp:nvSpPr>
        <dsp:cNvPr id="0" name=""/>
        <dsp:cNvSpPr/>
      </dsp:nvSpPr>
      <dsp:spPr>
        <a:xfrm rot="16200000">
          <a:off x="1303363" y="-1303363"/>
          <a:ext cx="2787274" cy="5394000"/>
        </a:xfrm>
        <a:prstGeom prst="round1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solidFill>
              <a:latin typeface="Calibri" panose="020F0502020204030204" pitchFamily="34" charset="0"/>
              <a:cs typeface="Times New Roman" panose="02020603050405020304" pitchFamily="18" charset="0"/>
            </a:rPr>
            <a:t>Investissement et coûts limités </a:t>
          </a:r>
          <a:r>
            <a:rPr lang="fr-FR" sz="2000" kern="1200" dirty="0">
              <a:latin typeface="Calibri" panose="020F0502020204030204" pitchFamily="34" charset="0"/>
              <a:cs typeface="Times New Roman" panose="02020603050405020304" pitchFamily="18" charset="0"/>
            </a:rPr>
            <a:t>grâce à la mise</a:t>
          </a:r>
          <a:r>
            <a:rPr lang="fr-FR" sz="2000" kern="1200" dirty="0">
              <a:effectLst/>
              <a:latin typeface="Calibri" panose="020F0502020204030204" pitchFamily="34" charset="0"/>
              <a:ea typeface="Calibri" panose="020F0502020204030204" pitchFamily="34" charset="0"/>
            </a:rPr>
            <a:t> à disposition par la Mairie des locaux et d’agents techniques et au déploiement de sages-femmes et infirmiers, principalement</a:t>
          </a:r>
          <a:endParaRPr lang="fr-FR" sz="2000" kern="1200" dirty="0">
            <a:latin typeface="Calibri" panose="020F0502020204030204" pitchFamily="34" charset="0"/>
            <a:cs typeface="Times New Roman" panose="02020603050405020304" pitchFamily="18" charset="0"/>
          </a:endParaRPr>
        </a:p>
      </dsp:txBody>
      <dsp:txXfrm rot="5400000">
        <a:off x="0" y="0"/>
        <a:ext cx="5394000" cy="2090455"/>
      </dsp:txXfrm>
    </dsp:sp>
    <dsp:sp modelId="{5A6B6BCE-C7C0-458C-9688-2AAA8D43653A}">
      <dsp:nvSpPr>
        <dsp:cNvPr id="0" name=""/>
        <dsp:cNvSpPr/>
      </dsp:nvSpPr>
      <dsp:spPr>
        <a:xfrm>
          <a:off x="5394000" y="0"/>
          <a:ext cx="5394000" cy="2787274"/>
        </a:xfrm>
        <a:prstGeom prst="round1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solidFill>
              <a:latin typeface="Calibri" panose="020F0502020204030204" pitchFamily="34" charset="0"/>
              <a:cs typeface="Times New Roman" panose="02020603050405020304" pitchFamily="18" charset="0"/>
            </a:rPr>
            <a:t>Objectif de rentabilité financière devra être atteint grâce au volume d’activités</a:t>
          </a:r>
          <a:endParaRPr lang="fr-FR" sz="2000" kern="1200" dirty="0">
            <a:latin typeface="Calibri" panose="020F0502020204030204" pitchFamily="34" charset="0"/>
            <a:cs typeface="Times New Roman" panose="02020603050405020304" pitchFamily="18" charset="0"/>
          </a:endParaRPr>
        </a:p>
      </dsp:txBody>
      <dsp:txXfrm>
        <a:off x="5394000" y="0"/>
        <a:ext cx="5394000" cy="2090455"/>
      </dsp:txXfrm>
    </dsp:sp>
    <dsp:sp modelId="{418CD2CA-894D-4564-9599-37A88D432056}">
      <dsp:nvSpPr>
        <dsp:cNvPr id="0" name=""/>
        <dsp:cNvSpPr/>
      </dsp:nvSpPr>
      <dsp:spPr>
        <a:xfrm rot="10800000">
          <a:off x="0" y="2787274"/>
          <a:ext cx="5394000" cy="2787274"/>
        </a:xfrm>
        <a:prstGeom prst="round1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solidFill>
              <a:latin typeface="Calibri" panose="020F0502020204030204" pitchFamily="34" charset="0"/>
              <a:cs typeface="Times New Roman" panose="02020603050405020304" pitchFamily="18" charset="0"/>
            </a:rPr>
            <a:t>Atteinte d’une nouvelle cible de patients </a:t>
          </a:r>
          <a:r>
            <a:rPr lang="fr-FR" sz="2000" b="0" kern="1200" dirty="0">
              <a:solidFill>
                <a:srgbClr val="000000"/>
              </a:solidFill>
              <a:latin typeface="Calibri" panose="020F0502020204030204" pitchFamily="34" charset="0"/>
              <a:cs typeface="Times New Roman" panose="02020603050405020304" pitchFamily="18" charset="0"/>
            </a:rPr>
            <a:t>méconnue du secteur privé grâce au PPP</a:t>
          </a:r>
        </a:p>
      </dsp:txBody>
      <dsp:txXfrm rot="10800000">
        <a:off x="0" y="3484092"/>
        <a:ext cx="5394000" cy="2090455"/>
      </dsp:txXfrm>
    </dsp:sp>
    <dsp:sp modelId="{0F1D55D3-63F7-4C25-B608-B111E40529D7}">
      <dsp:nvSpPr>
        <dsp:cNvPr id="0" name=""/>
        <dsp:cNvSpPr/>
      </dsp:nvSpPr>
      <dsp:spPr>
        <a:xfrm rot="5400000">
          <a:off x="6697363" y="1483910"/>
          <a:ext cx="2787274" cy="5394000"/>
        </a:xfrm>
        <a:prstGeom prst="round1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solidFill>
              <a:latin typeface="Calibri" panose="020F0502020204030204" pitchFamily="34" charset="0"/>
              <a:cs typeface="Times New Roman" panose="02020603050405020304" pitchFamily="18" charset="0"/>
            </a:rPr>
            <a:t>Mise en avant de la Sage-femme avec intervention hebdomadaire des médecins spécialisés. </a:t>
          </a:r>
          <a:endParaRPr lang="fr-FR" sz="2000" b="0" kern="1200" dirty="0">
            <a:solidFill>
              <a:srgbClr val="000000"/>
            </a:solidFill>
            <a:latin typeface="Calibri" panose="020F0502020204030204" pitchFamily="34" charset="0"/>
            <a:cs typeface="Times New Roman" panose="02020603050405020304" pitchFamily="18" charset="0"/>
          </a:endParaRPr>
        </a:p>
      </dsp:txBody>
      <dsp:txXfrm rot="-5400000">
        <a:off x="5394000" y="3484092"/>
        <a:ext cx="5394000" cy="2090455"/>
      </dsp:txXfrm>
    </dsp:sp>
    <dsp:sp modelId="{E33C9FDA-7FCC-46D5-B61D-0177C20FE6DE}">
      <dsp:nvSpPr>
        <dsp:cNvPr id="0" name=""/>
        <dsp:cNvSpPr/>
      </dsp:nvSpPr>
      <dsp:spPr>
        <a:xfrm>
          <a:off x="3024421" y="2090455"/>
          <a:ext cx="4739157" cy="1393637"/>
        </a:xfrm>
        <a:prstGeom prst="roundRect">
          <a:avLst/>
        </a:prstGeom>
        <a:solidFill>
          <a:schemeClr val="accent3">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accent6"/>
              </a:solidFill>
              <a:effectLst/>
              <a:latin typeface="Calibri" panose="020F0502020204030204" pitchFamily="34" charset="0"/>
              <a:cs typeface="Times New Roman" panose="02020603050405020304" pitchFamily="18" charset="0"/>
            </a:rPr>
            <a:t>Constitution d’un modèle pilote de PPP à moindre coûts qui pourra être validé et répliqué à grande échelle rapidement</a:t>
          </a:r>
          <a:endParaRPr lang="fr-FR" sz="2400" b="1" kern="1200" dirty="0">
            <a:solidFill>
              <a:schemeClr val="accent6"/>
            </a:solidFill>
            <a:effectLst/>
          </a:endParaRPr>
        </a:p>
      </dsp:txBody>
      <dsp:txXfrm>
        <a:off x="3092453" y="2158487"/>
        <a:ext cx="4603093" cy="12575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E5CF4-B36F-4EE5-8502-3624A9D86DEF}" type="datetimeFigureOut">
              <a:rPr lang="fr-FR" smtClean="0"/>
              <a:t>24/09/2020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94A68-85F2-4C44-BCEE-D972945BE577}" type="slidenum">
              <a:rPr lang="fr-FR" smtClean="0"/>
              <a:t>‹#›</a:t>
            </a:fld>
            <a:endParaRPr lang="fr-FR"/>
          </a:p>
        </p:txBody>
      </p:sp>
    </p:spTree>
    <p:extLst>
      <p:ext uri="{BB962C8B-B14F-4D97-AF65-F5344CB8AC3E}">
        <p14:creationId xmlns:p14="http://schemas.microsoft.com/office/powerpoint/2010/main" val="331279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4E9234-1B10-413F-9FA9-686C0CAD3384}"/>
              </a:ext>
            </a:extLst>
          </p:cNvPr>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76504BD2-5CD2-497B-84F0-CD3A62F6304E}"/>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2CBD1FC-B5E2-4CC9-8169-6C6DF20EB4A5}"/>
              </a:ext>
            </a:extLst>
          </p:cNvPr>
          <p:cNvSpPr>
            <a:spLocks noGrp="1"/>
          </p:cNvSpPr>
          <p:nvPr>
            <p:ph type="dt" sz="half" idx="10"/>
          </p:nvPr>
        </p:nvSpPr>
        <p:spPr/>
        <p:txBody>
          <a:bodyPr/>
          <a:lstStyle/>
          <a:p>
            <a:fld id="{719222B7-9631-494D-80AA-860EA50536A5}" type="datetimeFigureOut">
              <a:rPr lang="fr-FR" smtClean="0"/>
              <a:t>24/09/2020</a:t>
            </a:fld>
            <a:endParaRPr lang="fr-FR"/>
          </a:p>
        </p:txBody>
      </p:sp>
      <p:sp>
        <p:nvSpPr>
          <p:cNvPr id="5" name="Espace réservé du pied de page 4">
            <a:extLst>
              <a:ext uri="{FF2B5EF4-FFF2-40B4-BE49-F238E27FC236}">
                <a16:creationId xmlns:a16="http://schemas.microsoft.com/office/drawing/2014/main" id="{22380DA6-7A74-4029-9E4C-1B0288247D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9ED012-5A99-47FB-B963-2FDEE038E4F0}"/>
              </a:ext>
            </a:extLst>
          </p:cNvPr>
          <p:cNvSpPr>
            <a:spLocks noGrp="1"/>
          </p:cNvSpPr>
          <p:nvPr>
            <p:ph type="sldNum" sz="quarter" idx="12"/>
          </p:nvPr>
        </p:nvSpPr>
        <p:spPr/>
        <p:txBody>
          <a:bodyPr/>
          <a:lstStyle/>
          <a:p>
            <a:fld id="{F94F1456-CD8C-4F95-96D8-940EFE532E62}" type="slidenum">
              <a:rPr lang="fr-FR" smtClean="0"/>
              <a:t>‹#›</a:t>
            </a:fld>
            <a:endParaRPr lang="fr-FR"/>
          </a:p>
        </p:txBody>
      </p:sp>
      <p:cxnSp>
        <p:nvCxnSpPr>
          <p:cNvPr id="8" name="Connecteur droit 7">
            <a:extLst>
              <a:ext uri="{FF2B5EF4-FFF2-40B4-BE49-F238E27FC236}">
                <a16:creationId xmlns:a16="http://schemas.microsoft.com/office/drawing/2014/main" id="{B088CEFD-24EC-4539-9E0C-B60445619318}"/>
              </a:ext>
            </a:extLst>
          </p:cNvPr>
          <p:cNvCxnSpPr/>
          <p:nvPr userDrawn="1"/>
        </p:nvCxnSpPr>
        <p:spPr>
          <a:xfrm>
            <a:off x="1524000" y="3509963"/>
            <a:ext cx="9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55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3C08A-0818-47A5-A9E4-25083697E0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0A1AFB-5300-4537-BABC-C9925812535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35573F-1EBB-4D70-8739-BC091CABE092}"/>
              </a:ext>
            </a:extLst>
          </p:cNvPr>
          <p:cNvSpPr>
            <a:spLocks noGrp="1"/>
          </p:cNvSpPr>
          <p:nvPr>
            <p:ph type="dt" sz="half" idx="10"/>
          </p:nvPr>
        </p:nvSpPr>
        <p:spPr/>
        <p:txBody>
          <a:bodyPr/>
          <a:lstStyle/>
          <a:p>
            <a:fld id="{719222B7-9631-494D-80AA-860EA50536A5}" type="datetimeFigureOut">
              <a:rPr lang="fr-FR" smtClean="0"/>
              <a:t>24/09/2020</a:t>
            </a:fld>
            <a:endParaRPr lang="fr-FR"/>
          </a:p>
        </p:txBody>
      </p:sp>
      <p:sp>
        <p:nvSpPr>
          <p:cNvPr id="5" name="Espace réservé du pied de page 4">
            <a:extLst>
              <a:ext uri="{FF2B5EF4-FFF2-40B4-BE49-F238E27FC236}">
                <a16:creationId xmlns:a16="http://schemas.microsoft.com/office/drawing/2014/main" id="{12992DBA-BEF9-484D-9822-276C946570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8FEEC9-4E78-4077-B930-1FAE83B5BD50}"/>
              </a:ext>
            </a:extLst>
          </p:cNvPr>
          <p:cNvSpPr>
            <a:spLocks noGrp="1"/>
          </p:cNvSpPr>
          <p:nvPr>
            <p:ph type="sldNum" sz="quarter" idx="12"/>
          </p:nvPr>
        </p:nvSpPr>
        <p:spPr/>
        <p:txBody>
          <a:bodyPr/>
          <a:lstStyle/>
          <a:p>
            <a:fld id="{F94F1456-CD8C-4F95-96D8-940EFE532E62}" type="slidenum">
              <a:rPr lang="fr-FR" smtClean="0"/>
              <a:t>‹#›</a:t>
            </a:fld>
            <a:endParaRPr lang="fr-FR"/>
          </a:p>
        </p:txBody>
      </p:sp>
    </p:spTree>
    <p:extLst>
      <p:ext uri="{BB962C8B-B14F-4D97-AF65-F5344CB8AC3E}">
        <p14:creationId xmlns:p14="http://schemas.microsoft.com/office/powerpoint/2010/main" val="47323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9E7DF-3E0E-408E-AF6F-D3EBA10AEF5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C9DD17-5BD3-42FC-857E-3C143E75C412}"/>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a:extLst>
              <a:ext uri="{FF2B5EF4-FFF2-40B4-BE49-F238E27FC236}">
                <a16:creationId xmlns:a16="http://schemas.microsoft.com/office/drawing/2014/main" id="{5C9AD050-8C14-4246-8562-36D34F5B3A7C}"/>
              </a:ext>
            </a:extLst>
          </p:cNvPr>
          <p:cNvSpPr>
            <a:spLocks noGrp="1"/>
          </p:cNvSpPr>
          <p:nvPr>
            <p:ph type="dt" sz="half" idx="10"/>
          </p:nvPr>
        </p:nvSpPr>
        <p:spPr/>
        <p:txBody>
          <a:bodyPr/>
          <a:lstStyle/>
          <a:p>
            <a:fld id="{719222B7-9631-494D-80AA-860EA50536A5}" type="datetimeFigureOut">
              <a:rPr lang="fr-FR" smtClean="0"/>
              <a:t>24/09/2020</a:t>
            </a:fld>
            <a:endParaRPr lang="fr-FR"/>
          </a:p>
        </p:txBody>
      </p:sp>
      <p:sp>
        <p:nvSpPr>
          <p:cNvPr id="5" name="Espace réservé du pied de page 4">
            <a:extLst>
              <a:ext uri="{FF2B5EF4-FFF2-40B4-BE49-F238E27FC236}">
                <a16:creationId xmlns:a16="http://schemas.microsoft.com/office/drawing/2014/main" id="{B8F6C048-9EB3-46B3-804B-476216E0EF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E80237-CCB8-4328-B5F5-D4095604773E}"/>
              </a:ext>
            </a:extLst>
          </p:cNvPr>
          <p:cNvSpPr>
            <a:spLocks noGrp="1"/>
          </p:cNvSpPr>
          <p:nvPr>
            <p:ph type="sldNum" sz="quarter" idx="12"/>
          </p:nvPr>
        </p:nvSpPr>
        <p:spPr/>
        <p:txBody>
          <a:bodyPr/>
          <a:lstStyle/>
          <a:p>
            <a:fld id="{F94F1456-CD8C-4F95-96D8-940EFE532E62}" type="slidenum">
              <a:rPr lang="fr-FR" smtClean="0"/>
              <a:t>‹#›</a:t>
            </a:fld>
            <a:endParaRPr lang="fr-FR"/>
          </a:p>
        </p:txBody>
      </p:sp>
      <p:cxnSp>
        <p:nvCxnSpPr>
          <p:cNvPr id="7" name="Connecteur droit 6">
            <a:extLst>
              <a:ext uri="{FF2B5EF4-FFF2-40B4-BE49-F238E27FC236}">
                <a16:creationId xmlns:a16="http://schemas.microsoft.com/office/drawing/2014/main" id="{E5268AA6-AD74-40B4-BFAB-C2EC38487E59}"/>
              </a:ext>
            </a:extLst>
          </p:cNvPr>
          <p:cNvCxnSpPr>
            <a:cxnSpLocks/>
          </p:cNvCxnSpPr>
          <p:nvPr userDrawn="1"/>
        </p:nvCxnSpPr>
        <p:spPr>
          <a:xfrm>
            <a:off x="838200" y="4562475"/>
            <a:ext cx="10515600" cy="269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7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07339-1067-4564-B957-EF6C67BFC2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10369A-02EF-4E81-A658-6E9DFE93555B}"/>
              </a:ext>
            </a:extLst>
          </p:cNvPr>
          <p:cNvSpPr>
            <a:spLocks noGrp="1"/>
          </p:cNvSpPr>
          <p:nvPr>
            <p:ph sz="half" idx="1"/>
          </p:nvPr>
        </p:nvSpPr>
        <p:spPr>
          <a:xfrm>
            <a:off x="702000" y="1238114"/>
            <a:ext cx="5317800" cy="4938849"/>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46127616-B9EA-4699-A5ED-5CB0E06C0C9F}"/>
              </a:ext>
            </a:extLst>
          </p:cNvPr>
          <p:cNvSpPr>
            <a:spLocks noGrp="1"/>
          </p:cNvSpPr>
          <p:nvPr>
            <p:ph sz="half" idx="2"/>
          </p:nvPr>
        </p:nvSpPr>
        <p:spPr>
          <a:xfrm>
            <a:off x="6172200" y="1238114"/>
            <a:ext cx="5317800" cy="4938849"/>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A7D465EF-29C7-4C8B-BBE7-884389F71836}"/>
              </a:ext>
            </a:extLst>
          </p:cNvPr>
          <p:cNvSpPr>
            <a:spLocks noGrp="1"/>
          </p:cNvSpPr>
          <p:nvPr>
            <p:ph type="dt" sz="half" idx="10"/>
          </p:nvPr>
        </p:nvSpPr>
        <p:spPr/>
        <p:txBody>
          <a:bodyPr/>
          <a:lstStyle/>
          <a:p>
            <a:fld id="{719222B7-9631-494D-80AA-860EA50536A5}" type="datetimeFigureOut">
              <a:rPr lang="fr-FR" smtClean="0"/>
              <a:t>24/09/2020</a:t>
            </a:fld>
            <a:endParaRPr lang="fr-FR"/>
          </a:p>
        </p:txBody>
      </p:sp>
      <p:sp>
        <p:nvSpPr>
          <p:cNvPr id="6" name="Espace réservé du pied de page 5">
            <a:extLst>
              <a:ext uri="{FF2B5EF4-FFF2-40B4-BE49-F238E27FC236}">
                <a16:creationId xmlns:a16="http://schemas.microsoft.com/office/drawing/2014/main" id="{325EF8C1-CD0B-4251-BCAD-DE95B8A8B6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65A1B2-28D8-4E8E-924A-91A03FDE485C}"/>
              </a:ext>
            </a:extLst>
          </p:cNvPr>
          <p:cNvSpPr>
            <a:spLocks noGrp="1"/>
          </p:cNvSpPr>
          <p:nvPr>
            <p:ph type="sldNum" sz="quarter" idx="12"/>
          </p:nvPr>
        </p:nvSpPr>
        <p:spPr/>
        <p:txBody>
          <a:bodyPr/>
          <a:lstStyle/>
          <a:p>
            <a:fld id="{F94F1456-CD8C-4F95-96D8-940EFE532E62}" type="slidenum">
              <a:rPr lang="fr-FR" smtClean="0"/>
              <a:t>‹#›</a:t>
            </a:fld>
            <a:endParaRPr lang="fr-FR"/>
          </a:p>
        </p:txBody>
      </p:sp>
    </p:spTree>
    <p:extLst>
      <p:ext uri="{BB962C8B-B14F-4D97-AF65-F5344CB8AC3E}">
        <p14:creationId xmlns:p14="http://schemas.microsoft.com/office/powerpoint/2010/main" val="43723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ADB6A-92CE-4DF2-A40F-FB8232EEB6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0259F9-7403-494D-AEAB-3449525D8472}"/>
              </a:ext>
            </a:extLst>
          </p:cNvPr>
          <p:cNvSpPr>
            <a:spLocks noGrp="1"/>
          </p:cNvSpPr>
          <p:nvPr>
            <p:ph type="dt" sz="half" idx="10"/>
          </p:nvPr>
        </p:nvSpPr>
        <p:spPr/>
        <p:txBody>
          <a:bodyPr/>
          <a:lstStyle/>
          <a:p>
            <a:fld id="{719222B7-9631-494D-80AA-860EA50536A5}" type="datetimeFigureOut">
              <a:rPr lang="fr-FR" smtClean="0"/>
              <a:t>24/09/2020</a:t>
            </a:fld>
            <a:endParaRPr lang="fr-FR"/>
          </a:p>
        </p:txBody>
      </p:sp>
      <p:sp>
        <p:nvSpPr>
          <p:cNvPr id="4" name="Espace réservé du pied de page 3">
            <a:extLst>
              <a:ext uri="{FF2B5EF4-FFF2-40B4-BE49-F238E27FC236}">
                <a16:creationId xmlns:a16="http://schemas.microsoft.com/office/drawing/2014/main" id="{60E53D27-8EB7-4554-B690-A49160C695C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EBC36A-BF93-4059-8013-A318BB47DE9E}"/>
              </a:ext>
            </a:extLst>
          </p:cNvPr>
          <p:cNvSpPr>
            <a:spLocks noGrp="1"/>
          </p:cNvSpPr>
          <p:nvPr>
            <p:ph type="sldNum" sz="quarter" idx="12"/>
          </p:nvPr>
        </p:nvSpPr>
        <p:spPr/>
        <p:txBody>
          <a:bodyPr/>
          <a:lstStyle/>
          <a:p>
            <a:fld id="{F94F1456-CD8C-4F95-96D8-940EFE532E62}" type="slidenum">
              <a:rPr lang="fr-FR" smtClean="0"/>
              <a:t>‹#›</a:t>
            </a:fld>
            <a:endParaRPr lang="fr-FR"/>
          </a:p>
        </p:txBody>
      </p:sp>
    </p:spTree>
    <p:extLst>
      <p:ext uri="{BB962C8B-B14F-4D97-AF65-F5344CB8AC3E}">
        <p14:creationId xmlns:p14="http://schemas.microsoft.com/office/powerpoint/2010/main" val="282472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C96BAB-D151-4CD2-8793-31D79664370A}"/>
              </a:ext>
            </a:extLst>
          </p:cNvPr>
          <p:cNvSpPr>
            <a:spLocks noGrp="1"/>
          </p:cNvSpPr>
          <p:nvPr>
            <p:ph type="dt" sz="half" idx="10"/>
          </p:nvPr>
        </p:nvSpPr>
        <p:spPr/>
        <p:txBody>
          <a:bodyPr/>
          <a:lstStyle/>
          <a:p>
            <a:fld id="{719222B7-9631-494D-80AA-860EA50536A5}" type="datetimeFigureOut">
              <a:rPr lang="fr-FR" smtClean="0"/>
              <a:t>24/09/2020</a:t>
            </a:fld>
            <a:endParaRPr lang="fr-FR"/>
          </a:p>
        </p:txBody>
      </p:sp>
      <p:sp>
        <p:nvSpPr>
          <p:cNvPr id="3" name="Espace réservé du pied de page 2">
            <a:extLst>
              <a:ext uri="{FF2B5EF4-FFF2-40B4-BE49-F238E27FC236}">
                <a16:creationId xmlns:a16="http://schemas.microsoft.com/office/drawing/2014/main" id="{597239EB-7DD9-40A9-B182-787826260F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10498B1-3BEE-4FAB-8723-41CB8D0D2B3D}"/>
              </a:ext>
            </a:extLst>
          </p:cNvPr>
          <p:cNvSpPr>
            <a:spLocks noGrp="1"/>
          </p:cNvSpPr>
          <p:nvPr>
            <p:ph type="sldNum" sz="quarter" idx="12"/>
          </p:nvPr>
        </p:nvSpPr>
        <p:spPr/>
        <p:txBody>
          <a:bodyPr/>
          <a:lstStyle/>
          <a:p>
            <a:fld id="{F94F1456-CD8C-4F95-96D8-940EFE532E62}" type="slidenum">
              <a:rPr lang="fr-FR" smtClean="0"/>
              <a:t>‹#›</a:t>
            </a:fld>
            <a:endParaRPr lang="fr-FR"/>
          </a:p>
        </p:txBody>
      </p:sp>
    </p:spTree>
    <p:extLst>
      <p:ext uri="{BB962C8B-B14F-4D97-AF65-F5344CB8AC3E}">
        <p14:creationId xmlns:p14="http://schemas.microsoft.com/office/powerpoint/2010/main" val="10204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D39490-0A18-4D51-A35E-E6821F3DA85D}"/>
              </a:ext>
            </a:extLst>
          </p:cNvPr>
          <p:cNvSpPr>
            <a:spLocks noGrp="1"/>
          </p:cNvSpPr>
          <p:nvPr>
            <p:ph type="title"/>
          </p:nvPr>
        </p:nvSpPr>
        <p:spPr>
          <a:xfrm>
            <a:off x="702000" y="162651"/>
            <a:ext cx="10788000" cy="896076"/>
          </a:xfrm>
          <a:prstGeom prst="rect">
            <a:avLst/>
          </a:prstGeom>
          <a:ln>
            <a:noFill/>
          </a:ln>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BC8FA87C-2001-42E3-917B-D578791D9C2D}"/>
              </a:ext>
            </a:extLst>
          </p:cNvPr>
          <p:cNvSpPr>
            <a:spLocks noGrp="1"/>
          </p:cNvSpPr>
          <p:nvPr>
            <p:ph type="body" idx="1"/>
          </p:nvPr>
        </p:nvSpPr>
        <p:spPr>
          <a:xfrm>
            <a:off x="715063" y="1214848"/>
            <a:ext cx="10774937" cy="4962115"/>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350322-C608-4A68-811B-468372FBB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4">
                    <a:lumMod val="40000"/>
                    <a:lumOff val="60000"/>
                  </a:schemeClr>
                </a:solidFill>
              </a:defRPr>
            </a:lvl1pPr>
          </a:lstStyle>
          <a:p>
            <a:fld id="{719222B7-9631-494D-80AA-860EA50536A5}" type="datetimeFigureOut">
              <a:rPr lang="fr-FR" smtClean="0"/>
              <a:pPr/>
              <a:t>24/09/2020</a:t>
            </a:fld>
            <a:endParaRPr lang="fr-FR" dirty="0"/>
          </a:p>
        </p:txBody>
      </p:sp>
      <p:sp>
        <p:nvSpPr>
          <p:cNvPr id="5" name="Espace réservé du pied de page 4">
            <a:extLst>
              <a:ext uri="{FF2B5EF4-FFF2-40B4-BE49-F238E27FC236}">
                <a16:creationId xmlns:a16="http://schemas.microsoft.com/office/drawing/2014/main" id="{843A8D60-1CE7-4110-AE05-0D2CEEB8A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4">
                    <a:lumMod val="40000"/>
                    <a:lumOff val="60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0AFEC4C-2CEB-49D8-B318-7AB64001D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lumMod val="40000"/>
                    <a:lumOff val="60000"/>
                  </a:schemeClr>
                </a:solidFill>
              </a:defRPr>
            </a:lvl1pPr>
          </a:lstStyle>
          <a:p>
            <a:fld id="{F94F1456-CD8C-4F95-96D8-940EFE532E62}" type="slidenum">
              <a:rPr lang="fr-FR" smtClean="0"/>
              <a:pPr/>
              <a:t>‹#›</a:t>
            </a:fld>
            <a:endParaRPr lang="fr-FR" dirty="0"/>
          </a:p>
        </p:txBody>
      </p:sp>
      <p:pic>
        <p:nvPicPr>
          <p:cNvPr id="11" name="Image 10">
            <a:extLst>
              <a:ext uri="{FF2B5EF4-FFF2-40B4-BE49-F238E27FC236}">
                <a16:creationId xmlns:a16="http://schemas.microsoft.com/office/drawing/2014/main" id="{FE9CEBD7-D543-44DE-9B51-0E1CE7EF9F9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8569" t="14388" r="70035" b="14388"/>
          <a:stretch/>
        </p:blipFill>
        <p:spPr>
          <a:xfrm>
            <a:off x="0" y="0"/>
            <a:ext cx="702000" cy="6858000"/>
          </a:xfrm>
          <a:prstGeom prst="rect">
            <a:avLst/>
          </a:prstGeom>
        </p:spPr>
      </p:pic>
      <p:pic>
        <p:nvPicPr>
          <p:cNvPr id="13" name="Image 12">
            <a:extLst>
              <a:ext uri="{FF2B5EF4-FFF2-40B4-BE49-F238E27FC236}">
                <a16:creationId xmlns:a16="http://schemas.microsoft.com/office/drawing/2014/main" id="{A3B60698-1EC6-4C90-AC99-1D43A3F901B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56908" t="16539" r="31696" b="12237"/>
          <a:stretch/>
        </p:blipFill>
        <p:spPr>
          <a:xfrm>
            <a:off x="11490000" y="0"/>
            <a:ext cx="702000" cy="6858000"/>
          </a:xfrm>
          <a:prstGeom prst="rect">
            <a:avLst/>
          </a:prstGeom>
        </p:spPr>
      </p:pic>
      <p:pic>
        <p:nvPicPr>
          <p:cNvPr id="16" name="Image 15">
            <a:extLst>
              <a:ext uri="{FF2B5EF4-FFF2-40B4-BE49-F238E27FC236}">
                <a16:creationId xmlns:a16="http://schemas.microsoft.com/office/drawing/2014/main" id="{74B75A0D-976A-4174-882D-D3A7F244772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768" t="30229" r="43959" b="41429"/>
          <a:stretch/>
        </p:blipFill>
        <p:spPr>
          <a:xfrm>
            <a:off x="24374" y="6216152"/>
            <a:ext cx="713251" cy="654911"/>
          </a:xfrm>
          <a:prstGeom prst="rect">
            <a:avLst/>
          </a:prstGeom>
        </p:spPr>
      </p:pic>
    </p:spTree>
    <p:extLst>
      <p:ext uri="{BB962C8B-B14F-4D97-AF65-F5344CB8AC3E}">
        <p14:creationId xmlns:p14="http://schemas.microsoft.com/office/powerpoint/2010/main" val="81219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6.svg"/><Relationship Id="rId5" Type="http://schemas.openxmlformats.org/officeDocument/2006/relationships/diagramColors" Target="../diagrams/colors5.xml"/><Relationship Id="rId10" Type="http://schemas.openxmlformats.org/officeDocument/2006/relationships/image" Target="../media/image15.png"/><Relationship Id="rId4" Type="http://schemas.openxmlformats.org/officeDocument/2006/relationships/diagramQuickStyle" Target="../diagrams/quickStyle5.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73C8845-07F6-467A-9082-6827DF965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8350" y="2422470"/>
            <a:ext cx="7543341" cy="4642057"/>
          </a:xfrm>
          <a:prstGeom prst="rect">
            <a:avLst/>
          </a:prstGeom>
        </p:spPr>
      </p:pic>
      <p:pic>
        <p:nvPicPr>
          <p:cNvPr id="3" name="Image 2">
            <a:extLst>
              <a:ext uri="{FF2B5EF4-FFF2-40B4-BE49-F238E27FC236}">
                <a16:creationId xmlns:a16="http://schemas.microsoft.com/office/drawing/2014/main" id="{B8810E02-51FF-4B65-AE42-CD7E5B776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08" y="143118"/>
            <a:ext cx="4846214" cy="3876972"/>
          </a:xfrm>
          <a:prstGeom prst="rect">
            <a:avLst/>
          </a:prstGeom>
          <a:ln>
            <a:noFill/>
          </a:ln>
          <a:effectLst>
            <a:softEdge rad="112500"/>
          </a:effectLst>
        </p:spPr>
      </p:pic>
      <p:pic>
        <p:nvPicPr>
          <p:cNvPr id="4" name="Picture 2" descr="Lâimage contient peut-ÃªtreÂ : 7 personnes, personnes souriantes, personnes debout, enfant et intÃ©rieur">
            <a:extLst>
              <a:ext uri="{FF2B5EF4-FFF2-40B4-BE49-F238E27FC236}">
                <a16:creationId xmlns:a16="http://schemas.microsoft.com/office/drawing/2014/main" id="{29870D3F-A1F5-45B5-98FC-AF0BA402B6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9" t="4505" r="50000" b="4505"/>
          <a:stretch/>
        </p:blipFill>
        <p:spPr bwMode="auto">
          <a:xfrm>
            <a:off x="5839196" y="143118"/>
            <a:ext cx="5319133" cy="3876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2CC4FAF-4373-4599-B243-3AC165B31DCB}"/>
              </a:ext>
            </a:extLst>
          </p:cNvPr>
          <p:cNvSpPr txBox="1"/>
          <p:nvPr/>
        </p:nvSpPr>
        <p:spPr>
          <a:xfrm>
            <a:off x="893808" y="5268332"/>
            <a:ext cx="10264522" cy="1261884"/>
          </a:xfrm>
          <a:prstGeom prst="rect">
            <a:avLst/>
          </a:prstGeom>
          <a:noFill/>
        </p:spPr>
        <p:txBody>
          <a:bodyPr wrap="square" rtlCol="0">
            <a:spAutoFit/>
          </a:bodyPr>
          <a:lstStyle/>
          <a:p>
            <a:pPr algn="ctr"/>
            <a:r>
              <a:rPr lang="fr-FR" sz="4000" dirty="0">
                <a:solidFill>
                  <a:schemeClr val="accent4"/>
                </a:solidFill>
                <a:ea typeface="+mj-ea"/>
                <a:cs typeface="+mj-cs"/>
              </a:rPr>
              <a:t>Projet de Partenariat Public Privé (PPP)</a:t>
            </a:r>
          </a:p>
          <a:p>
            <a:pPr algn="ctr"/>
            <a:r>
              <a:rPr lang="fr-FR" sz="3600" i="1" dirty="0">
                <a:solidFill>
                  <a:schemeClr val="accent4"/>
                </a:solidFill>
                <a:ea typeface="+mj-ea"/>
                <a:cs typeface="+mj-cs"/>
              </a:rPr>
              <a:t>Poste de Santé Darou Salaam 2, District de Mbao</a:t>
            </a:r>
          </a:p>
        </p:txBody>
      </p:sp>
    </p:spTree>
    <p:extLst>
      <p:ext uri="{BB962C8B-B14F-4D97-AF65-F5344CB8AC3E}">
        <p14:creationId xmlns:p14="http://schemas.microsoft.com/office/powerpoint/2010/main" val="161757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D1098-029D-4C74-B45C-9A056D55AEF1}"/>
              </a:ext>
            </a:extLst>
          </p:cNvPr>
          <p:cNvSpPr>
            <a:spLocks noGrp="1"/>
          </p:cNvSpPr>
          <p:nvPr>
            <p:ph type="title"/>
          </p:nvPr>
        </p:nvSpPr>
        <p:spPr/>
        <p:txBody>
          <a:bodyPr/>
          <a:lstStyle/>
          <a:p>
            <a:r>
              <a:rPr lang="fr-FR" dirty="0"/>
              <a:t>Objectifs du projet de PPP</a:t>
            </a:r>
          </a:p>
        </p:txBody>
      </p:sp>
      <p:sp>
        <p:nvSpPr>
          <p:cNvPr id="3" name="Espace réservé du contenu 2">
            <a:extLst>
              <a:ext uri="{FF2B5EF4-FFF2-40B4-BE49-F238E27FC236}">
                <a16:creationId xmlns:a16="http://schemas.microsoft.com/office/drawing/2014/main" id="{E094A269-7650-4D0F-9DF9-5118E42AD090}"/>
              </a:ext>
            </a:extLst>
          </p:cNvPr>
          <p:cNvSpPr>
            <a:spLocks noGrp="1"/>
          </p:cNvSpPr>
          <p:nvPr>
            <p:ph idx="1"/>
          </p:nvPr>
        </p:nvSpPr>
        <p:spPr>
          <a:xfrm>
            <a:off x="702000" y="1214846"/>
            <a:ext cx="5847718" cy="4962115"/>
          </a:xfrm>
        </p:spPr>
        <p:txBody>
          <a:bodyPr>
            <a:normAutofit fontScale="92500" lnSpcReduction="20000"/>
          </a:bodyPr>
          <a:lstStyle/>
          <a:p>
            <a:pPr marL="0" indent="0" algn="ctr">
              <a:lnSpc>
                <a:spcPct val="115000"/>
              </a:lnSpc>
              <a:spcBef>
                <a:spcPts val="0"/>
              </a:spcBef>
              <a:spcAft>
                <a:spcPts val="600"/>
              </a:spcAft>
              <a:buNone/>
            </a:pPr>
            <a:r>
              <a:rPr lang="fr-FR" b="1" dirty="0">
                <a:latin typeface="Calibri" panose="020F0502020204030204" pitchFamily="34" charset="0"/>
                <a:ea typeface="Arial" panose="020B0604020202020204" pitchFamily="34" charset="0"/>
                <a:cs typeface="Times New Roman" panose="02020603050405020304" pitchFamily="18" charset="0"/>
              </a:rPr>
              <a:t>Opérer le poste de santé public non fonctionnel Darou Salaam 2 pour :</a:t>
            </a:r>
          </a:p>
          <a:p>
            <a:pPr marL="457200" marR="0" lvl="1" indent="0" algn="ctr">
              <a:lnSpc>
                <a:spcPct val="115000"/>
              </a:lnSpc>
              <a:spcBef>
                <a:spcPts val="0"/>
              </a:spcBef>
              <a:spcAft>
                <a:spcPts val="600"/>
              </a:spcAft>
              <a:buNone/>
            </a:pPr>
            <a:endParaRPr lang="fr-FR" sz="1800" b="1" u="sng" dirty="0">
              <a:latin typeface="Calibri" panose="020F0502020204030204" pitchFamily="34" charset="0"/>
              <a:ea typeface="Arial" panose="020B0604020202020204" pitchFamily="34" charset="0"/>
              <a:cs typeface="Times New Roman" panose="02020603050405020304" pitchFamily="18" charset="0"/>
            </a:endParaRPr>
          </a:p>
          <a:p>
            <a:pPr algn="just">
              <a:lnSpc>
                <a:spcPct val="115000"/>
              </a:lnSpc>
              <a:spcBef>
                <a:spcPts val="0"/>
              </a:spcBef>
            </a:pPr>
            <a:r>
              <a:rPr lang="fr-FR" sz="2400" dirty="0">
                <a:effectLst/>
                <a:latin typeface="Calibri" panose="020F0502020204030204" pitchFamily="34" charset="0"/>
                <a:ea typeface="Arial" panose="020B0604020202020204" pitchFamily="34" charset="0"/>
                <a:cs typeface="Times New Roman" panose="02020603050405020304" pitchFamily="18" charset="0"/>
              </a:rPr>
              <a:t>Contribuer à la </a:t>
            </a:r>
            <a:r>
              <a:rPr lang="fr-FR" sz="2400" b="1" dirty="0">
                <a:effectLst/>
                <a:latin typeface="Calibri" panose="020F0502020204030204" pitchFamily="34" charset="0"/>
                <a:ea typeface="Arial" panose="020B0604020202020204" pitchFamily="34" charset="0"/>
                <a:cs typeface="Times New Roman" panose="02020603050405020304" pitchFamily="18" charset="0"/>
              </a:rPr>
              <a:t>prise en charge et le suivi des patientes en gynécologie et obstétrique</a:t>
            </a:r>
          </a:p>
          <a:p>
            <a:pPr marL="0" indent="0" algn="just">
              <a:lnSpc>
                <a:spcPct val="115000"/>
              </a:lnSpc>
              <a:spcBef>
                <a:spcPts val="0"/>
              </a:spcBef>
              <a:buNone/>
            </a:pPr>
            <a:endParaRPr lang="fr-FR" sz="2400" dirty="0">
              <a:effectLst/>
              <a:latin typeface="Calibri" panose="020F0502020204030204" pitchFamily="34" charset="0"/>
              <a:ea typeface="Arial" panose="020B0604020202020204" pitchFamily="34" charset="0"/>
              <a:cs typeface="Times New Roman" panose="02020603050405020304" pitchFamily="18" charset="0"/>
            </a:endParaRPr>
          </a:p>
          <a:p>
            <a:pPr algn="just">
              <a:lnSpc>
                <a:spcPct val="115000"/>
              </a:lnSpc>
              <a:spcBef>
                <a:spcPts val="0"/>
              </a:spcBef>
            </a:pPr>
            <a:r>
              <a:rPr lang="fr-FR" sz="2400" dirty="0">
                <a:effectLst/>
                <a:latin typeface="Calibri" panose="020F0502020204030204" pitchFamily="34" charset="0"/>
                <a:ea typeface="Arial" panose="020B0604020202020204" pitchFamily="34" charset="0"/>
                <a:cs typeface="Times New Roman" panose="02020603050405020304" pitchFamily="18" charset="0"/>
              </a:rPr>
              <a:t>Contribuer à la </a:t>
            </a:r>
            <a:r>
              <a:rPr lang="fr-FR" sz="2400" b="1" dirty="0">
                <a:effectLst/>
                <a:latin typeface="Calibri" panose="020F0502020204030204" pitchFamily="34" charset="0"/>
                <a:ea typeface="Arial" panose="020B0604020202020204" pitchFamily="34" charset="0"/>
                <a:cs typeface="Times New Roman" panose="02020603050405020304" pitchFamily="18" charset="0"/>
              </a:rPr>
              <a:t>prise en charge médicale des patients en pédiatrie </a:t>
            </a:r>
            <a:r>
              <a:rPr lang="fr-FR" sz="2400" dirty="0">
                <a:effectLst/>
                <a:latin typeface="Calibri" panose="020F0502020204030204" pitchFamily="34" charset="0"/>
                <a:ea typeface="Arial" panose="020B0604020202020204" pitchFamily="34" charset="0"/>
                <a:cs typeface="Times New Roman" panose="02020603050405020304" pitchFamily="18" charset="0"/>
              </a:rPr>
              <a:t>(suivi du développement de l’enfant depuis la naissance jusque l’âge de 15 ans)</a:t>
            </a:r>
          </a:p>
          <a:p>
            <a:pPr marL="0" indent="0" algn="just">
              <a:lnSpc>
                <a:spcPct val="115000"/>
              </a:lnSpc>
              <a:spcBef>
                <a:spcPts val="0"/>
              </a:spcBef>
              <a:buNone/>
            </a:pPr>
            <a:endParaRPr lang="fr-FR" sz="2400" dirty="0">
              <a:effectLst/>
              <a:latin typeface="Calibri" panose="020F0502020204030204" pitchFamily="34" charset="0"/>
              <a:ea typeface="Arial" panose="020B0604020202020204" pitchFamily="34" charset="0"/>
              <a:cs typeface="Times New Roman" panose="02020603050405020304" pitchFamily="18" charset="0"/>
            </a:endParaRPr>
          </a:p>
          <a:p>
            <a:pPr algn="just">
              <a:lnSpc>
                <a:spcPct val="115000"/>
              </a:lnSpc>
              <a:spcBef>
                <a:spcPts val="0"/>
              </a:spcBef>
              <a:spcAft>
                <a:spcPts val="600"/>
              </a:spcAft>
            </a:pPr>
            <a:r>
              <a:rPr lang="fr-FR" sz="2400" dirty="0">
                <a:effectLst/>
                <a:latin typeface="Calibri" panose="020F0502020204030204" pitchFamily="34" charset="0"/>
                <a:ea typeface="Arial" panose="020B0604020202020204" pitchFamily="34" charset="0"/>
                <a:cs typeface="Times New Roman" panose="02020603050405020304" pitchFamily="18" charset="0"/>
              </a:rPr>
              <a:t>Contribuer à la couverture vaccinale de la population environnante dans le cadre du </a:t>
            </a:r>
            <a:r>
              <a:rPr lang="fr-FR" sz="2400" b="1" dirty="0">
                <a:effectLst/>
                <a:latin typeface="Calibri" panose="020F0502020204030204" pitchFamily="34" charset="0"/>
                <a:ea typeface="Arial" panose="020B0604020202020204" pitchFamily="34" charset="0"/>
                <a:cs typeface="Times New Roman" panose="02020603050405020304" pitchFamily="18" charset="0"/>
              </a:rPr>
              <a:t>Programme Elargi de Vaccination</a:t>
            </a:r>
          </a:p>
        </p:txBody>
      </p:sp>
      <p:sp>
        <p:nvSpPr>
          <p:cNvPr id="6" name="Rectangle à coins arrondis 9">
            <a:extLst>
              <a:ext uri="{FF2B5EF4-FFF2-40B4-BE49-F238E27FC236}">
                <a16:creationId xmlns:a16="http://schemas.microsoft.com/office/drawing/2014/main" id="{18DDC92D-89CA-47A0-B9B5-5EC8449411C6}"/>
              </a:ext>
            </a:extLst>
          </p:cNvPr>
          <p:cNvSpPr/>
          <p:nvPr/>
        </p:nvSpPr>
        <p:spPr>
          <a:xfrm>
            <a:off x="6549718" y="1690256"/>
            <a:ext cx="4940282" cy="4184966"/>
          </a:xfrm>
          <a:prstGeom prst="roundRect">
            <a:avLst>
              <a:gd name="adj" fmla="val 12082"/>
            </a:avLst>
          </a:prstGeom>
          <a:blipFill rotWithShape="1">
            <a:blip r:embed="rId2"/>
            <a:stretch>
              <a:fillRect/>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spTree>
    <p:extLst>
      <p:ext uri="{BB962C8B-B14F-4D97-AF65-F5344CB8AC3E}">
        <p14:creationId xmlns:p14="http://schemas.microsoft.com/office/powerpoint/2010/main" val="12652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A6C41-D9DC-42A9-9558-ADAC3B5CB500}"/>
              </a:ext>
            </a:extLst>
          </p:cNvPr>
          <p:cNvSpPr>
            <a:spLocks noGrp="1"/>
          </p:cNvSpPr>
          <p:nvPr>
            <p:ph type="title"/>
          </p:nvPr>
        </p:nvSpPr>
        <p:spPr/>
        <p:txBody>
          <a:bodyPr/>
          <a:lstStyle/>
          <a:p>
            <a:r>
              <a:rPr lang="fr-FR" dirty="0"/>
              <a:t>Contenu détaillé du projet de PPP</a:t>
            </a:r>
          </a:p>
        </p:txBody>
      </p:sp>
      <p:sp>
        <p:nvSpPr>
          <p:cNvPr id="3" name="Espace réservé du contenu 2">
            <a:extLst>
              <a:ext uri="{FF2B5EF4-FFF2-40B4-BE49-F238E27FC236}">
                <a16:creationId xmlns:a16="http://schemas.microsoft.com/office/drawing/2014/main" id="{5117B009-19E5-4FFE-9E01-846C90B4934B}"/>
              </a:ext>
            </a:extLst>
          </p:cNvPr>
          <p:cNvSpPr>
            <a:spLocks noGrp="1"/>
          </p:cNvSpPr>
          <p:nvPr>
            <p:ph idx="1"/>
          </p:nvPr>
        </p:nvSpPr>
        <p:spPr/>
        <p:txBody>
          <a:bodyPr>
            <a:normAutofit/>
          </a:bodyPr>
          <a:lstStyle/>
          <a:p>
            <a:pPr marL="0" indent="0" algn="ctr">
              <a:buNone/>
            </a:pPr>
            <a:r>
              <a:rPr lang="fr-FR" b="1" dirty="0">
                <a:latin typeface="Calibri" panose="020F0502020204030204" pitchFamily="34" charset="0"/>
                <a:ea typeface="Calibri" panose="020F0502020204030204" pitchFamily="34" charset="0"/>
                <a:cs typeface="Calibri" panose="020F0502020204030204" pitchFamily="34" charset="0"/>
              </a:rPr>
              <a:t>Planning de mise en place des services pour la première année</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me 3">
            <a:extLst>
              <a:ext uri="{FF2B5EF4-FFF2-40B4-BE49-F238E27FC236}">
                <a16:creationId xmlns:a16="http://schemas.microsoft.com/office/drawing/2014/main" id="{31E57064-42AA-4A54-A4C0-1017BB0DC6D7}"/>
              </a:ext>
            </a:extLst>
          </p:cNvPr>
          <p:cNvGraphicFramePr/>
          <p:nvPr>
            <p:extLst>
              <p:ext uri="{D42A27DB-BD31-4B8C-83A1-F6EECF244321}">
                <p14:modId xmlns:p14="http://schemas.microsoft.com/office/powerpoint/2010/main" val="922040821"/>
              </p:ext>
            </p:extLst>
          </p:nvPr>
        </p:nvGraphicFramePr>
        <p:xfrm>
          <a:off x="715063" y="1704109"/>
          <a:ext cx="10788000" cy="4807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77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A6C41-D9DC-42A9-9558-ADAC3B5CB500}"/>
              </a:ext>
            </a:extLst>
          </p:cNvPr>
          <p:cNvSpPr>
            <a:spLocks noGrp="1"/>
          </p:cNvSpPr>
          <p:nvPr>
            <p:ph type="title"/>
          </p:nvPr>
        </p:nvSpPr>
        <p:spPr/>
        <p:txBody>
          <a:bodyPr/>
          <a:lstStyle/>
          <a:p>
            <a:r>
              <a:rPr lang="fr-FR" dirty="0"/>
              <a:t>Contenu détaillé du projet de PPP</a:t>
            </a:r>
          </a:p>
        </p:txBody>
      </p:sp>
      <p:sp>
        <p:nvSpPr>
          <p:cNvPr id="3" name="Espace réservé du contenu 2">
            <a:extLst>
              <a:ext uri="{FF2B5EF4-FFF2-40B4-BE49-F238E27FC236}">
                <a16:creationId xmlns:a16="http://schemas.microsoft.com/office/drawing/2014/main" id="{5117B009-19E5-4FFE-9E01-846C90B4934B}"/>
              </a:ext>
            </a:extLst>
          </p:cNvPr>
          <p:cNvSpPr>
            <a:spLocks noGrp="1"/>
          </p:cNvSpPr>
          <p:nvPr>
            <p:ph idx="1"/>
          </p:nvPr>
        </p:nvSpPr>
        <p:spPr/>
        <p:txBody>
          <a:bodyPr>
            <a:normAutofit/>
          </a:bodyPr>
          <a:lstStyle/>
          <a:p>
            <a:pPr marL="0" indent="0" algn="ctr">
              <a:buNone/>
            </a:pPr>
            <a:r>
              <a:rPr lang="fr-FR" b="1" dirty="0">
                <a:latin typeface="Calibri" panose="020F0502020204030204" pitchFamily="34" charset="0"/>
                <a:ea typeface="Calibri" panose="020F0502020204030204" pitchFamily="34" charset="0"/>
                <a:cs typeface="Calibri" panose="020F0502020204030204" pitchFamily="34" charset="0"/>
              </a:rPr>
              <a:t>Grille tarifaire</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4031159C-FEFA-4A66-AB43-71DCDD703299}"/>
              </a:ext>
            </a:extLst>
          </p:cNvPr>
          <p:cNvGraphicFramePr>
            <a:graphicFrameLocks noGrp="1"/>
          </p:cNvGraphicFramePr>
          <p:nvPr>
            <p:extLst>
              <p:ext uri="{D42A27DB-BD31-4B8C-83A1-F6EECF244321}">
                <p14:modId xmlns:p14="http://schemas.microsoft.com/office/powerpoint/2010/main" val="1663078149"/>
              </p:ext>
            </p:extLst>
          </p:nvPr>
        </p:nvGraphicFramePr>
        <p:xfrm>
          <a:off x="1787434" y="1898015"/>
          <a:ext cx="8617131" cy="3061970"/>
        </p:xfrm>
        <a:graphic>
          <a:graphicData uri="http://schemas.openxmlformats.org/drawingml/2006/table">
            <a:tbl>
              <a:tblPr firstRow="1" firstCol="1" bandRow="1">
                <a:tableStyleId>{ED083AE6-46FA-4A59-8FB0-9F97EB10719F}</a:tableStyleId>
              </a:tblPr>
              <a:tblGrid>
                <a:gridCol w="2872377">
                  <a:extLst>
                    <a:ext uri="{9D8B030D-6E8A-4147-A177-3AD203B41FA5}">
                      <a16:colId xmlns:a16="http://schemas.microsoft.com/office/drawing/2014/main" val="3915837885"/>
                    </a:ext>
                  </a:extLst>
                </a:gridCol>
                <a:gridCol w="2872377">
                  <a:extLst>
                    <a:ext uri="{9D8B030D-6E8A-4147-A177-3AD203B41FA5}">
                      <a16:colId xmlns:a16="http://schemas.microsoft.com/office/drawing/2014/main" val="3198350238"/>
                    </a:ext>
                  </a:extLst>
                </a:gridCol>
                <a:gridCol w="2872377">
                  <a:extLst>
                    <a:ext uri="{9D8B030D-6E8A-4147-A177-3AD203B41FA5}">
                      <a16:colId xmlns:a16="http://schemas.microsoft.com/office/drawing/2014/main" val="2487317058"/>
                    </a:ext>
                  </a:extLst>
                </a:gridCol>
              </a:tblGrid>
              <a:tr h="612394">
                <a:tc>
                  <a:txBody>
                    <a:bodyPr/>
                    <a:lstStyle/>
                    <a:p>
                      <a:pPr marL="0" marR="0" algn="just">
                        <a:lnSpc>
                          <a:spcPct val="115000"/>
                        </a:lnSpc>
                        <a:spcBef>
                          <a:spcPts val="0"/>
                        </a:spcBef>
                        <a:spcAft>
                          <a:spcPts val="0"/>
                        </a:spcAft>
                      </a:pPr>
                      <a:r>
                        <a:rPr lang="fr-FR" sz="1800" dirty="0">
                          <a:solidFill>
                            <a:schemeClr val="accent4">
                              <a:lumMod val="50000"/>
                            </a:schemeClr>
                          </a:solidFill>
                          <a:effectLst/>
                        </a:rPr>
                        <a:t> </a:t>
                      </a:r>
                      <a:endParaRPr lang="fr-FR"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1800" dirty="0">
                          <a:solidFill>
                            <a:schemeClr val="accent4">
                              <a:lumMod val="50000"/>
                            </a:schemeClr>
                          </a:solidFill>
                          <a:effectLst/>
                        </a:rPr>
                        <a:t>Du lundi au vendredi</a:t>
                      </a:r>
                      <a:endParaRPr lang="fr-FR"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1800" dirty="0">
                          <a:solidFill>
                            <a:schemeClr val="accent4">
                              <a:lumMod val="50000"/>
                            </a:schemeClr>
                          </a:solidFill>
                          <a:effectLst/>
                        </a:rPr>
                        <a:t>Samedi</a:t>
                      </a:r>
                      <a:endParaRPr lang="fr-FR"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1035608"/>
                  </a:ext>
                </a:extLst>
              </a:tr>
              <a:tr h="612394">
                <a:tc>
                  <a:txBody>
                    <a:bodyPr/>
                    <a:lstStyle/>
                    <a:p>
                      <a:pPr marL="0" marR="0" algn="just">
                        <a:lnSpc>
                          <a:spcPct val="115000"/>
                        </a:lnSpc>
                        <a:spcBef>
                          <a:spcPts val="0"/>
                        </a:spcBef>
                        <a:spcAft>
                          <a:spcPts val="0"/>
                        </a:spcAft>
                      </a:pPr>
                      <a:r>
                        <a:rPr lang="fr-FR" sz="1800">
                          <a:solidFill>
                            <a:schemeClr val="accent4">
                              <a:lumMod val="50000"/>
                            </a:schemeClr>
                          </a:solidFill>
                          <a:effectLst/>
                        </a:rPr>
                        <a:t>Consultation Sage-Femme</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1800" dirty="0">
                          <a:solidFill>
                            <a:schemeClr val="accent4">
                              <a:lumMod val="50000"/>
                            </a:schemeClr>
                          </a:solidFill>
                          <a:effectLst/>
                        </a:rPr>
                        <a:t>1 500</a:t>
                      </a:r>
                      <a:endParaRPr lang="fr-FR"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1800">
                          <a:solidFill>
                            <a:schemeClr val="accent4">
                              <a:lumMod val="50000"/>
                            </a:schemeClr>
                          </a:solidFill>
                          <a:effectLst/>
                        </a:rPr>
                        <a:t>1 500 *</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237261"/>
                  </a:ext>
                </a:extLst>
              </a:tr>
              <a:tr h="612394">
                <a:tc>
                  <a:txBody>
                    <a:bodyPr/>
                    <a:lstStyle/>
                    <a:p>
                      <a:pPr marL="0" marR="0" algn="just">
                        <a:lnSpc>
                          <a:spcPct val="115000"/>
                        </a:lnSpc>
                        <a:spcBef>
                          <a:spcPts val="0"/>
                        </a:spcBef>
                        <a:spcAft>
                          <a:spcPts val="0"/>
                        </a:spcAft>
                      </a:pPr>
                      <a:r>
                        <a:rPr lang="fr-FR" sz="1800">
                          <a:solidFill>
                            <a:schemeClr val="accent4">
                              <a:lumMod val="50000"/>
                            </a:schemeClr>
                          </a:solidFill>
                          <a:effectLst/>
                        </a:rPr>
                        <a:t>Consultation Infirmière</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1800">
                          <a:solidFill>
                            <a:schemeClr val="accent4">
                              <a:lumMod val="50000"/>
                            </a:schemeClr>
                          </a:solidFill>
                          <a:effectLst/>
                        </a:rPr>
                        <a:t>1 000</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1800" dirty="0">
                          <a:solidFill>
                            <a:schemeClr val="accent4">
                              <a:lumMod val="50000"/>
                            </a:schemeClr>
                          </a:solidFill>
                          <a:effectLst/>
                        </a:rPr>
                        <a:t>1 000 *</a:t>
                      </a:r>
                      <a:endParaRPr lang="fr-FR"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369939"/>
                  </a:ext>
                </a:extLst>
              </a:tr>
              <a:tr h="612394">
                <a:tc>
                  <a:txBody>
                    <a:bodyPr/>
                    <a:lstStyle/>
                    <a:p>
                      <a:pPr marL="0" marR="0" algn="just">
                        <a:lnSpc>
                          <a:spcPct val="115000"/>
                        </a:lnSpc>
                        <a:spcBef>
                          <a:spcPts val="0"/>
                        </a:spcBef>
                        <a:spcAft>
                          <a:spcPts val="0"/>
                        </a:spcAft>
                      </a:pPr>
                      <a:r>
                        <a:rPr lang="fr-FR" sz="1800">
                          <a:solidFill>
                            <a:schemeClr val="accent4">
                              <a:lumMod val="50000"/>
                            </a:schemeClr>
                          </a:solidFill>
                          <a:effectLst/>
                        </a:rPr>
                        <a:t>Consultation Gynécologique</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fr-FR" sz="1800">
                          <a:solidFill>
                            <a:schemeClr val="accent4">
                              <a:lumMod val="50000"/>
                            </a:schemeClr>
                          </a:solidFill>
                          <a:effectLst/>
                        </a:rPr>
                        <a:t>5 000 *</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4146746509"/>
                  </a:ext>
                </a:extLst>
              </a:tr>
              <a:tr h="612394">
                <a:tc>
                  <a:txBody>
                    <a:bodyPr/>
                    <a:lstStyle/>
                    <a:p>
                      <a:pPr marL="0" marR="0" algn="just">
                        <a:lnSpc>
                          <a:spcPct val="115000"/>
                        </a:lnSpc>
                        <a:spcBef>
                          <a:spcPts val="0"/>
                        </a:spcBef>
                        <a:spcAft>
                          <a:spcPts val="0"/>
                        </a:spcAft>
                      </a:pPr>
                      <a:r>
                        <a:rPr lang="fr-FR" sz="1800">
                          <a:solidFill>
                            <a:schemeClr val="accent4">
                              <a:lumMod val="50000"/>
                            </a:schemeClr>
                          </a:solidFill>
                          <a:effectLst/>
                        </a:rPr>
                        <a:t>Consultation Pédiatrique</a:t>
                      </a:r>
                      <a:endParaRPr lang="fr-FR" sz="18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fr-FR" sz="1800" dirty="0">
                          <a:solidFill>
                            <a:schemeClr val="accent4">
                              <a:lumMod val="50000"/>
                            </a:schemeClr>
                          </a:solidFill>
                          <a:effectLst/>
                        </a:rPr>
                        <a:t>5 000 *</a:t>
                      </a:r>
                      <a:endParaRPr lang="fr-FR"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2033845136"/>
                  </a:ext>
                </a:extLst>
              </a:tr>
            </a:tbl>
          </a:graphicData>
        </a:graphic>
      </p:graphicFrame>
      <p:sp>
        <p:nvSpPr>
          <p:cNvPr id="9" name="Rectangle 3">
            <a:extLst>
              <a:ext uri="{FF2B5EF4-FFF2-40B4-BE49-F238E27FC236}">
                <a16:creationId xmlns:a16="http://schemas.microsoft.com/office/drawing/2014/main" id="{1C00830D-A39D-41E4-AC2C-8F696BD41A2D}"/>
              </a:ext>
            </a:extLst>
          </p:cNvPr>
          <p:cNvSpPr>
            <a:spLocks noChangeArrowheads="1"/>
          </p:cNvSpPr>
          <p:nvPr/>
        </p:nvSpPr>
        <p:spPr bwMode="auto">
          <a:xfrm>
            <a:off x="7423043" y="5045425"/>
            <a:ext cx="2981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Sur RDV / Avec prépaiement</a:t>
            </a:r>
            <a:endParaRPr kumimoji="0" lang="fr-FR" altLang="fr-FR" sz="3200" b="0" i="0" u="none" strike="noStrike" cap="none" normalizeH="0" baseline="0" dirty="0">
              <a:ln>
                <a:noFill/>
              </a:ln>
              <a:solidFill>
                <a:schemeClr val="accent4">
                  <a:lumMod val="50000"/>
                </a:schemeClr>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8E93636D-80F5-4AC8-8DCC-4B7161436637}"/>
              </a:ext>
            </a:extLst>
          </p:cNvPr>
          <p:cNvSpPr txBox="1"/>
          <p:nvPr/>
        </p:nvSpPr>
        <p:spPr>
          <a:xfrm>
            <a:off x="1301750" y="5573352"/>
            <a:ext cx="9588500" cy="923330"/>
          </a:xfrm>
          <a:prstGeom prst="rect">
            <a:avLst/>
          </a:prstGeom>
          <a:noFill/>
        </p:spPr>
        <p:txBody>
          <a:bodyPr wrap="square" rtlCol="0">
            <a:spAutoFit/>
          </a:bodyPr>
          <a:lstStyle/>
          <a:p>
            <a:pPr algn="ctr"/>
            <a:r>
              <a:rPr lang="fr-FR" dirty="0">
                <a:solidFill>
                  <a:schemeClr val="accent4">
                    <a:lumMod val="50000"/>
                  </a:schemeClr>
                </a:solidFill>
              </a:rPr>
              <a:t>Les grilles tarifaires du secteur public seront respectées afin d’avoir la meilleure intégration possible du poste de santé dans le District Sanitaire et d’adresser les populations les plus vulnérables. Ces tarifs sont provisoires en attendant validation de la partie publique.</a:t>
            </a:r>
          </a:p>
        </p:txBody>
      </p:sp>
    </p:spTree>
    <p:extLst>
      <p:ext uri="{BB962C8B-B14F-4D97-AF65-F5344CB8AC3E}">
        <p14:creationId xmlns:p14="http://schemas.microsoft.com/office/powerpoint/2010/main" val="206176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4E63E-9904-47B7-ACAF-AD7241BF71F4}"/>
              </a:ext>
            </a:extLst>
          </p:cNvPr>
          <p:cNvSpPr>
            <a:spLocks noGrp="1"/>
          </p:cNvSpPr>
          <p:nvPr>
            <p:ph type="title"/>
          </p:nvPr>
        </p:nvSpPr>
        <p:spPr/>
        <p:txBody>
          <a:bodyPr/>
          <a:lstStyle/>
          <a:p>
            <a:r>
              <a:rPr lang="fr-FR" dirty="0"/>
              <a:t>Contenu détaillé du projet de PPP</a:t>
            </a:r>
          </a:p>
        </p:txBody>
      </p:sp>
      <p:sp>
        <p:nvSpPr>
          <p:cNvPr id="3" name="Espace réservé du contenu 2">
            <a:extLst>
              <a:ext uri="{FF2B5EF4-FFF2-40B4-BE49-F238E27FC236}">
                <a16:creationId xmlns:a16="http://schemas.microsoft.com/office/drawing/2014/main" id="{80620E1F-B6C8-41E5-B8C1-DC9A6ADA2FC6}"/>
              </a:ext>
            </a:extLst>
          </p:cNvPr>
          <p:cNvSpPr>
            <a:spLocks noGrp="1"/>
          </p:cNvSpPr>
          <p:nvPr>
            <p:ph idx="1"/>
          </p:nvPr>
        </p:nvSpPr>
        <p:spPr/>
        <p:txBody>
          <a:bodyPr>
            <a:normAutofit/>
          </a:bodyPr>
          <a:lstStyle/>
          <a:p>
            <a:pPr marL="0" indent="0" algn="ctr">
              <a:buNone/>
            </a:pPr>
            <a:r>
              <a:rPr lang="fr-FR" sz="2800" b="1" dirty="0">
                <a:latin typeface="Calibri" panose="020F0502020204030204" pitchFamily="34" charset="0"/>
                <a:cs typeface="Times New Roman" panose="02020603050405020304" pitchFamily="18" charset="0"/>
              </a:rPr>
              <a:t>Engagements de NEST</a:t>
            </a:r>
          </a:p>
          <a:p>
            <a:pPr marL="0" indent="0" algn="ctr">
              <a:buNone/>
            </a:pPr>
            <a:endParaRPr lang="fr-FR" sz="2800" b="1" dirty="0">
              <a:latin typeface="Calibri" panose="020F0502020204030204" pitchFamily="34" charset="0"/>
              <a:cs typeface="Times New Roman" panose="02020603050405020304" pitchFamily="18" charset="0"/>
            </a:endParaRPr>
          </a:p>
          <a:p>
            <a:pPr marL="0" indent="0" algn="ctr">
              <a:buNone/>
            </a:pPr>
            <a:endParaRPr lang="fr-FR" sz="2800" b="1" dirty="0">
              <a:latin typeface="Calibri" panose="020F0502020204030204" pitchFamily="34" charset="0"/>
              <a:cs typeface="Times New Roman" panose="02020603050405020304" pitchFamily="18" charset="0"/>
            </a:endParaRPr>
          </a:p>
          <a:p>
            <a:pPr marL="0" indent="0">
              <a:buNone/>
            </a:pPr>
            <a:endParaRPr lang="fr-FR" dirty="0"/>
          </a:p>
        </p:txBody>
      </p:sp>
      <p:graphicFrame>
        <p:nvGraphicFramePr>
          <p:cNvPr id="4" name="Diagramme 3">
            <a:extLst>
              <a:ext uri="{FF2B5EF4-FFF2-40B4-BE49-F238E27FC236}">
                <a16:creationId xmlns:a16="http://schemas.microsoft.com/office/drawing/2014/main" id="{EDF6AB3F-2FC5-4D05-B87F-BDEFCE669EB9}"/>
              </a:ext>
            </a:extLst>
          </p:cNvPr>
          <p:cNvGraphicFramePr/>
          <p:nvPr>
            <p:extLst>
              <p:ext uri="{D42A27DB-BD31-4B8C-83A1-F6EECF244321}">
                <p14:modId xmlns:p14="http://schemas.microsoft.com/office/powerpoint/2010/main" val="2014215379"/>
              </p:ext>
            </p:extLst>
          </p:nvPr>
        </p:nvGraphicFramePr>
        <p:xfrm>
          <a:off x="443948" y="1733233"/>
          <a:ext cx="11304104" cy="496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9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1DCA-FDC8-445C-8A13-C80C4175ECD0}"/>
              </a:ext>
            </a:extLst>
          </p:cNvPr>
          <p:cNvSpPr>
            <a:spLocks noGrp="1"/>
          </p:cNvSpPr>
          <p:nvPr>
            <p:ph type="title"/>
          </p:nvPr>
        </p:nvSpPr>
        <p:spPr/>
        <p:txBody>
          <a:bodyPr/>
          <a:lstStyle/>
          <a:p>
            <a:r>
              <a:rPr lang="fr-FR" dirty="0"/>
              <a:t>Stratégie et modèle économique</a:t>
            </a:r>
          </a:p>
        </p:txBody>
      </p:sp>
      <p:graphicFrame>
        <p:nvGraphicFramePr>
          <p:cNvPr id="6" name="Diagramme 5">
            <a:extLst>
              <a:ext uri="{FF2B5EF4-FFF2-40B4-BE49-F238E27FC236}">
                <a16:creationId xmlns:a16="http://schemas.microsoft.com/office/drawing/2014/main" id="{2DB23015-48F3-46B1-B6D8-D843CD19E612}"/>
              </a:ext>
            </a:extLst>
          </p:cNvPr>
          <p:cNvGraphicFramePr/>
          <p:nvPr>
            <p:extLst>
              <p:ext uri="{D42A27DB-BD31-4B8C-83A1-F6EECF244321}">
                <p14:modId xmlns:p14="http://schemas.microsoft.com/office/powerpoint/2010/main" val="82041505"/>
              </p:ext>
            </p:extLst>
          </p:nvPr>
        </p:nvGraphicFramePr>
        <p:xfrm>
          <a:off x="702000" y="1120801"/>
          <a:ext cx="10788000" cy="557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C55DFA8D-E22E-473F-AF64-077FDC1BD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159" y="4152348"/>
            <a:ext cx="2321170" cy="890753"/>
          </a:xfrm>
          <a:prstGeom prst="rect">
            <a:avLst/>
          </a:prstGeom>
        </p:spPr>
      </p:pic>
      <p:pic>
        <p:nvPicPr>
          <p:cNvPr id="2050" name="Picture 2" descr="Icône Ecommerce, graphique, augmentation Gratuit de Linea Icons">
            <a:extLst>
              <a:ext uri="{FF2B5EF4-FFF2-40B4-BE49-F238E27FC236}">
                <a16:creationId xmlns:a16="http://schemas.microsoft.com/office/drawing/2014/main" id="{33977878-E5E3-4F0D-A173-1B54DAE2C5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7236" y="2631768"/>
            <a:ext cx="1104388" cy="1104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cône de signe d&amp;#39;hôpital - Telecharger Vectoriel Gratuit, Clipart  Graphique, Vecteur Dessins et Pictogramme Gratuit">
            <a:extLst>
              <a:ext uri="{FF2B5EF4-FFF2-40B4-BE49-F238E27FC236}">
                <a16:creationId xmlns:a16="http://schemas.microsoft.com/office/drawing/2014/main" id="{569E6B5E-F694-44F7-ABD1-D383B3FA195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1245"/>
          <a:stretch/>
        </p:blipFill>
        <p:spPr bwMode="auto">
          <a:xfrm>
            <a:off x="859220" y="2696347"/>
            <a:ext cx="1360003" cy="120707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Pregnant lady">
            <a:extLst>
              <a:ext uri="{FF2B5EF4-FFF2-40B4-BE49-F238E27FC236}">
                <a16:creationId xmlns:a16="http://schemas.microsoft.com/office/drawing/2014/main" id="{696F644A-C332-4AE2-8DCB-A2842B2343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8855" y="4128701"/>
            <a:ext cx="914400" cy="914400"/>
          </a:xfrm>
          <a:prstGeom prst="rect">
            <a:avLst/>
          </a:prstGeom>
        </p:spPr>
      </p:pic>
    </p:spTree>
    <p:extLst>
      <p:ext uri="{BB962C8B-B14F-4D97-AF65-F5344CB8AC3E}">
        <p14:creationId xmlns:p14="http://schemas.microsoft.com/office/powerpoint/2010/main" val="409980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97949-3CAF-4C55-A5D3-DB503DFEDE48}"/>
              </a:ext>
            </a:extLst>
          </p:cNvPr>
          <p:cNvSpPr>
            <a:spLocks noGrp="1"/>
          </p:cNvSpPr>
          <p:nvPr>
            <p:ph type="title"/>
          </p:nvPr>
        </p:nvSpPr>
        <p:spPr/>
        <p:txBody>
          <a:bodyPr>
            <a:normAutofit/>
          </a:bodyPr>
          <a:lstStyle/>
          <a:p>
            <a:r>
              <a:rPr lang="fr-FR"/>
              <a:t>Opportunité d’élargir </a:t>
            </a:r>
            <a:r>
              <a:rPr lang="fr-FR" dirty="0"/>
              <a:t>la base patients de NEST</a:t>
            </a:r>
          </a:p>
        </p:txBody>
      </p:sp>
      <p:sp>
        <p:nvSpPr>
          <p:cNvPr id="3" name="Espace réservé du contenu 2">
            <a:extLst>
              <a:ext uri="{FF2B5EF4-FFF2-40B4-BE49-F238E27FC236}">
                <a16:creationId xmlns:a16="http://schemas.microsoft.com/office/drawing/2014/main" id="{740805CA-1A2D-492B-8156-3053F7065A74}"/>
              </a:ext>
            </a:extLst>
          </p:cNvPr>
          <p:cNvSpPr>
            <a:spLocks noGrp="1"/>
          </p:cNvSpPr>
          <p:nvPr>
            <p:ph idx="1"/>
          </p:nvPr>
        </p:nvSpPr>
        <p:spPr>
          <a:xfrm>
            <a:off x="771519" y="1007343"/>
            <a:ext cx="10774937" cy="4962115"/>
          </a:xfrm>
        </p:spPr>
        <p:txBody>
          <a:bodyPr>
            <a:normAutofit/>
          </a:bodyPr>
          <a:lstStyle/>
          <a:p>
            <a:pPr marL="0" indent="0" algn="ctr">
              <a:buNone/>
            </a:pPr>
            <a:endParaRPr lang="fr-FR" b="1" dirty="0"/>
          </a:p>
        </p:txBody>
      </p:sp>
      <p:grpSp>
        <p:nvGrpSpPr>
          <p:cNvPr id="35" name="Groupe 34">
            <a:extLst>
              <a:ext uri="{FF2B5EF4-FFF2-40B4-BE49-F238E27FC236}">
                <a16:creationId xmlns:a16="http://schemas.microsoft.com/office/drawing/2014/main" id="{5DC2357E-E919-481A-9B25-8433F0A1C66A}"/>
              </a:ext>
            </a:extLst>
          </p:cNvPr>
          <p:cNvGrpSpPr/>
          <p:nvPr/>
        </p:nvGrpSpPr>
        <p:grpSpPr>
          <a:xfrm>
            <a:off x="882109" y="1269402"/>
            <a:ext cx="10788000" cy="5430996"/>
            <a:chOff x="715063" y="957861"/>
            <a:chExt cx="11014088" cy="5587145"/>
          </a:xfrm>
        </p:grpSpPr>
        <p:sp>
          <p:nvSpPr>
            <p:cNvPr id="4" name="Espace réservé du contenu 2">
              <a:extLst>
                <a:ext uri="{FF2B5EF4-FFF2-40B4-BE49-F238E27FC236}">
                  <a16:creationId xmlns:a16="http://schemas.microsoft.com/office/drawing/2014/main" id="{E8EDC435-1C80-434A-9CA9-823DAAAFB5D6}"/>
                </a:ext>
              </a:extLst>
            </p:cNvPr>
            <p:cNvSpPr txBox="1">
              <a:spLocks/>
            </p:cNvSpPr>
            <p:nvPr/>
          </p:nvSpPr>
          <p:spPr>
            <a:xfrm>
              <a:off x="715063" y="5155096"/>
              <a:ext cx="10774937" cy="102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i="1" dirty="0">
                <a:latin typeface="Calibri" panose="020F0502020204030204" pitchFamily="34" charset="0"/>
                <a:ea typeface="Arial" panose="020B060402020202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88370FB0-3D8E-4571-960C-0EBA700D8055}"/>
                </a:ext>
              </a:extLst>
            </p:cNvPr>
            <p:cNvGrpSpPr/>
            <p:nvPr/>
          </p:nvGrpSpPr>
          <p:grpSpPr>
            <a:xfrm>
              <a:off x="5344651" y="1328065"/>
              <a:ext cx="6384500" cy="5216941"/>
              <a:chOff x="733429" y="1348476"/>
              <a:chExt cx="8172830" cy="5071075"/>
            </a:xfrm>
          </p:grpSpPr>
          <p:grpSp>
            <p:nvGrpSpPr>
              <p:cNvPr id="6" name="Groupe 5">
                <a:extLst>
                  <a:ext uri="{FF2B5EF4-FFF2-40B4-BE49-F238E27FC236}">
                    <a16:creationId xmlns:a16="http://schemas.microsoft.com/office/drawing/2014/main" id="{67565F08-5C56-4234-AAAB-08AF779E3759}"/>
                  </a:ext>
                </a:extLst>
              </p:cNvPr>
              <p:cNvGrpSpPr/>
              <p:nvPr/>
            </p:nvGrpSpPr>
            <p:grpSpPr>
              <a:xfrm>
                <a:off x="733429" y="1348476"/>
                <a:ext cx="8172830" cy="5071075"/>
                <a:chOff x="2944978" y="239323"/>
                <a:chExt cx="8623224" cy="6570066"/>
              </a:xfrm>
            </p:grpSpPr>
            <p:cxnSp>
              <p:nvCxnSpPr>
                <p:cNvPr id="8" name="Connecteur droit 7">
                  <a:extLst>
                    <a:ext uri="{FF2B5EF4-FFF2-40B4-BE49-F238E27FC236}">
                      <a16:creationId xmlns:a16="http://schemas.microsoft.com/office/drawing/2014/main" id="{8E1002DB-2BAE-43F2-A41B-FD8329688EB0}"/>
                    </a:ext>
                  </a:extLst>
                </p:cNvPr>
                <p:cNvCxnSpPr/>
                <p:nvPr/>
              </p:nvCxnSpPr>
              <p:spPr>
                <a:xfrm>
                  <a:off x="3225393" y="5358804"/>
                  <a:ext cx="573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B2B57570-F8A7-4DE1-A45A-18847E72E872}"/>
                    </a:ext>
                  </a:extLst>
                </p:cNvPr>
                <p:cNvGrpSpPr/>
                <p:nvPr/>
              </p:nvGrpSpPr>
              <p:grpSpPr>
                <a:xfrm>
                  <a:off x="2944978" y="239323"/>
                  <a:ext cx="8623224" cy="6570066"/>
                  <a:chOff x="776860" y="37711"/>
                  <a:chExt cx="8623224" cy="6570066"/>
                </a:xfrm>
              </p:grpSpPr>
              <p:grpSp>
                <p:nvGrpSpPr>
                  <p:cNvPr id="10" name="Groupe 87">
                    <a:extLst>
                      <a:ext uri="{FF2B5EF4-FFF2-40B4-BE49-F238E27FC236}">
                        <a16:creationId xmlns:a16="http://schemas.microsoft.com/office/drawing/2014/main" id="{EBF86863-287F-41AE-B97E-11037C566658}"/>
                      </a:ext>
                    </a:extLst>
                  </p:cNvPr>
                  <p:cNvGrpSpPr>
                    <a:grpSpLocks/>
                  </p:cNvGrpSpPr>
                  <p:nvPr/>
                </p:nvGrpSpPr>
                <p:grpSpPr bwMode="auto">
                  <a:xfrm>
                    <a:off x="776860" y="37711"/>
                    <a:ext cx="8623224" cy="6570066"/>
                    <a:chOff x="4290622" y="1507450"/>
                    <a:chExt cx="5120425" cy="3631739"/>
                  </a:xfrm>
                </p:grpSpPr>
                <p:sp>
                  <p:nvSpPr>
                    <p:cNvPr id="15" name="Rectangle 14">
                      <a:extLst>
                        <a:ext uri="{FF2B5EF4-FFF2-40B4-BE49-F238E27FC236}">
                          <a16:creationId xmlns:a16="http://schemas.microsoft.com/office/drawing/2014/main" id="{9A0A9E93-D5DF-43EC-B502-26459900515B}"/>
                        </a:ext>
                      </a:extLst>
                    </p:cNvPr>
                    <p:cNvSpPr/>
                    <p:nvPr/>
                  </p:nvSpPr>
                  <p:spPr>
                    <a:xfrm>
                      <a:off x="5498737" y="1578017"/>
                      <a:ext cx="2287923" cy="484054"/>
                    </a:xfrm>
                    <a:prstGeom prst="rect">
                      <a:avLst/>
                    </a:prstGeom>
                    <a:solidFill>
                      <a:schemeClr val="accent4">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t"/>
                    <a:lstStyle/>
                    <a:p>
                      <a:pPr algn="ctr">
                        <a:defRPr/>
                      </a:pPr>
                      <a:r>
                        <a:rPr lang="fr-FR" sz="1600" b="1" dirty="0">
                          <a:solidFill>
                            <a:schemeClr val="accent4"/>
                          </a:solidFill>
                        </a:rPr>
                        <a:t>PRIVATE SECTOR</a:t>
                      </a:r>
                    </a:p>
                  </p:txBody>
                </p:sp>
                <p:sp>
                  <p:nvSpPr>
                    <p:cNvPr id="16" name="Text Box 43">
                      <a:extLst>
                        <a:ext uri="{FF2B5EF4-FFF2-40B4-BE49-F238E27FC236}">
                          <a16:creationId xmlns:a16="http://schemas.microsoft.com/office/drawing/2014/main" id="{799CDA09-1589-4722-A996-8F5183432401}"/>
                        </a:ext>
                      </a:extLst>
                    </p:cNvPr>
                    <p:cNvSpPr txBox="1">
                      <a:spLocks noChangeArrowheads="1"/>
                    </p:cNvSpPr>
                    <p:nvPr/>
                  </p:nvSpPr>
                  <p:spPr bwMode="auto">
                    <a:xfrm>
                      <a:off x="8560494" y="5013551"/>
                      <a:ext cx="669080" cy="1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5000"/>
                        </a:lnSpc>
                      </a:pPr>
                      <a:r>
                        <a:rPr lang="en-US" altLang="fr-FR" sz="1200" i="1" dirty="0" err="1">
                          <a:solidFill>
                            <a:schemeClr val="accent4">
                              <a:lumMod val="50000"/>
                            </a:schemeClr>
                          </a:solidFill>
                        </a:rPr>
                        <a:t>Qualité</a:t>
                      </a:r>
                      <a:endParaRPr lang="en-US" altLang="fr-FR" sz="1200" i="1" dirty="0">
                        <a:solidFill>
                          <a:schemeClr val="accent4">
                            <a:lumMod val="50000"/>
                          </a:schemeClr>
                        </a:solidFill>
                      </a:endParaRPr>
                    </a:p>
                  </p:txBody>
                </p:sp>
                <p:sp>
                  <p:nvSpPr>
                    <p:cNvPr id="17" name="Text Box 44">
                      <a:extLst>
                        <a:ext uri="{FF2B5EF4-FFF2-40B4-BE49-F238E27FC236}">
                          <a16:creationId xmlns:a16="http://schemas.microsoft.com/office/drawing/2014/main" id="{096CC4F4-81E8-424A-9874-BF17AB8E6BC5}"/>
                        </a:ext>
                      </a:extLst>
                    </p:cNvPr>
                    <p:cNvSpPr txBox="1">
                      <a:spLocks noChangeArrowheads="1"/>
                    </p:cNvSpPr>
                    <p:nvPr/>
                  </p:nvSpPr>
                  <p:spPr bwMode="auto">
                    <a:xfrm>
                      <a:off x="4290622" y="1507450"/>
                      <a:ext cx="1519970" cy="1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pPr>
                      <a:r>
                        <a:rPr lang="en-US" altLang="fr-FR" sz="1200" i="1" dirty="0">
                          <a:solidFill>
                            <a:schemeClr val="accent4">
                              <a:lumMod val="50000"/>
                            </a:schemeClr>
                          </a:solidFill>
                        </a:rPr>
                        <a:t>Prix</a:t>
                      </a:r>
                    </a:p>
                  </p:txBody>
                </p:sp>
                <p:sp>
                  <p:nvSpPr>
                    <p:cNvPr id="18" name="Rectangle 17">
                      <a:extLst>
                        <a:ext uri="{FF2B5EF4-FFF2-40B4-BE49-F238E27FC236}">
                          <a16:creationId xmlns:a16="http://schemas.microsoft.com/office/drawing/2014/main" id="{B0D0530A-B727-40EA-82B8-4A20BE61C3DD}"/>
                        </a:ext>
                      </a:extLst>
                    </p:cNvPr>
                    <p:cNvSpPr/>
                    <p:nvPr/>
                  </p:nvSpPr>
                  <p:spPr>
                    <a:xfrm>
                      <a:off x="4893210" y="3415049"/>
                      <a:ext cx="1864086" cy="1200671"/>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t"/>
                    <a:lstStyle/>
                    <a:p>
                      <a:pPr algn="ctr">
                        <a:defRPr/>
                      </a:pPr>
                      <a:r>
                        <a:rPr lang="fr-FR" sz="1600" b="1" dirty="0">
                          <a:solidFill>
                            <a:schemeClr val="accent4"/>
                          </a:solidFill>
                        </a:rPr>
                        <a:t>PUBLIC SECTOR</a:t>
                      </a:r>
                    </a:p>
                  </p:txBody>
                </p:sp>
                <p:pic>
                  <p:nvPicPr>
                    <p:cNvPr id="19" name="Picture 41">
                      <a:extLst>
                        <a:ext uri="{FF2B5EF4-FFF2-40B4-BE49-F238E27FC236}">
                          <a16:creationId xmlns:a16="http://schemas.microsoft.com/office/drawing/2014/main" id="{ED16136B-938F-4B62-AE40-E605555A5881}"/>
                        </a:ext>
                      </a:extLst>
                    </p:cNvPr>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4459182" y="1640271"/>
                      <a:ext cx="106439" cy="3380589"/>
                    </a:xfrm>
                    <a:prstGeom prst="rect">
                      <a:avLst/>
                    </a:prstGeom>
                    <a:noFill/>
                    <a:ln>
                      <a:solidFill>
                        <a:schemeClr val="bg1"/>
                      </a:solidFill>
                    </a:ln>
                  </p:spPr>
                </p:pic>
                <p:pic>
                  <p:nvPicPr>
                    <p:cNvPr id="20" name="Picture 42">
                      <a:extLst>
                        <a:ext uri="{FF2B5EF4-FFF2-40B4-BE49-F238E27FC236}">
                          <a16:creationId xmlns:a16="http://schemas.microsoft.com/office/drawing/2014/main" id="{752A0EB0-2542-49C6-80ED-731B41EC5C67}"/>
                        </a:ext>
                      </a:extLst>
                    </p:cNvPr>
                    <p:cNvPicPr>
                      <a:picLocks noChangeAspect="1" noChangeArrowheads="1"/>
                    </p:cNvPicPr>
                    <p:nvPr/>
                  </p:nvPicPr>
                  <p:blipFill>
                    <a:blip r:embed="rId3" cstate="print">
                      <a:duotone>
                        <a:prstClr val="black"/>
                        <a:schemeClr val="tx1">
                          <a:tint val="45000"/>
                          <a:satMod val="400000"/>
                        </a:schemeClr>
                      </a:duotone>
                    </a:blip>
                    <a:srcRect/>
                    <a:stretch>
                      <a:fillRect/>
                    </a:stretch>
                  </p:blipFill>
                  <p:spPr bwMode="auto">
                    <a:xfrm>
                      <a:off x="4504850" y="4933474"/>
                      <a:ext cx="4906197" cy="147525"/>
                    </a:xfrm>
                    <a:prstGeom prst="rect">
                      <a:avLst/>
                    </a:prstGeom>
                    <a:noFill/>
                    <a:ln>
                      <a:noFill/>
                    </a:ln>
                  </p:spPr>
                </p:pic>
                <p:cxnSp>
                  <p:nvCxnSpPr>
                    <p:cNvPr id="21" name="Connecteur droit 20">
                      <a:extLst>
                        <a:ext uri="{FF2B5EF4-FFF2-40B4-BE49-F238E27FC236}">
                          <a16:creationId xmlns:a16="http://schemas.microsoft.com/office/drawing/2014/main" id="{23EC185D-B8F1-4BD4-94C2-E0123A18DF31}"/>
                        </a:ext>
                      </a:extLst>
                    </p:cNvPr>
                    <p:cNvCxnSpPr/>
                    <p:nvPr/>
                  </p:nvCxnSpPr>
                  <p:spPr>
                    <a:xfrm>
                      <a:off x="4418483" y="1947304"/>
                      <a:ext cx="772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1D738171-E3BB-462F-97E4-ECE6F76E1F79}"/>
                      </a:ext>
                    </a:extLst>
                  </p:cNvPr>
                  <p:cNvCxnSpPr/>
                  <p:nvPr/>
                </p:nvCxnSpPr>
                <p:spPr bwMode="auto">
                  <a:xfrm>
                    <a:off x="959926" y="1930007"/>
                    <a:ext cx="1301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D96E2A9-5902-47D0-988F-A511B75CD5CE}"/>
                      </a:ext>
                    </a:extLst>
                  </p:cNvPr>
                  <p:cNvCxnSpPr/>
                  <p:nvPr/>
                </p:nvCxnSpPr>
                <p:spPr bwMode="auto">
                  <a:xfrm>
                    <a:off x="1007135" y="3596900"/>
                    <a:ext cx="1301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7" name="Image 6">
                <a:extLst>
                  <a:ext uri="{FF2B5EF4-FFF2-40B4-BE49-F238E27FC236}">
                    <a16:creationId xmlns:a16="http://schemas.microsoft.com/office/drawing/2014/main" id="{8084A9CC-85A8-4A32-851A-DA6EC9A82CDF}"/>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rot="5400000">
                <a:off x="5430676" y="2037631"/>
                <a:ext cx="1259984" cy="1307978"/>
              </a:xfrm>
              <a:prstGeom prst="rect">
                <a:avLst/>
              </a:prstGeom>
              <a:solidFill>
                <a:schemeClr val="bg1"/>
              </a:solidFill>
              <a:ln w="28575">
                <a:solidFill>
                  <a:schemeClr val="accent4">
                    <a:lumMod val="60000"/>
                    <a:lumOff val="40000"/>
                    <a:alpha val="47000"/>
                  </a:schemeClr>
                </a:solidFill>
              </a:ln>
            </p:spPr>
          </p:pic>
        </p:grpSp>
        <p:sp>
          <p:nvSpPr>
            <p:cNvPr id="24" name="Titre 1">
              <a:extLst>
                <a:ext uri="{FF2B5EF4-FFF2-40B4-BE49-F238E27FC236}">
                  <a16:creationId xmlns:a16="http://schemas.microsoft.com/office/drawing/2014/main" id="{0F3B11CC-F4B3-45A6-9633-FD2F2828FC10}"/>
                </a:ext>
              </a:extLst>
            </p:cNvPr>
            <p:cNvSpPr txBox="1">
              <a:spLocks/>
            </p:cNvSpPr>
            <p:nvPr/>
          </p:nvSpPr>
          <p:spPr>
            <a:xfrm>
              <a:off x="1519632" y="957861"/>
              <a:ext cx="9152736" cy="381811"/>
            </a:xfrm>
            <a:prstGeom prst="rect">
              <a:avLst/>
            </a:prstGeo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fr-FR" sz="1800" b="1" dirty="0">
                <a:solidFill>
                  <a:schemeClr val="accent4">
                    <a:lumMod val="50000"/>
                  </a:schemeClr>
                </a:solidFill>
                <a:latin typeface="+mn-lt"/>
              </a:endParaRPr>
            </a:p>
          </p:txBody>
        </p:sp>
        <p:grpSp>
          <p:nvGrpSpPr>
            <p:cNvPr id="25" name="Groupe 24">
              <a:extLst>
                <a:ext uri="{FF2B5EF4-FFF2-40B4-BE49-F238E27FC236}">
                  <a16:creationId xmlns:a16="http://schemas.microsoft.com/office/drawing/2014/main" id="{1D56E496-6173-4345-B098-F02BA335D9CD}"/>
                </a:ext>
              </a:extLst>
            </p:cNvPr>
            <p:cNvGrpSpPr/>
            <p:nvPr/>
          </p:nvGrpSpPr>
          <p:grpSpPr>
            <a:xfrm>
              <a:off x="977312" y="1272984"/>
              <a:ext cx="8720834" cy="5266828"/>
              <a:chOff x="5603753" y="1063738"/>
              <a:chExt cx="6900608" cy="5361713"/>
            </a:xfrm>
          </p:grpSpPr>
          <p:sp>
            <p:nvSpPr>
              <p:cNvPr id="26" name="Triangle isocèle 25">
                <a:extLst>
                  <a:ext uri="{FF2B5EF4-FFF2-40B4-BE49-F238E27FC236}">
                    <a16:creationId xmlns:a16="http://schemas.microsoft.com/office/drawing/2014/main" id="{D1AE4AA2-015A-4896-8859-EB0477EB1C32}"/>
                  </a:ext>
                </a:extLst>
              </p:cNvPr>
              <p:cNvSpPr/>
              <p:nvPr/>
            </p:nvSpPr>
            <p:spPr>
              <a:xfrm>
                <a:off x="5866540" y="1063738"/>
                <a:ext cx="2203625" cy="5001936"/>
              </a:xfrm>
              <a:prstGeom prst="triangle">
                <a:avLst/>
              </a:prstGeom>
              <a:solidFill>
                <a:schemeClr val="accent3">
                  <a:lumMod val="60000"/>
                  <a:lumOff val="40000"/>
                </a:schemeClr>
              </a:solidFill>
              <a:ln>
                <a:solidFill>
                  <a:schemeClr val="accent2"/>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accent4">
                      <a:lumMod val="50000"/>
                    </a:schemeClr>
                  </a:solidFill>
                </a:endParaRPr>
              </a:p>
            </p:txBody>
          </p:sp>
          <p:sp>
            <p:nvSpPr>
              <p:cNvPr id="27" name="Rectangle 26">
                <a:extLst>
                  <a:ext uri="{FF2B5EF4-FFF2-40B4-BE49-F238E27FC236}">
                    <a16:creationId xmlns:a16="http://schemas.microsoft.com/office/drawing/2014/main" id="{F97594AA-1C2D-4977-BC8B-6D7AF1B9C724}"/>
                  </a:ext>
                </a:extLst>
              </p:cNvPr>
              <p:cNvSpPr/>
              <p:nvPr/>
            </p:nvSpPr>
            <p:spPr>
              <a:xfrm>
                <a:off x="5612568" y="1773622"/>
                <a:ext cx="2937131" cy="565534"/>
              </a:xfrm>
              <a:prstGeom prst="rect">
                <a:avLst/>
              </a:prstGeom>
              <a:ln w="28575">
                <a:solidFill>
                  <a:schemeClr val="accent4"/>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chemeClr val="accent4"/>
                    </a:solidFill>
                  </a:rPr>
                  <a:t>Target 1 = 15% of Pop.</a:t>
                </a:r>
              </a:p>
            </p:txBody>
          </p:sp>
          <p:sp>
            <p:nvSpPr>
              <p:cNvPr id="29" name="Rectangle 28">
                <a:extLst>
                  <a:ext uri="{FF2B5EF4-FFF2-40B4-BE49-F238E27FC236}">
                    <a16:creationId xmlns:a16="http://schemas.microsoft.com/office/drawing/2014/main" id="{0BB1A073-05A7-426E-B435-DA8007F8E3BA}"/>
                  </a:ext>
                </a:extLst>
              </p:cNvPr>
              <p:cNvSpPr/>
              <p:nvPr/>
            </p:nvSpPr>
            <p:spPr>
              <a:xfrm>
                <a:off x="5612568" y="2467496"/>
                <a:ext cx="2937130" cy="754045"/>
              </a:xfrm>
              <a:prstGeom prst="rect">
                <a:avLst/>
              </a:prstGeom>
              <a:ln w="28575">
                <a:solidFill>
                  <a:schemeClr val="accent4"/>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chemeClr val="accent4"/>
                    </a:solidFill>
                  </a:rPr>
                  <a:t>Target 2 = 20% of Pop</a:t>
                </a:r>
                <a:r>
                  <a:rPr lang="fr-FR" b="1" dirty="0">
                    <a:solidFill>
                      <a:schemeClr val="accent4"/>
                    </a:solidFill>
                  </a:rPr>
                  <a:t>.</a:t>
                </a:r>
              </a:p>
            </p:txBody>
          </p:sp>
          <p:cxnSp>
            <p:nvCxnSpPr>
              <p:cNvPr id="31" name="Connecteur droit 30">
                <a:extLst>
                  <a:ext uri="{FF2B5EF4-FFF2-40B4-BE49-F238E27FC236}">
                    <a16:creationId xmlns:a16="http://schemas.microsoft.com/office/drawing/2014/main" id="{D940CDF7-C770-4DF8-AC56-BED697A79953}"/>
                  </a:ext>
                </a:extLst>
              </p:cNvPr>
              <p:cNvCxnSpPr>
                <a:cxnSpLocks/>
              </p:cNvCxnSpPr>
              <p:nvPr/>
            </p:nvCxnSpPr>
            <p:spPr>
              <a:xfrm flipV="1">
                <a:off x="5612568" y="2339156"/>
                <a:ext cx="6292308" cy="7075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4B7582F-DAEB-4354-B6AA-40D7D0976D0B}"/>
                  </a:ext>
                </a:extLst>
              </p:cNvPr>
              <p:cNvSpPr/>
              <p:nvPr/>
            </p:nvSpPr>
            <p:spPr>
              <a:xfrm>
                <a:off x="5603753" y="1252982"/>
                <a:ext cx="1592630" cy="2465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i="1" dirty="0">
                    <a:solidFill>
                      <a:schemeClr val="accent4">
                        <a:lumMod val="50000"/>
                      </a:schemeClr>
                    </a:solidFill>
                  </a:rPr>
                  <a:t>Top 5%</a:t>
                </a:r>
              </a:p>
            </p:txBody>
          </p:sp>
          <p:cxnSp>
            <p:nvCxnSpPr>
              <p:cNvPr id="32" name="Connecteur droit 31">
                <a:extLst>
                  <a:ext uri="{FF2B5EF4-FFF2-40B4-BE49-F238E27FC236}">
                    <a16:creationId xmlns:a16="http://schemas.microsoft.com/office/drawing/2014/main" id="{B2E15AD5-BA09-48D9-8F4E-A359CD382977}"/>
                  </a:ext>
                </a:extLst>
              </p:cNvPr>
              <p:cNvCxnSpPr>
                <a:cxnSpLocks/>
              </p:cNvCxnSpPr>
              <p:nvPr/>
            </p:nvCxnSpPr>
            <p:spPr>
              <a:xfrm flipV="1">
                <a:off x="5614708" y="3242530"/>
                <a:ext cx="6889653" cy="16688"/>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Text Box 43">
                <a:extLst>
                  <a:ext uri="{FF2B5EF4-FFF2-40B4-BE49-F238E27FC236}">
                    <a16:creationId xmlns:a16="http://schemas.microsoft.com/office/drawing/2014/main" id="{9D5FCABD-5D3D-4404-BCAC-0DA5040C7D87}"/>
                  </a:ext>
                </a:extLst>
              </p:cNvPr>
              <p:cNvSpPr txBox="1">
                <a:spLocks noChangeArrowheads="1"/>
              </p:cNvSpPr>
              <p:nvPr/>
            </p:nvSpPr>
            <p:spPr bwMode="auto">
              <a:xfrm>
                <a:off x="5866541" y="6162302"/>
                <a:ext cx="220362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pPr>
                <a:r>
                  <a:rPr lang="en-US" altLang="fr-FR" b="1" dirty="0">
                    <a:solidFill>
                      <a:schemeClr val="accent4">
                        <a:lumMod val="50000"/>
                      </a:schemeClr>
                    </a:solidFill>
                    <a:latin typeface="+mn-lt"/>
                  </a:rPr>
                  <a:t>Income Pyramid</a:t>
                </a:r>
              </a:p>
            </p:txBody>
          </p:sp>
        </p:grpSp>
      </p:grpSp>
      <p:sp>
        <p:nvSpPr>
          <p:cNvPr id="38" name="Rectangle 37">
            <a:extLst>
              <a:ext uri="{FF2B5EF4-FFF2-40B4-BE49-F238E27FC236}">
                <a16:creationId xmlns:a16="http://schemas.microsoft.com/office/drawing/2014/main" id="{CD1A2EEB-9852-40EF-87F1-316D521098AB}"/>
              </a:ext>
            </a:extLst>
          </p:cNvPr>
          <p:cNvSpPr/>
          <p:nvPr/>
        </p:nvSpPr>
        <p:spPr>
          <a:xfrm>
            <a:off x="1149887" y="3711122"/>
            <a:ext cx="3635684" cy="1440000"/>
          </a:xfrm>
          <a:prstGeom prst="rect">
            <a:avLst/>
          </a:prstGeom>
          <a:ln w="28575">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chemeClr val="accent6"/>
                </a:solidFill>
              </a:rPr>
              <a:t>Target 3 = 40 % of Pop</a:t>
            </a:r>
            <a:r>
              <a:rPr lang="fr-FR" b="1" dirty="0">
                <a:solidFill>
                  <a:schemeClr val="accent6"/>
                </a:solidFill>
              </a:rPr>
              <a:t>.</a:t>
            </a:r>
          </a:p>
        </p:txBody>
      </p:sp>
      <p:pic>
        <p:nvPicPr>
          <p:cNvPr id="40" name="Image 39">
            <a:extLst>
              <a:ext uri="{FF2B5EF4-FFF2-40B4-BE49-F238E27FC236}">
                <a16:creationId xmlns:a16="http://schemas.microsoft.com/office/drawing/2014/main" id="{15535DC2-7C85-4831-A364-204351A49A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8769895" y="3922203"/>
            <a:ext cx="1440000" cy="998854"/>
          </a:xfrm>
          <a:prstGeom prst="rect">
            <a:avLst/>
          </a:prstGeom>
          <a:solidFill>
            <a:schemeClr val="bg1"/>
          </a:solidFill>
          <a:ln w="28575">
            <a:solidFill>
              <a:schemeClr val="accent6">
                <a:alpha val="47000"/>
              </a:schemeClr>
            </a:solidFill>
          </a:ln>
        </p:spPr>
      </p:pic>
      <p:pic>
        <p:nvPicPr>
          <p:cNvPr id="45" name="Image 44">
            <a:extLst>
              <a:ext uri="{FF2B5EF4-FFF2-40B4-BE49-F238E27FC236}">
                <a16:creationId xmlns:a16="http://schemas.microsoft.com/office/drawing/2014/main" id="{D22715B1-9A6A-4723-8F6C-3F2CC41DFF3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9844854" y="3922203"/>
            <a:ext cx="1440000" cy="998854"/>
          </a:xfrm>
          <a:prstGeom prst="rect">
            <a:avLst/>
          </a:prstGeom>
          <a:solidFill>
            <a:schemeClr val="bg1"/>
          </a:solidFill>
          <a:ln w="28575">
            <a:solidFill>
              <a:schemeClr val="accent6">
                <a:alpha val="47000"/>
              </a:schemeClr>
            </a:solidFill>
          </a:ln>
        </p:spPr>
      </p:pic>
      <p:pic>
        <p:nvPicPr>
          <p:cNvPr id="47" name="Image 46">
            <a:extLst>
              <a:ext uri="{FF2B5EF4-FFF2-40B4-BE49-F238E27FC236}">
                <a16:creationId xmlns:a16="http://schemas.microsoft.com/office/drawing/2014/main" id="{8B035D24-85F4-4783-9D73-9FE9EEB15F4C}"/>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rot="5400000">
            <a:off x="9943094" y="2472021"/>
            <a:ext cx="1260000" cy="1000800"/>
          </a:xfrm>
          <a:prstGeom prst="rect">
            <a:avLst/>
          </a:prstGeom>
          <a:solidFill>
            <a:schemeClr val="bg1"/>
          </a:solidFill>
          <a:ln w="28575">
            <a:solidFill>
              <a:schemeClr val="accent4">
                <a:lumMod val="60000"/>
                <a:lumOff val="40000"/>
                <a:alpha val="47000"/>
              </a:schemeClr>
            </a:solidFill>
          </a:ln>
        </p:spPr>
      </p:pic>
      <p:sp>
        <p:nvSpPr>
          <p:cNvPr id="11" name="Rectangle 10">
            <a:extLst>
              <a:ext uri="{FF2B5EF4-FFF2-40B4-BE49-F238E27FC236}">
                <a16:creationId xmlns:a16="http://schemas.microsoft.com/office/drawing/2014/main" id="{12ECF258-9F6F-4B1F-A918-C723CF3751B2}"/>
              </a:ext>
            </a:extLst>
          </p:cNvPr>
          <p:cNvSpPr/>
          <p:nvPr/>
        </p:nvSpPr>
        <p:spPr>
          <a:xfrm>
            <a:off x="1149887" y="5309752"/>
            <a:ext cx="3635685" cy="720000"/>
          </a:xfrm>
          <a:prstGeom prst="rect">
            <a:avLst/>
          </a:prstGeom>
          <a:ln w="28575">
            <a:solidFill>
              <a:schemeClr val="tx1">
                <a:lumMod val="65000"/>
                <a:lumOff val="3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chemeClr val="tx1">
                    <a:lumMod val="50000"/>
                    <a:lumOff val="50000"/>
                  </a:schemeClr>
                </a:solidFill>
              </a:rPr>
              <a:t> 20% of Pop</a:t>
            </a:r>
            <a:r>
              <a:rPr lang="fr-FR" b="1" dirty="0">
                <a:solidFill>
                  <a:schemeClr val="tx1">
                    <a:lumMod val="50000"/>
                    <a:lumOff val="50000"/>
                  </a:schemeClr>
                </a:solidFill>
              </a:rPr>
              <a:t>.</a:t>
            </a:r>
          </a:p>
        </p:txBody>
      </p:sp>
      <p:cxnSp>
        <p:nvCxnSpPr>
          <p:cNvPr id="36" name="Connecteur droit 31">
            <a:extLst>
              <a:ext uri="{FF2B5EF4-FFF2-40B4-BE49-F238E27FC236}">
                <a16:creationId xmlns:a16="http://schemas.microsoft.com/office/drawing/2014/main" id="{43871396-468E-4A52-9A11-1AD6D72CD206}"/>
              </a:ext>
            </a:extLst>
          </p:cNvPr>
          <p:cNvCxnSpPr>
            <a:cxnSpLocks/>
          </p:cNvCxnSpPr>
          <p:nvPr/>
        </p:nvCxnSpPr>
        <p:spPr>
          <a:xfrm flipV="1">
            <a:off x="1086405" y="5225927"/>
            <a:ext cx="8528260" cy="15935"/>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7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B00B0A94-636D-47BD-B796-D520373CF7E5}"/>
              </a:ext>
            </a:extLst>
          </p:cNvPr>
          <p:cNvSpPr>
            <a:spLocks noGrp="1"/>
          </p:cNvSpPr>
          <p:nvPr>
            <p:ph type="title"/>
          </p:nvPr>
        </p:nvSpPr>
        <p:spPr/>
        <p:txBody>
          <a:bodyPr>
            <a:normAutofit fontScale="90000"/>
          </a:bodyPr>
          <a:lstStyle/>
          <a:p>
            <a:r>
              <a:rPr lang="fr-FR" dirty="0"/>
              <a:t>Opportunité de renforcer l’intérêt des investisseurs potentiels</a:t>
            </a:r>
          </a:p>
        </p:txBody>
      </p:sp>
      <p:sp>
        <p:nvSpPr>
          <p:cNvPr id="23" name="Espace réservé du contenu 22">
            <a:extLst>
              <a:ext uri="{FF2B5EF4-FFF2-40B4-BE49-F238E27FC236}">
                <a16:creationId xmlns:a16="http://schemas.microsoft.com/office/drawing/2014/main" id="{F42CB9AF-44ED-4BF6-A433-6C0CCA3A7E42}"/>
              </a:ext>
            </a:extLst>
          </p:cNvPr>
          <p:cNvSpPr>
            <a:spLocks noGrp="1"/>
          </p:cNvSpPr>
          <p:nvPr>
            <p:ph idx="1"/>
          </p:nvPr>
        </p:nvSpPr>
        <p:spPr/>
        <p:txBody>
          <a:bodyPr>
            <a:normAutofit/>
          </a:bodyPr>
          <a:lstStyle/>
          <a:p>
            <a:pPr marL="0" indent="0" algn="ctr">
              <a:buNone/>
            </a:pPr>
            <a:endParaRPr lang="fr-FR" b="1" dirty="0"/>
          </a:p>
          <a:p>
            <a:pPr algn="just"/>
            <a:r>
              <a:rPr lang="fr-FR" sz="2000" b="1" dirty="0"/>
              <a:t>Démonstration de la réussite d’un projet pilote de PPP</a:t>
            </a:r>
          </a:p>
          <a:p>
            <a:pPr marL="0" indent="0" algn="just">
              <a:buNone/>
            </a:pPr>
            <a:endParaRPr lang="fr-FR" sz="2000" dirty="0"/>
          </a:p>
          <a:p>
            <a:pPr algn="just"/>
            <a:r>
              <a:rPr lang="fr-FR" sz="2000" b="1" dirty="0"/>
              <a:t>Intérêt de fondations philanthropiques </a:t>
            </a:r>
            <a:r>
              <a:rPr lang="fr-FR" sz="2000" dirty="0"/>
              <a:t>pour lesquelles la priorité est de cibler les populations à bas revenus afin d’améliorer l’accès aux soins.</a:t>
            </a:r>
          </a:p>
        </p:txBody>
      </p:sp>
      <p:pic>
        <p:nvPicPr>
          <p:cNvPr id="1026" name="Picture 2" descr="La Fondation Bill &amp; Melinda Gates">
            <a:extLst>
              <a:ext uri="{FF2B5EF4-FFF2-40B4-BE49-F238E27FC236}">
                <a16:creationId xmlns:a16="http://schemas.microsoft.com/office/drawing/2014/main" id="{546A02E8-E0C4-4ED1-9034-8F5CC18E7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284" y="3509963"/>
            <a:ext cx="5332973" cy="2133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nd Challenges Canada - Bold Ideas with Big Impact®">
            <a:extLst>
              <a:ext uri="{FF2B5EF4-FFF2-40B4-BE49-F238E27FC236}">
                <a16:creationId xmlns:a16="http://schemas.microsoft.com/office/drawing/2014/main" id="{C43DA2CC-A5A2-4923-9CAB-2196690D3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991" y="3990769"/>
            <a:ext cx="389572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1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B00B0A94-636D-47BD-B796-D520373CF7E5}"/>
              </a:ext>
            </a:extLst>
          </p:cNvPr>
          <p:cNvSpPr>
            <a:spLocks noGrp="1"/>
          </p:cNvSpPr>
          <p:nvPr>
            <p:ph type="title"/>
          </p:nvPr>
        </p:nvSpPr>
        <p:spPr/>
        <p:txBody>
          <a:bodyPr>
            <a:normAutofit fontScale="90000"/>
          </a:bodyPr>
          <a:lstStyle/>
          <a:p>
            <a:pPr marL="0" indent="0" algn="ctr">
              <a:buNone/>
            </a:pPr>
            <a:r>
              <a:rPr lang="fr-FR" dirty="0"/>
              <a:t>Opportunité de renforcer le leadership de NEST en Santé Femme – Enfant</a:t>
            </a:r>
          </a:p>
        </p:txBody>
      </p:sp>
      <p:sp>
        <p:nvSpPr>
          <p:cNvPr id="23" name="Espace réservé du contenu 22">
            <a:extLst>
              <a:ext uri="{FF2B5EF4-FFF2-40B4-BE49-F238E27FC236}">
                <a16:creationId xmlns:a16="http://schemas.microsoft.com/office/drawing/2014/main" id="{F42CB9AF-44ED-4BF6-A433-6C0CCA3A7E42}"/>
              </a:ext>
            </a:extLst>
          </p:cNvPr>
          <p:cNvSpPr>
            <a:spLocks noGrp="1"/>
          </p:cNvSpPr>
          <p:nvPr>
            <p:ph idx="1"/>
          </p:nvPr>
        </p:nvSpPr>
        <p:spPr/>
        <p:txBody>
          <a:bodyPr>
            <a:normAutofit/>
          </a:bodyPr>
          <a:lstStyle/>
          <a:p>
            <a:pPr marL="0" indent="0" algn="ctr">
              <a:buNone/>
            </a:pPr>
            <a:endParaRPr lang="fr-FR" sz="2000" b="1" dirty="0"/>
          </a:p>
          <a:p>
            <a:pPr algn="just"/>
            <a:r>
              <a:rPr lang="fr-FR" sz="2000" b="1" dirty="0"/>
              <a:t>Arrivée attendue du réseau NEST en banlieue de Dakar </a:t>
            </a:r>
            <a:r>
              <a:rPr lang="fr-FR" sz="2000" dirty="0"/>
              <a:t>grâce à une antenne PPP orientée sur la Santé Maternelle et Infantile</a:t>
            </a:r>
          </a:p>
          <a:p>
            <a:pPr algn="just"/>
            <a:endParaRPr lang="fr-FR" sz="2000" dirty="0"/>
          </a:p>
          <a:p>
            <a:pPr algn="just"/>
            <a:r>
              <a:rPr lang="fr-FR" sz="2000" b="1" dirty="0"/>
              <a:t>Leadership de NEST reconnu par les autorités sanitaires </a:t>
            </a:r>
            <a:r>
              <a:rPr lang="fr-FR" sz="2000" dirty="0"/>
              <a:t>au niveau du district, de la région médicale et du Ministère de la Santé et de l’Action Sociale</a:t>
            </a:r>
          </a:p>
          <a:p>
            <a:pPr algn="just"/>
            <a:endParaRPr lang="fr-FR" sz="2000" b="1" dirty="0"/>
          </a:p>
          <a:p>
            <a:pPr algn="just"/>
            <a:r>
              <a:rPr lang="fr-FR" sz="2000" b="1" dirty="0"/>
              <a:t>En cas de succès, renforcement de l’image de qualité de NEST auprès des autorités et des populations et réplication rapide du modèle </a:t>
            </a:r>
            <a:r>
              <a:rPr lang="fr-FR" sz="2000" dirty="0"/>
              <a:t>pour opérer et renforcer les services Femme-Enfant des structures publiques prioritaires de la Région Médicale de Dakar</a:t>
            </a:r>
          </a:p>
          <a:p>
            <a:pPr algn="just"/>
            <a:endParaRPr lang="fr-FR" sz="2000" dirty="0"/>
          </a:p>
          <a:p>
            <a:pPr algn="just"/>
            <a:endParaRPr lang="fr-FR" sz="2000" dirty="0"/>
          </a:p>
        </p:txBody>
      </p:sp>
    </p:spTree>
    <p:extLst>
      <p:ext uri="{BB962C8B-B14F-4D97-AF65-F5344CB8AC3E}">
        <p14:creationId xmlns:p14="http://schemas.microsoft.com/office/powerpoint/2010/main" val="296457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73C8845-07F6-467A-9082-6827DF965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8350" y="2422470"/>
            <a:ext cx="7543341" cy="4642057"/>
          </a:xfrm>
          <a:prstGeom prst="rect">
            <a:avLst/>
          </a:prstGeom>
        </p:spPr>
      </p:pic>
      <p:pic>
        <p:nvPicPr>
          <p:cNvPr id="3" name="Image 2">
            <a:extLst>
              <a:ext uri="{FF2B5EF4-FFF2-40B4-BE49-F238E27FC236}">
                <a16:creationId xmlns:a16="http://schemas.microsoft.com/office/drawing/2014/main" id="{B8810E02-51FF-4B65-AE42-CD7E5B776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08" y="143118"/>
            <a:ext cx="4846214" cy="3876972"/>
          </a:xfrm>
          <a:prstGeom prst="rect">
            <a:avLst/>
          </a:prstGeom>
          <a:ln>
            <a:noFill/>
          </a:ln>
          <a:effectLst>
            <a:softEdge rad="112500"/>
          </a:effectLst>
        </p:spPr>
      </p:pic>
      <p:pic>
        <p:nvPicPr>
          <p:cNvPr id="4" name="Picture 2" descr="Lâimage contient peut-ÃªtreÂ : 7 personnes, personnes souriantes, personnes debout, enfant et intÃ©rieur">
            <a:extLst>
              <a:ext uri="{FF2B5EF4-FFF2-40B4-BE49-F238E27FC236}">
                <a16:creationId xmlns:a16="http://schemas.microsoft.com/office/drawing/2014/main" id="{29870D3F-A1F5-45B5-98FC-AF0BA402B6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9" t="4505" r="50000" b="4505"/>
          <a:stretch/>
        </p:blipFill>
        <p:spPr bwMode="auto">
          <a:xfrm>
            <a:off x="5839196" y="143118"/>
            <a:ext cx="5319133" cy="3876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2CC4FAF-4373-4599-B243-3AC165B31DCB}"/>
              </a:ext>
            </a:extLst>
          </p:cNvPr>
          <p:cNvSpPr txBox="1"/>
          <p:nvPr/>
        </p:nvSpPr>
        <p:spPr>
          <a:xfrm>
            <a:off x="893808" y="5268332"/>
            <a:ext cx="10264522" cy="707886"/>
          </a:xfrm>
          <a:prstGeom prst="rect">
            <a:avLst/>
          </a:prstGeom>
          <a:noFill/>
        </p:spPr>
        <p:txBody>
          <a:bodyPr wrap="square" rtlCol="0">
            <a:spAutoFit/>
          </a:bodyPr>
          <a:lstStyle/>
          <a:p>
            <a:pPr algn="ctr"/>
            <a:r>
              <a:rPr lang="fr-FR" sz="4000" dirty="0">
                <a:solidFill>
                  <a:schemeClr val="accent4"/>
                </a:solidFill>
                <a:ea typeface="+mj-ea"/>
                <a:cs typeface="+mj-cs"/>
              </a:rPr>
              <a:t>Merci pour votre attention</a:t>
            </a:r>
            <a:endParaRPr lang="fr-FR" sz="3600" i="1" dirty="0">
              <a:solidFill>
                <a:schemeClr val="accent4"/>
              </a:solidFill>
              <a:ea typeface="+mj-ea"/>
              <a:cs typeface="+mj-cs"/>
            </a:endParaRPr>
          </a:p>
        </p:txBody>
      </p:sp>
    </p:spTree>
    <p:extLst>
      <p:ext uri="{BB962C8B-B14F-4D97-AF65-F5344CB8AC3E}">
        <p14:creationId xmlns:p14="http://schemas.microsoft.com/office/powerpoint/2010/main" val="326473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12BAD-D728-4E80-A365-F0B0D9C04AD0}"/>
              </a:ext>
            </a:extLst>
          </p:cNvPr>
          <p:cNvSpPr>
            <a:spLocks noGrp="1"/>
          </p:cNvSpPr>
          <p:nvPr>
            <p:ph type="title"/>
          </p:nvPr>
        </p:nvSpPr>
        <p:spPr/>
        <p:txBody>
          <a:bodyPr/>
          <a:lstStyle/>
          <a:p>
            <a:r>
              <a:rPr lang="fr-FR" dirty="0"/>
              <a:t>Rappel du contexte</a:t>
            </a:r>
          </a:p>
        </p:txBody>
      </p:sp>
      <p:sp>
        <p:nvSpPr>
          <p:cNvPr id="3" name="Espace réservé du contenu 2">
            <a:extLst>
              <a:ext uri="{FF2B5EF4-FFF2-40B4-BE49-F238E27FC236}">
                <a16:creationId xmlns:a16="http://schemas.microsoft.com/office/drawing/2014/main" id="{62E80262-3588-4B71-B9E1-DB34F14140C4}"/>
              </a:ext>
            </a:extLst>
          </p:cNvPr>
          <p:cNvSpPr>
            <a:spLocks noGrp="1"/>
          </p:cNvSpPr>
          <p:nvPr>
            <p:ph idx="1"/>
          </p:nvPr>
        </p:nvSpPr>
        <p:spPr/>
        <p:txBody>
          <a:bodyPr>
            <a:normAutofit/>
          </a:bodyPr>
          <a:lstStyle/>
          <a:p>
            <a:pPr marL="0" marR="0" indent="0" algn="ctr">
              <a:spcBef>
                <a:spcPts val="0"/>
              </a:spcBef>
              <a:spcAft>
                <a:spcPts val="600"/>
              </a:spcAft>
              <a:buNone/>
            </a:pPr>
            <a:r>
              <a:rPr lang="fr-FR" sz="2400" dirty="0">
                <a:latin typeface="Calibri" panose="020F0502020204030204" pitchFamily="34" charset="0"/>
                <a:ea typeface="Arial" panose="020B0604020202020204" pitchFamily="34" charset="0"/>
                <a:cs typeface="Times New Roman" panose="02020603050405020304" pitchFamily="18" charset="0"/>
              </a:rPr>
              <a:t>Dans le</a:t>
            </a:r>
            <a:r>
              <a:rPr lang="fr-FR" sz="2400" dirty="0">
                <a:effectLst/>
                <a:latin typeface="Calibri" panose="020F0502020204030204" pitchFamily="34" charset="0"/>
                <a:ea typeface="Arial" panose="020B0604020202020204" pitchFamily="34" charset="0"/>
                <a:cs typeface="Times New Roman" panose="02020603050405020304" pitchFamily="18" charset="0"/>
              </a:rPr>
              <a:t> Plan de Développement de la Carte Sanitaire 2019-2023</a:t>
            </a:r>
            <a:r>
              <a:rPr lang="fr-FR" sz="2400" dirty="0">
                <a:latin typeface="Calibri" panose="020F0502020204030204" pitchFamily="34" charset="0"/>
                <a:ea typeface="Arial" panose="020B0604020202020204" pitchFamily="34" charset="0"/>
                <a:cs typeface="Times New Roman" panose="02020603050405020304" pitchFamily="18" charset="0"/>
              </a:rPr>
              <a:t>, le</a:t>
            </a:r>
            <a:r>
              <a:rPr lang="fr-FR" sz="2400" dirty="0">
                <a:effectLst/>
                <a:latin typeface="Calibri" panose="020F0502020204030204" pitchFamily="34" charset="0"/>
                <a:ea typeface="Arial" panose="020B0604020202020204" pitchFamily="34" charset="0"/>
                <a:cs typeface="Times New Roman" panose="02020603050405020304" pitchFamily="18" charset="0"/>
              </a:rPr>
              <a:t> Ministère de la Santé fixe des objectif</a:t>
            </a:r>
            <a:r>
              <a:rPr lang="fr-FR" sz="2400" dirty="0">
                <a:latin typeface="Calibri" panose="020F0502020204030204" pitchFamily="34" charset="0"/>
                <a:ea typeface="Arial" panose="020B0604020202020204" pitchFamily="34" charset="0"/>
                <a:cs typeface="Times New Roman" panose="02020603050405020304" pitchFamily="18" charset="0"/>
              </a:rPr>
              <a:t>s d’ouverture de </a:t>
            </a:r>
            <a:r>
              <a:rPr lang="fr-FR" sz="2400" b="1" dirty="0">
                <a:latin typeface="Calibri" panose="020F0502020204030204" pitchFamily="34" charset="0"/>
                <a:ea typeface="Arial" panose="020B0604020202020204" pitchFamily="34" charset="0"/>
                <a:cs typeface="Times New Roman" panose="02020603050405020304" pitchFamily="18" charset="0"/>
              </a:rPr>
              <a:t>300 nouveaux postes de santé et 46 nouveaux centres de santé d’ici 2023</a:t>
            </a:r>
            <a:r>
              <a:rPr lang="fr-FR" sz="2400" dirty="0">
                <a:latin typeface="Calibri" panose="020F0502020204030204" pitchFamily="34" charset="0"/>
                <a:ea typeface="Arial" panose="020B0604020202020204" pitchFamily="34" charset="0"/>
                <a:cs typeface="Times New Roman" panose="02020603050405020304" pitchFamily="18" charset="0"/>
              </a:rPr>
              <a:t>, majoritairement dans la région de Dakar.</a:t>
            </a:r>
          </a:p>
        </p:txBody>
      </p:sp>
      <p:pic>
        <p:nvPicPr>
          <p:cNvPr id="2057" name="Picture 2">
            <a:extLst>
              <a:ext uri="{FF2B5EF4-FFF2-40B4-BE49-F238E27FC236}">
                <a16:creationId xmlns:a16="http://schemas.microsoft.com/office/drawing/2014/main" id="{2F8514B5-F9DD-43E1-95D8-0830680D9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00" y="2464835"/>
            <a:ext cx="5565913" cy="38682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4">
            <a:extLst>
              <a:ext uri="{FF2B5EF4-FFF2-40B4-BE49-F238E27FC236}">
                <a16:creationId xmlns:a16="http://schemas.microsoft.com/office/drawing/2014/main" id="{28024C12-D6B9-4492-BD13-46E500DC5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64837"/>
            <a:ext cx="5616397" cy="38682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1682239F-F209-441B-9E75-10F1CA09ED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11">
            <a:extLst>
              <a:ext uri="{FF2B5EF4-FFF2-40B4-BE49-F238E27FC236}">
                <a16:creationId xmlns:a16="http://schemas.microsoft.com/office/drawing/2014/main" id="{70C999F3-931E-4368-B549-016A9CB4DEA3}"/>
              </a:ext>
            </a:extLst>
          </p:cNvPr>
          <p:cNvSpPr>
            <a:spLocks noChangeArrowheads="1"/>
          </p:cNvSpPr>
          <p:nvPr/>
        </p:nvSpPr>
        <p:spPr bwMode="auto">
          <a:xfrm>
            <a:off x="0" y="6467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4302BD25-6929-4CC7-87EC-989916067F7C}"/>
              </a:ext>
            </a:extLst>
          </p:cNvPr>
          <p:cNvSpPr txBox="1"/>
          <p:nvPr/>
        </p:nvSpPr>
        <p:spPr>
          <a:xfrm>
            <a:off x="715063" y="6333084"/>
            <a:ext cx="5380937" cy="338554"/>
          </a:xfrm>
          <a:prstGeom prst="rect">
            <a:avLst/>
          </a:prstGeom>
          <a:noFill/>
        </p:spPr>
        <p:txBody>
          <a:bodyPr wrap="square" rtlCol="0">
            <a:spAutoFit/>
          </a:bodyPr>
          <a:lstStyle/>
          <a:p>
            <a:pPr algn="ctr"/>
            <a:r>
              <a:rPr lang="fr-FR" sz="1600" i="1" u="sng" dirty="0">
                <a:solidFill>
                  <a:schemeClr val="accent4">
                    <a:lumMod val="50000"/>
                  </a:schemeClr>
                </a:solidFill>
              </a:rPr>
              <a:t>Répartition des 300 nouveaux postes de santé requis</a:t>
            </a:r>
          </a:p>
        </p:txBody>
      </p:sp>
      <p:sp>
        <p:nvSpPr>
          <p:cNvPr id="5" name="ZoneTexte 4">
            <a:extLst>
              <a:ext uri="{FF2B5EF4-FFF2-40B4-BE49-F238E27FC236}">
                <a16:creationId xmlns:a16="http://schemas.microsoft.com/office/drawing/2014/main" id="{FA64CA5F-48C4-4769-843C-2ACDB4933A30}"/>
              </a:ext>
            </a:extLst>
          </p:cNvPr>
          <p:cNvSpPr txBox="1"/>
          <p:nvPr/>
        </p:nvSpPr>
        <p:spPr>
          <a:xfrm>
            <a:off x="6213730" y="6298198"/>
            <a:ext cx="5380937" cy="338554"/>
          </a:xfrm>
          <a:prstGeom prst="rect">
            <a:avLst/>
          </a:prstGeom>
          <a:noFill/>
        </p:spPr>
        <p:txBody>
          <a:bodyPr wrap="square" rtlCol="0">
            <a:spAutoFit/>
          </a:bodyPr>
          <a:lstStyle/>
          <a:p>
            <a:pPr algn="ctr"/>
            <a:r>
              <a:rPr lang="fr-FR" sz="1600" i="1" u="sng" dirty="0">
                <a:solidFill>
                  <a:schemeClr val="accent4">
                    <a:lumMod val="50000"/>
                  </a:schemeClr>
                </a:solidFill>
              </a:rPr>
              <a:t>Répartition des 46 nouveaux centres de santé requis</a:t>
            </a:r>
          </a:p>
        </p:txBody>
      </p:sp>
    </p:spTree>
    <p:extLst>
      <p:ext uri="{BB962C8B-B14F-4D97-AF65-F5344CB8AC3E}">
        <p14:creationId xmlns:p14="http://schemas.microsoft.com/office/powerpoint/2010/main" val="5993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26C72-A2D5-4B50-9280-F16E4067C2E2}"/>
              </a:ext>
            </a:extLst>
          </p:cNvPr>
          <p:cNvSpPr>
            <a:spLocks noGrp="1"/>
          </p:cNvSpPr>
          <p:nvPr>
            <p:ph type="title"/>
          </p:nvPr>
        </p:nvSpPr>
        <p:spPr/>
        <p:txBody>
          <a:bodyPr/>
          <a:lstStyle/>
          <a:p>
            <a:r>
              <a:rPr lang="fr-FR" dirty="0"/>
              <a:t>Rappel du contexte</a:t>
            </a:r>
          </a:p>
        </p:txBody>
      </p:sp>
      <p:sp>
        <p:nvSpPr>
          <p:cNvPr id="3" name="Espace réservé du contenu 2">
            <a:extLst>
              <a:ext uri="{FF2B5EF4-FFF2-40B4-BE49-F238E27FC236}">
                <a16:creationId xmlns:a16="http://schemas.microsoft.com/office/drawing/2014/main" id="{F1B43171-AFFE-4918-9C43-9EE3EA023F93}"/>
              </a:ext>
            </a:extLst>
          </p:cNvPr>
          <p:cNvSpPr>
            <a:spLocks noGrp="1"/>
          </p:cNvSpPr>
          <p:nvPr>
            <p:ph idx="1"/>
          </p:nvPr>
        </p:nvSpPr>
        <p:spPr>
          <a:xfrm>
            <a:off x="702001" y="1095374"/>
            <a:ext cx="10787999" cy="1326567"/>
          </a:xfrm>
        </p:spPr>
        <p:txBody>
          <a:bodyPr>
            <a:normAutofit/>
          </a:bodyPr>
          <a:lstStyle/>
          <a:p>
            <a:pPr marL="0" indent="0" algn="ctr">
              <a:buNone/>
            </a:pPr>
            <a:r>
              <a:rPr lang="fr-FR" b="1" dirty="0"/>
              <a:t>Objectifs du Ministère de Santé dans la région de Dakar</a:t>
            </a:r>
          </a:p>
        </p:txBody>
      </p:sp>
      <p:graphicFrame>
        <p:nvGraphicFramePr>
          <p:cNvPr id="11" name="Tableau 10">
            <a:extLst>
              <a:ext uri="{FF2B5EF4-FFF2-40B4-BE49-F238E27FC236}">
                <a16:creationId xmlns:a16="http://schemas.microsoft.com/office/drawing/2014/main" id="{390E3EB9-6F95-4C6D-8420-5B9B335A3A7D}"/>
              </a:ext>
            </a:extLst>
          </p:cNvPr>
          <p:cNvGraphicFramePr>
            <a:graphicFrameLocks noGrp="1"/>
          </p:cNvGraphicFramePr>
          <p:nvPr>
            <p:extLst>
              <p:ext uri="{D42A27DB-BD31-4B8C-83A1-F6EECF244321}">
                <p14:modId xmlns:p14="http://schemas.microsoft.com/office/powerpoint/2010/main" val="3457319772"/>
              </p:ext>
            </p:extLst>
          </p:nvPr>
        </p:nvGraphicFramePr>
        <p:xfrm>
          <a:off x="1053547" y="1783080"/>
          <a:ext cx="10084905" cy="3291840"/>
        </p:xfrm>
        <a:graphic>
          <a:graphicData uri="http://schemas.openxmlformats.org/drawingml/2006/table">
            <a:tbl>
              <a:tblPr firstRow="1" firstCol="1">
                <a:tableStyleId>{1E171933-4619-4E11-9A3F-F7608DF75F80}</a:tableStyleId>
              </a:tblPr>
              <a:tblGrid>
                <a:gridCol w="2521226">
                  <a:extLst>
                    <a:ext uri="{9D8B030D-6E8A-4147-A177-3AD203B41FA5}">
                      <a16:colId xmlns:a16="http://schemas.microsoft.com/office/drawing/2014/main" val="2160858595"/>
                    </a:ext>
                  </a:extLst>
                </a:gridCol>
                <a:gridCol w="2521226">
                  <a:extLst>
                    <a:ext uri="{9D8B030D-6E8A-4147-A177-3AD203B41FA5}">
                      <a16:colId xmlns:a16="http://schemas.microsoft.com/office/drawing/2014/main" val="2697728740"/>
                    </a:ext>
                  </a:extLst>
                </a:gridCol>
                <a:gridCol w="2381964">
                  <a:extLst>
                    <a:ext uri="{9D8B030D-6E8A-4147-A177-3AD203B41FA5}">
                      <a16:colId xmlns:a16="http://schemas.microsoft.com/office/drawing/2014/main" val="3699910021"/>
                    </a:ext>
                  </a:extLst>
                </a:gridCol>
                <a:gridCol w="2660489">
                  <a:extLst>
                    <a:ext uri="{9D8B030D-6E8A-4147-A177-3AD203B41FA5}">
                      <a16:colId xmlns:a16="http://schemas.microsoft.com/office/drawing/2014/main" val="1677228434"/>
                    </a:ext>
                  </a:extLst>
                </a:gridCol>
              </a:tblGrid>
              <a:tr h="0">
                <a:tc>
                  <a:txBody>
                    <a:bodyPr/>
                    <a:lstStyle/>
                    <a:p>
                      <a:pPr marL="0" marR="0" algn="ctr">
                        <a:spcBef>
                          <a:spcPts val="0"/>
                        </a:spcBef>
                        <a:spcAft>
                          <a:spcPts val="0"/>
                        </a:spcAft>
                      </a:pPr>
                      <a:r>
                        <a:rPr lang="fr-FR" sz="1800" noProof="0">
                          <a:effectLst/>
                        </a:rPr>
                        <a:t>Département</a:t>
                      </a:r>
                      <a:endParaRPr lang="fr-FR" sz="1800" noProof="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a:effectLst/>
                        </a:rPr>
                        <a:t>District</a:t>
                      </a:r>
                      <a:endParaRPr lang="fr-FR" sz="1800" noProof="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a:effectLst/>
                        </a:rPr>
                        <a:t>Besoin en postes de santé</a:t>
                      </a:r>
                      <a:endParaRPr lang="fr-FR" sz="1800" noProof="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fr-FR" sz="1800" noProof="0">
                          <a:effectLst/>
                        </a:rPr>
                        <a:t>Taille de la population (2016)</a:t>
                      </a:r>
                      <a:endParaRPr lang="fr-FR" sz="1800" noProof="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1477419"/>
                  </a:ext>
                </a:extLst>
              </a:tr>
              <a:tr h="0">
                <a:tc rowSpan="4">
                  <a:txBody>
                    <a:bodyPr/>
                    <a:lstStyle/>
                    <a:p>
                      <a:pPr marL="0" marR="0" algn="just">
                        <a:spcBef>
                          <a:spcPts val="0"/>
                        </a:spcBef>
                        <a:spcAft>
                          <a:spcPts val="0"/>
                        </a:spcAft>
                      </a:pPr>
                      <a:r>
                        <a:rPr lang="fr-FR" sz="1800" noProof="0" dirty="0">
                          <a:solidFill>
                            <a:schemeClr val="accent4">
                              <a:lumMod val="50000"/>
                            </a:schemeClr>
                          </a:solidFill>
                          <a:effectLst/>
                        </a:rPr>
                        <a:t>Dakar</a:t>
                      </a:r>
                    </a:p>
                    <a:p>
                      <a:pPr marL="0" marR="0" algn="just">
                        <a:spcBef>
                          <a:spcPts val="0"/>
                        </a:spcBef>
                        <a:spcAft>
                          <a:spcPts val="0"/>
                        </a:spcAft>
                      </a:pPr>
                      <a:r>
                        <a:rPr lang="fr-FR" sz="1800" noProof="0" dirty="0">
                          <a:solidFill>
                            <a:schemeClr val="accent4">
                              <a:lumMod val="50000"/>
                            </a:schemeClr>
                          </a:solidFill>
                          <a:effectLst/>
                        </a:rPr>
                        <a:t> </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pPr>
                      <a:r>
                        <a:rPr lang="fr-FR" sz="1800" noProof="0" dirty="0">
                          <a:solidFill>
                            <a:schemeClr val="accent4">
                              <a:lumMod val="50000"/>
                            </a:schemeClr>
                          </a:solidFill>
                          <a:effectLst/>
                        </a:rPr>
                        <a:t>Dakar Nord</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a:solidFill>
                            <a:schemeClr val="accent4">
                              <a:lumMod val="50000"/>
                            </a:schemeClr>
                          </a:solidFill>
                          <a:effectLst/>
                        </a:rPr>
                        <a:t>3</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rowSpan="4">
                  <a:txBody>
                    <a:bodyPr/>
                    <a:lstStyle/>
                    <a:p>
                      <a:pPr marL="0" marR="0" algn="ctr">
                        <a:spcBef>
                          <a:spcPts val="0"/>
                        </a:spcBef>
                        <a:spcAft>
                          <a:spcPts val="600"/>
                        </a:spcAft>
                      </a:pPr>
                      <a:r>
                        <a:rPr lang="fr-FR" sz="1800" noProof="0">
                          <a:solidFill>
                            <a:schemeClr val="accent4">
                              <a:lumMod val="50000"/>
                            </a:schemeClr>
                          </a:solidFill>
                          <a:effectLst/>
                        </a:rPr>
                        <a:t>1 252 786</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0514696"/>
                  </a:ext>
                </a:extLst>
              </a:tr>
              <a:tr h="0">
                <a:tc vMerge="1">
                  <a:txBody>
                    <a:bodyPr/>
                    <a:lstStyle/>
                    <a:p>
                      <a:endParaRPr lang="fr-FR"/>
                    </a:p>
                  </a:txBody>
                  <a:tcPr/>
                </a:tc>
                <a:tc>
                  <a:txBody>
                    <a:bodyPr/>
                    <a:lstStyle/>
                    <a:p>
                      <a:pPr marL="0" marR="0" algn="just">
                        <a:spcBef>
                          <a:spcPts val="0"/>
                        </a:spcBef>
                        <a:spcAft>
                          <a:spcPts val="0"/>
                        </a:spcAft>
                      </a:pPr>
                      <a:r>
                        <a:rPr lang="fr-FR" sz="1800" noProof="0" dirty="0">
                          <a:solidFill>
                            <a:schemeClr val="accent4">
                              <a:lumMod val="50000"/>
                            </a:schemeClr>
                          </a:solidFill>
                          <a:effectLst/>
                        </a:rPr>
                        <a:t>Dakar Sud</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dirty="0">
                          <a:solidFill>
                            <a:schemeClr val="accent4">
                              <a:lumMod val="50000"/>
                            </a:schemeClr>
                          </a:solidFill>
                          <a:effectLst/>
                        </a:rPr>
                        <a:t>2</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fr-FR"/>
                    </a:p>
                  </a:txBody>
                  <a:tcPr/>
                </a:tc>
                <a:extLst>
                  <a:ext uri="{0D108BD9-81ED-4DB2-BD59-A6C34878D82A}">
                    <a16:rowId xmlns:a16="http://schemas.microsoft.com/office/drawing/2014/main" val="1645325151"/>
                  </a:ext>
                </a:extLst>
              </a:tr>
              <a:tr h="0">
                <a:tc vMerge="1">
                  <a:txBody>
                    <a:bodyPr/>
                    <a:lstStyle/>
                    <a:p>
                      <a:endParaRPr lang="fr-FR"/>
                    </a:p>
                  </a:txBody>
                  <a:tcPr/>
                </a:tc>
                <a:tc>
                  <a:txBody>
                    <a:bodyPr/>
                    <a:lstStyle/>
                    <a:p>
                      <a:pPr marL="0" marR="0" algn="just">
                        <a:spcBef>
                          <a:spcPts val="0"/>
                        </a:spcBef>
                        <a:spcAft>
                          <a:spcPts val="0"/>
                        </a:spcAft>
                      </a:pPr>
                      <a:r>
                        <a:rPr lang="fr-FR" sz="1800" noProof="0" dirty="0">
                          <a:solidFill>
                            <a:schemeClr val="accent4">
                              <a:lumMod val="50000"/>
                            </a:schemeClr>
                          </a:solidFill>
                          <a:effectLst/>
                        </a:rPr>
                        <a:t>Dakar Centre</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dirty="0">
                          <a:solidFill>
                            <a:schemeClr val="accent4">
                              <a:lumMod val="50000"/>
                            </a:schemeClr>
                          </a:solidFill>
                          <a:effectLst/>
                        </a:rPr>
                        <a:t>4</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fr-FR"/>
                    </a:p>
                  </a:txBody>
                  <a:tcPr/>
                </a:tc>
                <a:extLst>
                  <a:ext uri="{0D108BD9-81ED-4DB2-BD59-A6C34878D82A}">
                    <a16:rowId xmlns:a16="http://schemas.microsoft.com/office/drawing/2014/main" val="1409145952"/>
                  </a:ext>
                </a:extLst>
              </a:tr>
              <a:tr h="0">
                <a:tc vMerge="1">
                  <a:txBody>
                    <a:bodyPr/>
                    <a:lstStyle/>
                    <a:p>
                      <a:endParaRPr lang="fr-FR"/>
                    </a:p>
                  </a:txBody>
                  <a:tcPr/>
                </a:tc>
                <a:tc>
                  <a:txBody>
                    <a:bodyPr/>
                    <a:lstStyle/>
                    <a:p>
                      <a:pPr marL="0" marR="0" algn="just">
                        <a:spcBef>
                          <a:spcPts val="0"/>
                        </a:spcBef>
                        <a:spcAft>
                          <a:spcPts val="0"/>
                        </a:spcAft>
                      </a:pPr>
                      <a:r>
                        <a:rPr lang="fr-FR" sz="1800" noProof="0">
                          <a:solidFill>
                            <a:schemeClr val="accent4">
                              <a:lumMod val="50000"/>
                            </a:schemeClr>
                          </a:solidFill>
                          <a:effectLst/>
                        </a:rPr>
                        <a:t>Dakar Ouest</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dirty="0">
                          <a:solidFill>
                            <a:schemeClr val="accent4">
                              <a:lumMod val="50000"/>
                            </a:schemeClr>
                          </a:solidFill>
                          <a:effectLst/>
                        </a:rPr>
                        <a:t>2</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fr-FR"/>
                    </a:p>
                  </a:txBody>
                  <a:tcPr/>
                </a:tc>
                <a:extLst>
                  <a:ext uri="{0D108BD9-81ED-4DB2-BD59-A6C34878D82A}">
                    <a16:rowId xmlns:a16="http://schemas.microsoft.com/office/drawing/2014/main" val="1790733303"/>
                  </a:ext>
                </a:extLst>
              </a:tr>
              <a:tr h="0">
                <a:tc>
                  <a:txBody>
                    <a:bodyPr/>
                    <a:lstStyle/>
                    <a:p>
                      <a:pPr marL="0" marR="0" algn="just">
                        <a:spcBef>
                          <a:spcPts val="0"/>
                        </a:spcBef>
                        <a:spcAft>
                          <a:spcPts val="0"/>
                        </a:spcAft>
                      </a:pPr>
                      <a:r>
                        <a:rPr lang="fr-FR" sz="1800" noProof="0">
                          <a:solidFill>
                            <a:schemeClr val="accent4">
                              <a:lumMod val="50000"/>
                            </a:schemeClr>
                          </a:solidFill>
                          <a:effectLst/>
                        </a:rPr>
                        <a:t>Guediawaye</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pPr>
                      <a:r>
                        <a:rPr lang="fr-FR" sz="1800" noProof="0" dirty="0" err="1">
                          <a:solidFill>
                            <a:schemeClr val="accent4">
                              <a:lumMod val="50000"/>
                            </a:schemeClr>
                          </a:solidFill>
                          <a:effectLst/>
                        </a:rPr>
                        <a:t>Guediawaye</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dirty="0">
                          <a:solidFill>
                            <a:schemeClr val="accent4">
                              <a:lumMod val="50000"/>
                            </a:schemeClr>
                          </a:solidFill>
                          <a:effectLst/>
                        </a:rPr>
                        <a:t>4</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fr-FR" sz="1800" noProof="0">
                          <a:solidFill>
                            <a:schemeClr val="accent4">
                              <a:lumMod val="50000"/>
                            </a:schemeClr>
                          </a:solidFill>
                          <a:effectLst/>
                        </a:rPr>
                        <a:t>360 360</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8357728"/>
                  </a:ext>
                </a:extLst>
              </a:tr>
              <a:tr h="0">
                <a:tc rowSpan="3">
                  <a:txBody>
                    <a:bodyPr/>
                    <a:lstStyle/>
                    <a:p>
                      <a:pPr marL="0" marR="0" algn="just">
                        <a:spcBef>
                          <a:spcPts val="0"/>
                        </a:spcBef>
                        <a:spcAft>
                          <a:spcPts val="0"/>
                        </a:spcAft>
                      </a:pPr>
                      <a:r>
                        <a:rPr lang="fr-FR" sz="1800" b="1" noProof="0" dirty="0">
                          <a:solidFill>
                            <a:schemeClr val="accent4">
                              <a:lumMod val="50000"/>
                            </a:schemeClr>
                          </a:solidFill>
                          <a:effectLst/>
                        </a:rPr>
                        <a:t>Pikine</a:t>
                      </a:r>
                      <a:endParaRPr lang="fr-FR" sz="1800" b="1"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0"/>
                        </a:spcBef>
                        <a:spcAft>
                          <a:spcPts val="0"/>
                        </a:spcAft>
                      </a:pPr>
                      <a:r>
                        <a:rPr lang="fr-FR" sz="1800" b="1" noProof="0">
                          <a:solidFill>
                            <a:schemeClr val="accent4">
                              <a:lumMod val="50000"/>
                            </a:schemeClr>
                          </a:solidFill>
                          <a:effectLst/>
                        </a:rPr>
                        <a:t>Pikine</a:t>
                      </a:r>
                      <a:endParaRPr lang="fr-FR" sz="1800" b="1"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fr-FR" sz="1800" b="1" noProof="0" dirty="0">
                          <a:solidFill>
                            <a:schemeClr val="accent4">
                              <a:lumMod val="50000"/>
                            </a:schemeClr>
                          </a:solidFill>
                          <a:effectLst/>
                        </a:rPr>
                        <a:t>8</a:t>
                      </a:r>
                      <a:endParaRPr lang="fr-FR" sz="1800" b="1"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rowSpan="3">
                  <a:txBody>
                    <a:bodyPr/>
                    <a:lstStyle/>
                    <a:p>
                      <a:pPr marL="0" marR="0" algn="ctr">
                        <a:spcBef>
                          <a:spcPts val="0"/>
                        </a:spcBef>
                        <a:spcAft>
                          <a:spcPts val="600"/>
                        </a:spcAft>
                      </a:pPr>
                      <a:r>
                        <a:rPr lang="fr-FR" sz="1800" b="1" noProof="0">
                          <a:solidFill>
                            <a:schemeClr val="accent4">
                              <a:lumMod val="50000"/>
                            </a:schemeClr>
                          </a:solidFill>
                          <a:effectLst/>
                        </a:rPr>
                        <a:t>1 279 829</a:t>
                      </a:r>
                      <a:endParaRPr lang="fr-FR" sz="1800" b="1"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360667270"/>
                  </a:ext>
                </a:extLst>
              </a:tr>
              <a:tr h="0">
                <a:tc vMerge="1">
                  <a:txBody>
                    <a:bodyPr/>
                    <a:lstStyle/>
                    <a:p>
                      <a:endParaRPr lang="fr-FR"/>
                    </a:p>
                  </a:txBody>
                  <a:tcPr/>
                </a:tc>
                <a:tc>
                  <a:txBody>
                    <a:bodyPr/>
                    <a:lstStyle/>
                    <a:p>
                      <a:pPr marL="0" marR="0" algn="just">
                        <a:spcBef>
                          <a:spcPts val="0"/>
                        </a:spcBef>
                        <a:spcAft>
                          <a:spcPts val="0"/>
                        </a:spcAft>
                      </a:pPr>
                      <a:r>
                        <a:rPr lang="fr-FR" sz="1800" b="1" noProof="0" dirty="0">
                          <a:solidFill>
                            <a:schemeClr val="accent4">
                              <a:lumMod val="50000"/>
                            </a:schemeClr>
                          </a:solidFill>
                          <a:effectLst/>
                        </a:rPr>
                        <a:t>Mbao</a:t>
                      </a:r>
                      <a:endParaRPr lang="fr-FR" sz="1800" b="1"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fr-FR" sz="1800" b="1" noProof="0" dirty="0">
                          <a:solidFill>
                            <a:schemeClr val="accent4">
                              <a:lumMod val="50000"/>
                            </a:schemeClr>
                          </a:solidFill>
                          <a:effectLst/>
                        </a:rPr>
                        <a:t>8</a:t>
                      </a:r>
                      <a:endParaRPr lang="fr-FR" sz="1800" b="1"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vMerge="1">
                  <a:txBody>
                    <a:bodyPr/>
                    <a:lstStyle/>
                    <a:p>
                      <a:endParaRPr lang="fr-FR"/>
                    </a:p>
                  </a:txBody>
                  <a:tcPr/>
                </a:tc>
                <a:extLst>
                  <a:ext uri="{0D108BD9-81ED-4DB2-BD59-A6C34878D82A}">
                    <a16:rowId xmlns:a16="http://schemas.microsoft.com/office/drawing/2014/main" val="1271492187"/>
                  </a:ext>
                </a:extLst>
              </a:tr>
              <a:tr h="0">
                <a:tc vMerge="1">
                  <a:txBody>
                    <a:bodyPr/>
                    <a:lstStyle/>
                    <a:p>
                      <a:endParaRPr lang="fr-FR"/>
                    </a:p>
                  </a:txBody>
                  <a:tcPr/>
                </a:tc>
                <a:tc>
                  <a:txBody>
                    <a:bodyPr/>
                    <a:lstStyle/>
                    <a:p>
                      <a:pPr marL="0" marR="0" algn="just">
                        <a:spcBef>
                          <a:spcPts val="0"/>
                        </a:spcBef>
                        <a:spcAft>
                          <a:spcPts val="0"/>
                        </a:spcAft>
                      </a:pPr>
                      <a:r>
                        <a:rPr lang="fr-FR" sz="1800" b="1" noProof="0" dirty="0">
                          <a:solidFill>
                            <a:schemeClr val="accent4">
                              <a:lumMod val="50000"/>
                            </a:schemeClr>
                          </a:solidFill>
                          <a:effectLst/>
                        </a:rPr>
                        <a:t>Keur Massar</a:t>
                      </a:r>
                      <a:endParaRPr lang="fr-FR" sz="1800" b="1"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fr-FR" sz="1800" b="1" noProof="0" dirty="0">
                          <a:solidFill>
                            <a:schemeClr val="accent4">
                              <a:lumMod val="50000"/>
                            </a:schemeClr>
                          </a:solidFill>
                          <a:effectLst/>
                        </a:rPr>
                        <a:t>10</a:t>
                      </a:r>
                      <a:endParaRPr lang="fr-FR" sz="1800" b="1"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vMerge="1">
                  <a:txBody>
                    <a:bodyPr/>
                    <a:lstStyle/>
                    <a:p>
                      <a:endParaRPr lang="fr-FR"/>
                    </a:p>
                  </a:txBody>
                  <a:tcPr/>
                </a:tc>
                <a:extLst>
                  <a:ext uri="{0D108BD9-81ED-4DB2-BD59-A6C34878D82A}">
                    <a16:rowId xmlns:a16="http://schemas.microsoft.com/office/drawing/2014/main" val="2235452438"/>
                  </a:ext>
                </a:extLst>
              </a:tr>
              <a:tr h="0">
                <a:tc rowSpan="2">
                  <a:txBody>
                    <a:bodyPr/>
                    <a:lstStyle/>
                    <a:p>
                      <a:pPr marL="0" marR="0" algn="just">
                        <a:spcBef>
                          <a:spcPts val="0"/>
                        </a:spcBef>
                        <a:spcAft>
                          <a:spcPts val="0"/>
                        </a:spcAft>
                      </a:pPr>
                      <a:r>
                        <a:rPr lang="fr-FR" sz="1800" noProof="0">
                          <a:solidFill>
                            <a:schemeClr val="accent4">
                              <a:lumMod val="50000"/>
                            </a:schemeClr>
                          </a:solidFill>
                          <a:effectLst/>
                        </a:rPr>
                        <a:t>Rufisque</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pPr>
                      <a:r>
                        <a:rPr lang="fr-FR" sz="1800" noProof="0">
                          <a:solidFill>
                            <a:schemeClr val="accent4">
                              <a:lumMod val="50000"/>
                            </a:schemeClr>
                          </a:solidFill>
                          <a:effectLst/>
                        </a:rPr>
                        <a:t>Rufisque</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dirty="0">
                          <a:solidFill>
                            <a:schemeClr val="accent4">
                              <a:lumMod val="50000"/>
                            </a:schemeClr>
                          </a:solidFill>
                          <a:effectLst/>
                        </a:rPr>
                        <a:t>7</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rowSpan="2">
                  <a:txBody>
                    <a:bodyPr/>
                    <a:lstStyle/>
                    <a:p>
                      <a:pPr marL="0" marR="0" algn="ctr">
                        <a:spcBef>
                          <a:spcPts val="0"/>
                        </a:spcBef>
                        <a:spcAft>
                          <a:spcPts val="600"/>
                        </a:spcAft>
                      </a:pPr>
                      <a:r>
                        <a:rPr lang="fr-FR" sz="1800" noProof="0" dirty="0">
                          <a:solidFill>
                            <a:schemeClr val="accent4">
                              <a:lumMod val="50000"/>
                            </a:schemeClr>
                          </a:solidFill>
                          <a:effectLst/>
                        </a:rPr>
                        <a:t>536 395</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2843356"/>
                  </a:ext>
                </a:extLst>
              </a:tr>
              <a:tr h="0">
                <a:tc vMerge="1">
                  <a:txBody>
                    <a:bodyPr/>
                    <a:lstStyle/>
                    <a:p>
                      <a:endParaRPr lang="fr-FR"/>
                    </a:p>
                  </a:txBody>
                  <a:tcPr/>
                </a:tc>
                <a:tc>
                  <a:txBody>
                    <a:bodyPr/>
                    <a:lstStyle/>
                    <a:p>
                      <a:pPr marL="0" marR="0" algn="just">
                        <a:spcBef>
                          <a:spcPts val="0"/>
                        </a:spcBef>
                        <a:spcAft>
                          <a:spcPts val="0"/>
                        </a:spcAft>
                      </a:pPr>
                      <a:r>
                        <a:rPr lang="fr-FR" sz="1800" noProof="0">
                          <a:solidFill>
                            <a:schemeClr val="accent4">
                              <a:lumMod val="50000"/>
                            </a:schemeClr>
                          </a:solidFill>
                          <a:effectLst/>
                        </a:rPr>
                        <a:t>Diamniadio</a:t>
                      </a:r>
                      <a:endParaRPr lang="fr-FR" sz="1800" noProof="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800" noProof="0" dirty="0">
                          <a:solidFill>
                            <a:schemeClr val="accent4">
                              <a:lumMod val="50000"/>
                            </a:schemeClr>
                          </a:solidFill>
                          <a:effectLst/>
                        </a:rPr>
                        <a:t>4</a:t>
                      </a:r>
                      <a:endParaRPr lang="fr-FR" sz="1800" noProof="0" dirty="0">
                        <a:solidFill>
                          <a:schemeClr val="accent4">
                            <a:lumMod val="50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fr-FR" dirty="0"/>
                    </a:p>
                  </a:txBody>
                  <a:tcPr/>
                </a:tc>
                <a:extLst>
                  <a:ext uri="{0D108BD9-81ED-4DB2-BD59-A6C34878D82A}">
                    <a16:rowId xmlns:a16="http://schemas.microsoft.com/office/drawing/2014/main" val="1419423865"/>
                  </a:ext>
                </a:extLst>
              </a:tr>
            </a:tbl>
          </a:graphicData>
        </a:graphic>
      </p:graphicFrame>
      <p:sp>
        <p:nvSpPr>
          <p:cNvPr id="13" name="ZoneTexte 12">
            <a:extLst>
              <a:ext uri="{FF2B5EF4-FFF2-40B4-BE49-F238E27FC236}">
                <a16:creationId xmlns:a16="http://schemas.microsoft.com/office/drawing/2014/main" id="{5487EC04-ECFE-4123-94B4-27BF3B6C0BAE}"/>
              </a:ext>
            </a:extLst>
          </p:cNvPr>
          <p:cNvSpPr txBox="1"/>
          <p:nvPr/>
        </p:nvSpPr>
        <p:spPr>
          <a:xfrm>
            <a:off x="1550503" y="5512903"/>
            <a:ext cx="9090991" cy="830997"/>
          </a:xfrm>
          <a:prstGeom prst="rect">
            <a:avLst/>
          </a:prstGeom>
          <a:noFill/>
        </p:spPr>
        <p:txBody>
          <a:bodyPr wrap="square" rtlCol="0">
            <a:spAutoFit/>
          </a:bodyPr>
          <a:lstStyle/>
          <a:p>
            <a:pPr algn="ctr"/>
            <a:r>
              <a:rPr lang="fr-FR" sz="2400" dirty="0">
                <a:solidFill>
                  <a:schemeClr val="accent4">
                    <a:lumMod val="50000"/>
                  </a:schemeClr>
                </a:solidFill>
              </a:rPr>
              <a:t>Le besoin le plus important est situé dans le département de Pikine pour une population cible d’environ 1,3 millions d’habitants.</a:t>
            </a:r>
          </a:p>
        </p:txBody>
      </p:sp>
    </p:spTree>
    <p:extLst>
      <p:ext uri="{BB962C8B-B14F-4D97-AF65-F5344CB8AC3E}">
        <p14:creationId xmlns:p14="http://schemas.microsoft.com/office/powerpoint/2010/main" val="163921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26C72-A2D5-4B50-9280-F16E4067C2E2}"/>
              </a:ext>
            </a:extLst>
          </p:cNvPr>
          <p:cNvSpPr>
            <a:spLocks noGrp="1"/>
          </p:cNvSpPr>
          <p:nvPr>
            <p:ph type="title"/>
          </p:nvPr>
        </p:nvSpPr>
        <p:spPr/>
        <p:txBody>
          <a:bodyPr>
            <a:normAutofit/>
          </a:bodyPr>
          <a:lstStyle/>
          <a:p>
            <a:r>
              <a:rPr lang="fr-FR" dirty="0"/>
              <a:t>Rappel du contexte</a:t>
            </a:r>
          </a:p>
        </p:txBody>
      </p:sp>
      <p:sp>
        <p:nvSpPr>
          <p:cNvPr id="3" name="Espace réservé du contenu 2">
            <a:extLst>
              <a:ext uri="{FF2B5EF4-FFF2-40B4-BE49-F238E27FC236}">
                <a16:creationId xmlns:a16="http://schemas.microsoft.com/office/drawing/2014/main" id="{F1B43171-AFFE-4918-9C43-9EE3EA023F93}"/>
              </a:ext>
            </a:extLst>
          </p:cNvPr>
          <p:cNvSpPr>
            <a:spLocks noGrp="1"/>
          </p:cNvSpPr>
          <p:nvPr>
            <p:ph idx="1"/>
          </p:nvPr>
        </p:nvSpPr>
        <p:spPr>
          <a:xfrm>
            <a:off x="702001" y="1095374"/>
            <a:ext cx="10787999" cy="1326567"/>
          </a:xfrm>
        </p:spPr>
        <p:txBody>
          <a:bodyPr>
            <a:normAutofit/>
          </a:bodyPr>
          <a:lstStyle/>
          <a:p>
            <a:pPr marL="0" indent="0" algn="ctr">
              <a:buNone/>
            </a:pPr>
            <a:r>
              <a:rPr lang="fr-FR" b="1" dirty="0"/>
              <a:t>Département de Pikine : premier désert médical de la région de Dakar</a:t>
            </a:r>
          </a:p>
          <a:p>
            <a:pPr marL="0" indent="0" algn="ctr">
              <a:buNone/>
            </a:pPr>
            <a:r>
              <a:rPr lang="fr-FR" sz="2400" dirty="0"/>
              <a:t>Constitué de zones urbaines et péri-urbaines fortement peuplée et dépourvues d’infrastructures sanitaires opérationnelles</a:t>
            </a:r>
          </a:p>
        </p:txBody>
      </p:sp>
      <p:grpSp>
        <p:nvGrpSpPr>
          <p:cNvPr id="13" name="Groupe 12">
            <a:extLst>
              <a:ext uri="{FF2B5EF4-FFF2-40B4-BE49-F238E27FC236}">
                <a16:creationId xmlns:a16="http://schemas.microsoft.com/office/drawing/2014/main" id="{BB7E0C4F-AC30-4D8C-89B8-DF3F766CDFDB}"/>
              </a:ext>
            </a:extLst>
          </p:cNvPr>
          <p:cNvGrpSpPr/>
          <p:nvPr/>
        </p:nvGrpSpPr>
        <p:grpSpPr>
          <a:xfrm>
            <a:off x="2891067" y="2421941"/>
            <a:ext cx="6409865" cy="4380591"/>
            <a:chOff x="967409" y="2314758"/>
            <a:chExt cx="6409865" cy="4380591"/>
          </a:xfrm>
        </p:grpSpPr>
        <p:pic>
          <p:nvPicPr>
            <p:cNvPr id="12" name="Image 11">
              <a:extLst>
                <a:ext uri="{FF2B5EF4-FFF2-40B4-BE49-F238E27FC236}">
                  <a16:creationId xmlns:a16="http://schemas.microsoft.com/office/drawing/2014/main" id="{55AA3B8E-9BF6-4271-AAD3-0FBB37A79BF7}"/>
                </a:ext>
              </a:extLst>
            </p:cNvPr>
            <p:cNvPicPr>
              <a:picLocks noChangeAspect="1"/>
            </p:cNvPicPr>
            <p:nvPr/>
          </p:nvPicPr>
          <p:blipFill rotWithShape="1">
            <a:blip r:embed="rId2">
              <a:extLst>
                <a:ext uri="{28A0092B-C50C-407E-A947-70E740481C1C}">
                  <a14:useLocalDpi xmlns:a14="http://schemas.microsoft.com/office/drawing/2010/main" val="0"/>
                </a:ext>
              </a:extLst>
            </a:blip>
            <a:srcRect l="25917" t="28143" r="17128" b="15972"/>
            <a:stretch/>
          </p:blipFill>
          <p:spPr>
            <a:xfrm>
              <a:off x="967409" y="2314758"/>
              <a:ext cx="6409863" cy="4306938"/>
            </a:xfrm>
            <a:prstGeom prst="rect">
              <a:avLst/>
            </a:prstGeom>
          </p:spPr>
        </p:pic>
        <p:grpSp>
          <p:nvGrpSpPr>
            <p:cNvPr id="4" name="Groupe 3">
              <a:extLst>
                <a:ext uri="{FF2B5EF4-FFF2-40B4-BE49-F238E27FC236}">
                  <a16:creationId xmlns:a16="http://schemas.microsoft.com/office/drawing/2014/main" id="{D4D9AADE-2DA3-4C73-8F38-CE04082DF88E}"/>
                </a:ext>
              </a:extLst>
            </p:cNvPr>
            <p:cNvGrpSpPr/>
            <p:nvPr/>
          </p:nvGrpSpPr>
          <p:grpSpPr>
            <a:xfrm>
              <a:off x="3935899" y="2421941"/>
              <a:ext cx="3441375" cy="4273408"/>
              <a:chOff x="3316853" y="941486"/>
              <a:chExt cx="2828678" cy="3617880"/>
            </a:xfrm>
          </p:grpSpPr>
          <p:grpSp>
            <p:nvGrpSpPr>
              <p:cNvPr id="8" name="Groupe 7">
                <a:extLst>
                  <a:ext uri="{FF2B5EF4-FFF2-40B4-BE49-F238E27FC236}">
                    <a16:creationId xmlns:a16="http://schemas.microsoft.com/office/drawing/2014/main" id="{F44A690D-3F1F-4711-9BC8-F5294B742405}"/>
                  </a:ext>
                </a:extLst>
              </p:cNvPr>
              <p:cNvGrpSpPr/>
              <p:nvPr/>
            </p:nvGrpSpPr>
            <p:grpSpPr>
              <a:xfrm>
                <a:off x="4358005" y="3627186"/>
                <a:ext cx="1787525" cy="932180"/>
                <a:chOff x="-635" y="121986"/>
                <a:chExt cx="1787525" cy="932180"/>
              </a:xfrm>
            </p:grpSpPr>
            <p:sp>
              <p:nvSpPr>
                <p:cNvPr id="9" name="Rectangle 8">
                  <a:extLst>
                    <a:ext uri="{FF2B5EF4-FFF2-40B4-BE49-F238E27FC236}">
                      <a16:creationId xmlns:a16="http://schemas.microsoft.com/office/drawing/2014/main" id="{75612E6E-0697-422F-B5B9-5A4C56DCDB02}"/>
                    </a:ext>
                  </a:extLst>
                </p:cNvPr>
                <p:cNvSpPr/>
                <p:nvPr/>
              </p:nvSpPr>
              <p:spPr>
                <a:xfrm>
                  <a:off x="-635" y="123131"/>
                  <a:ext cx="1787525" cy="8686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0" name="Image 9">
                  <a:extLst>
                    <a:ext uri="{FF2B5EF4-FFF2-40B4-BE49-F238E27FC236}">
                      <a16:creationId xmlns:a16="http://schemas.microsoft.com/office/drawing/2014/main" id="{EC32666D-9969-41E9-9EB8-56D29B0CA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9" y="121986"/>
                  <a:ext cx="1682115" cy="932180"/>
                </a:xfrm>
                <a:prstGeom prst="rect">
                  <a:avLst/>
                </a:prstGeom>
              </p:spPr>
            </p:pic>
          </p:grpSp>
          <p:sp>
            <p:nvSpPr>
              <p:cNvPr id="6" name="Ellipse 5">
                <a:extLst>
                  <a:ext uri="{FF2B5EF4-FFF2-40B4-BE49-F238E27FC236}">
                    <a16:creationId xmlns:a16="http://schemas.microsoft.com/office/drawing/2014/main" id="{299506F1-B788-40D0-A2CC-B3ED6758D760}"/>
                  </a:ext>
                </a:extLst>
              </p:cNvPr>
              <p:cNvSpPr/>
              <p:nvPr/>
            </p:nvSpPr>
            <p:spPr>
              <a:xfrm>
                <a:off x="3316853" y="941486"/>
                <a:ext cx="2828678" cy="1842684"/>
              </a:xfrm>
              <a:prstGeom prst="ellipse">
                <a:avLst/>
              </a:prstGeom>
              <a:solidFill>
                <a:schemeClr val="accent6">
                  <a:lumMod val="60000"/>
                  <a:lumOff val="40000"/>
                  <a:alpha val="33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Tree>
    <p:extLst>
      <p:ext uri="{BB962C8B-B14F-4D97-AF65-F5344CB8AC3E}">
        <p14:creationId xmlns:p14="http://schemas.microsoft.com/office/powerpoint/2010/main" val="6348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19215-2F8E-462C-A8A6-0C390D11B449}"/>
              </a:ext>
            </a:extLst>
          </p:cNvPr>
          <p:cNvSpPr>
            <a:spLocks noGrp="1"/>
          </p:cNvSpPr>
          <p:nvPr>
            <p:ph type="title"/>
          </p:nvPr>
        </p:nvSpPr>
        <p:spPr/>
        <p:txBody>
          <a:bodyPr/>
          <a:lstStyle/>
          <a:p>
            <a:r>
              <a:rPr lang="fr-FR" dirty="0"/>
              <a:t>Constats</a:t>
            </a:r>
          </a:p>
        </p:txBody>
      </p:sp>
      <p:sp>
        <p:nvSpPr>
          <p:cNvPr id="3" name="Espace réservé du contenu 2">
            <a:extLst>
              <a:ext uri="{FF2B5EF4-FFF2-40B4-BE49-F238E27FC236}">
                <a16:creationId xmlns:a16="http://schemas.microsoft.com/office/drawing/2014/main" id="{682834F7-48D0-4B5A-A24B-D2D7B0DA26A1}"/>
              </a:ext>
            </a:extLst>
          </p:cNvPr>
          <p:cNvSpPr>
            <a:spLocks noGrp="1"/>
          </p:cNvSpPr>
          <p:nvPr>
            <p:ph idx="1"/>
          </p:nvPr>
        </p:nvSpPr>
        <p:spPr>
          <a:xfrm>
            <a:off x="715063" y="1058727"/>
            <a:ext cx="10774937" cy="4962115"/>
          </a:xfrm>
        </p:spPr>
        <p:txBody>
          <a:bodyPr anchor="ctr">
            <a:normAutofit/>
          </a:bodyPr>
          <a:lstStyle/>
          <a:p>
            <a:pPr marL="0" indent="0" algn="just">
              <a:spcBef>
                <a:spcPts val="0"/>
              </a:spcBef>
              <a:spcAft>
                <a:spcPts val="600"/>
              </a:spcAft>
              <a:buNone/>
            </a:pPr>
            <a:r>
              <a:rPr lang="fr-FR" dirty="0">
                <a:effectLst/>
                <a:latin typeface="Calibri" panose="020F0502020204030204" pitchFamily="34" charset="0"/>
                <a:ea typeface="Arial" panose="020B0604020202020204" pitchFamily="34" charset="0"/>
                <a:cs typeface="Times New Roman" panose="02020603050405020304" pitchFamily="18" charset="0"/>
              </a:rPr>
              <a:t>Pourtant </a:t>
            </a:r>
            <a:r>
              <a:rPr lang="fr-FR" dirty="0">
                <a:latin typeface="Calibri" panose="020F0502020204030204" pitchFamily="34" charset="0"/>
                <a:ea typeface="Arial" panose="020B0604020202020204" pitchFamily="34" charset="0"/>
                <a:cs typeface="Times New Roman" panose="02020603050405020304" pitchFamily="18" charset="0"/>
              </a:rPr>
              <a:t>:</a:t>
            </a:r>
          </a:p>
          <a:p>
            <a:pPr marL="0" indent="0" algn="just">
              <a:spcBef>
                <a:spcPts val="0"/>
              </a:spcBef>
              <a:spcAft>
                <a:spcPts val="600"/>
              </a:spcAft>
              <a:buNone/>
            </a:pPr>
            <a:endParaRPr lang="fr-FR" dirty="0">
              <a:latin typeface="Calibri" panose="020F0502020204030204" pitchFamily="34" charset="0"/>
              <a:ea typeface="Arial" panose="020B0604020202020204" pitchFamily="34" charset="0"/>
              <a:cs typeface="Times New Roman" panose="02020603050405020304" pitchFamily="18" charset="0"/>
            </a:endParaRPr>
          </a:p>
          <a:p>
            <a:pPr marL="514350" indent="-514350" algn="just">
              <a:spcBef>
                <a:spcPts val="0"/>
              </a:spcBef>
              <a:spcAft>
                <a:spcPts val="600"/>
              </a:spcAft>
              <a:buFont typeface="+mj-lt"/>
              <a:buAutoNum type="arabicPeriod"/>
            </a:pPr>
            <a:r>
              <a:rPr lang="fr-FR" dirty="0">
                <a:effectLst/>
                <a:latin typeface="Calibri" panose="020F0502020204030204" pitchFamily="34" charset="0"/>
                <a:ea typeface="Arial" panose="020B0604020202020204" pitchFamily="34" charset="0"/>
                <a:cs typeface="Times New Roman" panose="02020603050405020304" pitchFamily="18" charset="0"/>
              </a:rPr>
              <a:t>De nombreux postes de santé sont déjà construits et équipés mais </a:t>
            </a:r>
            <a:r>
              <a:rPr lang="fr-FR" b="1" dirty="0">
                <a:effectLst/>
                <a:latin typeface="Calibri" panose="020F0502020204030204" pitchFamily="34" charset="0"/>
                <a:ea typeface="Arial" panose="020B0604020202020204" pitchFamily="34" charset="0"/>
                <a:cs typeface="Times New Roman" panose="02020603050405020304" pitchFamily="18" charset="0"/>
              </a:rPr>
              <a:t>non opérationnels </a:t>
            </a:r>
            <a:r>
              <a:rPr lang="fr-FR" dirty="0">
                <a:effectLst/>
                <a:latin typeface="Calibri" panose="020F0502020204030204" pitchFamily="34" charset="0"/>
                <a:ea typeface="Arial" panose="020B0604020202020204" pitchFamily="34" charset="0"/>
                <a:cs typeface="Times New Roman" panose="02020603050405020304" pitchFamily="18" charset="0"/>
              </a:rPr>
              <a:t>à cause d’un manque de ressources humaines.</a:t>
            </a:r>
          </a:p>
          <a:p>
            <a:pPr marL="514350" indent="-514350" algn="just">
              <a:spcBef>
                <a:spcPts val="0"/>
              </a:spcBef>
              <a:spcAft>
                <a:spcPts val="600"/>
              </a:spcAft>
              <a:buFont typeface="+mj-lt"/>
              <a:buAutoNum type="arabicPeriod"/>
            </a:pPr>
            <a:endParaRPr lang="fr-FR" dirty="0">
              <a:effectLst/>
              <a:latin typeface="Calibri" panose="020F0502020204030204" pitchFamily="34" charset="0"/>
              <a:ea typeface="Arial" panose="020B0604020202020204" pitchFamily="34" charset="0"/>
              <a:cs typeface="Times New Roman" panose="02020603050405020304" pitchFamily="18" charset="0"/>
            </a:endParaRPr>
          </a:p>
          <a:p>
            <a:pPr marL="514350" indent="-514350" algn="just">
              <a:spcBef>
                <a:spcPts val="0"/>
              </a:spcBef>
              <a:spcAft>
                <a:spcPts val="600"/>
              </a:spcAft>
              <a:buFont typeface="+mj-lt"/>
              <a:buAutoNum type="arabicPeriod"/>
            </a:pPr>
            <a:r>
              <a:rPr lang="fr-FR" dirty="0">
                <a:effectLst/>
                <a:latin typeface="Calibri" panose="020F0502020204030204" pitchFamily="34" charset="0"/>
                <a:ea typeface="Arial" panose="020B0604020202020204" pitchFamily="34" charset="0"/>
                <a:cs typeface="Times New Roman" panose="02020603050405020304" pitchFamily="18" charset="0"/>
              </a:rPr>
              <a:t>De nombreux centres de santé avec des services ambulatoires opérationnels ne sont </a:t>
            </a:r>
            <a:r>
              <a:rPr lang="fr-FR" b="1" dirty="0">
                <a:effectLst/>
                <a:latin typeface="Calibri" panose="020F0502020204030204" pitchFamily="34" charset="0"/>
                <a:ea typeface="Arial" panose="020B0604020202020204" pitchFamily="34" charset="0"/>
                <a:cs typeface="Times New Roman" panose="02020603050405020304" pitchFamily="18" charset="0"/>
              </a:rPr>
              <a:t>pas en capacité d’opérer leur bloc opératoire </a:t>
            </a:r>
            <a:r>
              <a:rPr lang="fr-FR" dirty="0">
                <a:effectLst/>
                <a:latin typeface="Calibri" panose="020F0502020204030204" pitchFamily="34" charset="0"/>
                <a:ea typeface="Arial" panose="020B0604020202020204" pitchFamily="34" charset="0"/>
                <a:cs typeface="Times New Roman" panose="02020603050405020304" pitchFamily="18" charset="0"/>
              </a:rPr>
              <a:t>ou ne disposent </a:t>
            </a:r>
            <a:r>
              <a:rPr lang="fr-FR" b="1" dirty="0">
                <a:effectLst/>
                <a:latin typeface="Calibri" panose="020F0502020204030204" pitchFamily="34" charset="0"/>
                <a:ea typeface="Arial" panose="020B0604020202020204" pitchFamily="34" charset="0"/>
                <a:cs typeface="Times New Roman" panose="02020603050405020304" pitchFamily="18" charset="0"/>
              </a:rPr>
              <a:t>pas de service avec des médecins spécialistes</a:t>
            </a:r>
            <a:r>
              <a:rPr lang="fr-FR" dirty="0">
                <a:effectLst/>
                <a:latin typeface="Calibri" panose="020F0502020204030204" pitchFamily="34"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10656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97949-3CAF-4C55-A5D3-DB503DFEDE48}"/>
              </a:ext>
            </a:extLst>
          </p:cNvPr>
          <p:cNvSpPr>
            <a:spLocks noGrp="1"/>
          </p:cNvSpPr>
          <p:nvPr>
            <p:ph type="title"/>
          </p:nvPr>
        </p:nvSpPr>
        <p:spPr/>
        <p:txBody>
          <a:bodyPr/>
          <a:lstStyle/>
          <a:p>
            <a:r>
              <a:rPr lang="fr-FR" dirty="0"/>
              <a:t>Rappel des conventions cadres</a:t>
            </a:r>
          </a:p>
        </p:txBody>
      </p:sp>
      <p:sp>
        <p:nvSpPr>
          <p:cNvPr id="3" name="Espace réservé du contenu 2">
            <a:extLst>
              <a:ext uri="{FF2B5EF4-FFF2-40B4-BE49-F238E27FC236}">
                <a16:creationId xmlns:a16="http://schemas.microsoft.com/office/drawing/2014/main" id="{740805CA-1A2D-492B-8156-3053F7065A74}"/>
              </a:ext>
            </a:extLst>
          </p:cNvPr>
          <p:cNvSpPr>
            <a:spLocks noGrp="1"/>
          </p:cNvSpPr>
          <p:nvPr>
            <p:ph idx="1"/>
          </p:nvPr>
        </p:nvSpPr>
        <p:spPr>
          <a:xfrm>
            <a:off x="715063" y="1214848"/>
            <a:ext cx="7703585" cy="4962115"/>
          </a:xfrm>
        </p:spPr>
        <p:txBody>
          <a:bodyPr/>
          <a:lstStyle/>
          <a:p>
            <a:pPr algn="just"/>
            <a:r>
              <a:rPr lang="fr-FR" dirty="0"/>
              <a:t>Convention cadre signée avec le Ministère de la Santé et de l’Action Sociale le 1</a:t>
            </a:r>
            <a:r>
              <a:rPr lang="fr-FR" baseline="30000" dirty="0"/>
              <a:t>er</a:t>
            </a:r>
            <a:r>
              <a:rPr lang="fr-FR" dirty="0"/>
              <a:t> novembre 2018 dont l’objet est la </a:t>
            </a:r>
            <a:r>
              <a:rPr lang="fr-FR" b="1" dirty="0"/>
              <a:t>promotion du partenariat public-privé et l’implémentation du système management Qualité dans le secteur public</a:t>
            </a:r>
            <a:r>
              <a:rPr lang="fr-FR" dirty="0"/>
              <a:t>.</a:t>
            </a:r>
          </a:p>
          <a:p>
            <a:pPr algn="just"/>
            <a:endParaRPr lang="fr-FR" dirty="0"/>
          </a:p>
          <a:p>
            <a:pPr algn="just"/>
            <a:r>
              <a:rPr lang="fr-FR" dirty="0"/>
              <a:t>Convention de partenariat public-privé signée avec le Ministère de la Santé et de l’Action Sociale le 23 janvier 2020 dont l’objet est de préciser les modalités de </a:t>
            </a:r>
            <a:r>
              <a:rPr lang="fr-FR" b="1" dirty="0"/>
              <a:t>mise en œuvres des partenariats public-privé dans la Région Médicale de Dakar</a:t>
            </a:r>
            <a:r>
              <a:rPr lang="fr-FR" dirty="0"/>
              <a:t>.</a:t>
            </a:r>
          </a:p>
          <a:p>
            <a:pPr algn="just"/>
            <a:endParaRPr lang="fr-FR" dirty="0"/>
          </a:p>
        </p:txBody>
      </p:sp>
      <p:sp>
        <p:nvSpPr>
          <p:cNvPr id="4" name="Espace réservé du contenu 2">
            <a:extLst>
              <a:ext uri="{FF2B5EF4-FFF2-40B4-BE49-F238E27FC236}">
                <a16:creationId xmlns:a16="http://schemas.microsoft.com/office/drawing/2014/main" id="{E8EDC435-1C80-434A-9CA9-823DAAAFB5D6}"/>
              </a:ext>
            </a:extLst>
          </p:cNvPr>
          <p:cNvSpPr txBox="1">
            <a:spLocks/>
          </p:cNvSpPr>
          <p:nvPr/>
        </p:nvSpPr>
        <p:spPr>
          <a:xfrm>
            <a:off x="715063" y="5155096"/>
            <a:ext cx="10774937" cy="102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i="1" dirty="0">
              <a:latin typeface="Calibri" panose="020F0502020204030204" pitchFamily="34" charset="0"/>
              <a:ea typeface="Arial" panose="020B0604020202020204" pitchFamily="34" charset="0"/>
              <a:cs typeface="Times New Roman" panose="02020603050405020304" pitchFamily="18" charset="0"/>
            </a:endParaRPr>
          </a:p>
        </p:txBody>
      </p:sp>
      <p:pic>
        <p:nvPicPr>
          <p:cNvPr id="1026" name="Picture 2" descr="Ministère de la Santé et de l'Action... - Ministère de la Santé et de  l'Action sociale | Facebook">
            <a:extLst>
              <a:ext uri="{FF2B5EF4-FFF2-40B4-BE49-F238E27FC236}">
                <a16:creationId xmlns:a16="http://schemas.microsoft.com/office/drawing/2014/main" id="{0A9FD169-22DB-46A4-B8BD-DAA5E0F16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5" t="4060" r="4550"/>
          <a:stretch/>
        </p:blipFill>
        <p:spPr bwMode="auto">
          <a:xfrm>
            <a:off x="8567128" y="1961534"/>
            <a:ext cx="2922872" cy="359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6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C093-E045-40A4-A00D-4EE1B36FED13}"/>
              </a:ext>
            </a:extLst>
          </p:cNvPr>
          <p:cNvSpPr>
            <a:spLocks noGrp="1"/>
          </p:cNvSpPr>
          <p:nvPr>
            <p:ph type="title"/>
          </p:nvPr>
        </p:nvSpPr>
        <p:spPr/>
        <p:txBody>
          <a:bodyPr>
            <a:normAutofit fontScale="90000"/>
          </a:bodyPr>
          <a:lstStyle/>
          <a:p>
            <a:r>
              <a:rPr lang="fr-FR" dirty="0"/>
              <a:t>Opportunité dans le district prioritaire de Mbao</a:t>
            </a:r>
          </a:p>
        </p:txBody>
      </p:sp>
      <p:grpSp>
        <p:nvGrpSpPr>
          <p:cNvPr id="8" name="Groupe 7">
            <a:extLst>
              <a:ext uri="{FF2B5EF4-FFF2-40B4-BE49-F238E27FC236}">
                <a16:creationId xmlns:a16="http://schemas.microsoft.com/office/drawing/2014/main" id="{61A95E0E-B7AE-463C-988F-D7D650CC5A65}"/>
              </a:ext>
            </a:extLst>
          </p:cNvPr>
          <p:cNvGrpSpPr/>
          <p:nvPr/>
        </p:nvGrpSpPr>
        <p:grpSpPr>
          <a:xfrm>
            <a:off x="3153168" y="1058727"/>
            <a:ext cx="5885663" cy="4352519"/>
            <a:chOff x="0" y="0"/>
            <a:chExt cx="5558155" cy="4439285"/>
          </a:xfrm>
        </p:grpSpPr>
        <p:pic>
          <p:nvPicPr>
            <p:cNvPr id="9" name="Image 8">
              <a:extLst>
                <a:ext uri="{FF2B5EF4-FFF2-40B4-BE49-F238E27FC236}">
                  <a16:creationId xmlns:a16="http://schemas.microsoft.com/office/drawing/2014/main" id="{A8225736-8B6A-47DF-9AA4-CBFC4FBF33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7" t="5426" r="1108" b="2099"/>
            <a:stretch/>
          </p:blipFill>
          <p:spPr bwMode="auto">
            <a:xfrm>
              <a:off x="0" y="0"/>
              <a:ext cx="5558155" cy="4439285"/>
            </a:xfrm>
            <a:prstGeom prst="rect">
              <a:avLst/>
            </a:prstGeom>
            <a:noFill/>
            <a:ln>
              <a:noFill/>
            </a:ln>
            <a:extLst>
              <a:ext uri="{53640926-AAD7-44D8-BBD7-CCE9431645EC}">
                <a14:shadowObscured xmlns:a14="http://schemas.microsoft.com/office/drawing/2010/main"/>
              </a:ext>
            </a:extLst>
          </p:spPr>
        </p:pic>
        <p:grpSp>
          <p:nvGrpSpPr>
            <p:cNvPr id="10" name="Groupe 9">
              <a:extLst>
                <a:ext uri="{FF2B5EF4-FFF2-40B4-BE49-F238E27FC236}">
                  <a16:creationId xmlns:a16="http://schemas.microsoft.com/office/drawing/2014/main" id="{7CECFC73-384B-4959-9108-C21A36C2F749}"/>
                </a:ext>
              </a:extLst>
            </p:cNvPr>
            <p:cNvGrpSpPr/>
            <p:nvPr/>
          </p:nvGrpSpPr>
          <p:grpSpPr>
            <a:xfrm>
              <a:off x="2115238" y="627962"/>
              <a:ext cx="3139349" cy="3426245"/>
              <a:chOff x="0" y="-473725"/>
              <a:chExt cx="3139349" cy="3426245"/>
            </a:xfrm>
          </p:grpSpPr>
          <p:sp>
            <p:nvSpPr>
              <p:cNvPr id="11" name="Ellipse 10">
                <a:extLst>
                  <a:ext uri="{FF2B5EF4-FFF2-40B4-BE49-F238E27FC236}">
                    <a16:creationId xmlns:a16="http://schemas.microsoft.com/office/drawing/2014/main" id="{E36A2637-E288-4617-9752-894B2BF9E953}"/>
                  </a:ext>
                </a:extLst>
              </p:cNvPr>
              <p:cNvSpPr/>
              <p:nvPr/>
            </p:nvSpPr>
            <p:spPr>
              <a:xfrm>
                <a:off x="0" y="-473725"/>
                <a:ext cx="3139349" cy="3426245"/>
              </a:xfrm>
              <a:prstGeom prst="ellipse">
                <a:avLst/>
              </a:prstGeom>
              <a:solidFill>
                <a:srgbClr val="FF00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Signe Plus 11">
                <a:extLst>
                  <a:ext uri="{FF2B5EF4-FFF2-40B4-BE49-F238E27FC236}">
                    <a16:creationId xmlns:a16="http://schemas.microsoft.com/office/drawing/2014/main" id="{0DC47958-3869-4B2D-907E-55E1F3D67D8D}"/>
                  </a:ext>
                </a:extLst>
              </p:cNvPr>
              <p:cNvSpPr/>
              <p:nvPr/>
            </p:nvSpPr>
            <p:spPr>
              <a:xfrm>
                <a:off x="1740671" y="1678205"/>
                <a:ext cx="143219" cy="143219"/>
              </a:xfrm>
              <a:prstGeom prst="mathPlus">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Espace réservé du contenu 13">
            <a:extLst>
              <a:ext uri="{FF2B5EF4-FFF2-40B4-BE49-F238E27FC236}">
                <a16:creationId xmlns:a16="http://schemas.microsoft.com/office/drawing/2014/main" id="{9D353F6F-C0FA-4EE3-9973-309C1B596ED4}"/>
              </a:ext>
            </a:extLst>
          </p:cNvPr>
          <p:cNvSpPr>
            <a:spLocks noGrp="1"/>
          </p:cNvSpPr>
          <p:nvPr>
            <p:ph idx="1"/>
          </p:nvPr>
        </p:nvSpPr>
        <p:spPr>
          <a:xfrm>
            <a:off x="894338" y="5415605"/>
            <a:ext cx="10403322" cy="1300163"/>
          </a:xfrm>
        </p:spPr>
        <p:txBody>
          <a:bodyPr/>
          <a:lstStyle/>
          <a:p>
            <a:pPr marL="0" indent="0" algn="ctr">
              <a:buNone/>
            </a:pPr>
            <a:r>
              <a:rPr lang="fr-FR" dirty="0">
                <a:latin typeface="Calibri" panose="020F0502020204030204" pitchFamily="34" charset="0"/>
                <a:ea typeface="Arial" panose="020B0604020202020204" pitchFamily="34" charset="0"/>
                <a:cs typeface="Times New Roman" panose="02020603050405020304" pitchFamily="18" charset="0"/>
              </a:rPr>
              <a:t>Le poste de Santé Darou Salaam 2 a été inauguré en Décembre 2017 et n’est pas encore fonctionnel pour manque de ressources et de moyens.</a:t>
            </a:r>
          </a:p>
        </p:txBody>
      </p:sp>
    </p:spTree>
    <p:extLst>
      <p:ext uri="{BB962C8B-B14F-4D97-AF65-F5344CB8AC3E}">
        <p14:creationId xmlns:p14="http://schemas.microsoft.com/office/powerpoint/2010/main" val="21368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EE3FF-6717-4728-AD20-AECA18E1C1F6}"/>
              </a:ext>
            </a:extLst>
          </p:cNvPr>
          <p:cNvSpPr>
            <a:spLocks noGrp="1"/>
          </p:cNvSpPr>
          <p:nvPr>
            <p:ph type="title"/>
          </p:nvPr>
        </p:nvSpPr>
        <p:spPr/>
        <p:txBody>
          <a:bodyPr>
            <a:normAutofit/>
          </a:bodyPr>
          <a:lstStyle/>
          <a:p>
            <a:r>
              <a:rPr lang="fr-FR" dirty="0"/>
              <a:t>Historique du projet : Dates clés</a:t>
            </a:r>
          </a:p>
        </p:txBody>
      </p:sp>
      <p:graphicFrame>
        <p:nvGraphicFramePr>
          <p:cNvPr id="4" name="Diagramme 3">
            <a:extLst>
              <a:ext uri="{FF2B5EF4-FFF2-40B4-BE49-F238E27FC236}">
                <a16:creationId xmlns:a16="http://schemas.microsoft.com/office/drawing/2014/main" id="{111D9C75-B39E-4E0D-957B-E3535B87C78A}"/>
              </a:ext>
            </a:extLst>
          </p:cNvPr>
          <p:cNvGraphicFramePr/>
          <p:nvPr>
            <p:extLst>
              <p:ext uri="{D42A27DB-BD31-4B8C-83A1-F6EECF244321}">
                <p14:modId xmlns:p14="http://schemas.microsoft.com/office/powerpoint/2010/main" val="2688206821"/>
              </p:ext>
            </p:extLst>
          </p:nvPr>
        </p:nvGraphicFramePr>
        <p:xfrm>
          <a:off x="702000" y="610689"/>
          <a:ext cx="10788000" cy="563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03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EBD5-2BDA-4F43-BDAF-F30B60EA5442}"/>
              </a:ext>
            </a:extLst>
          </p:cNvPr>
          <p:cNvSpPr>
            <a:spLocks noGrp="1"/>
          </p:cNvSpPr>
          <p:nvPr>
            <p:ph type="title"/>
          </p:nvPr>
        </p:nvSpPr>
        <p:spPr/>
        <p:txBody>
          <a:bodyPr/>
          <a:lstStyle/>
          <a:p>
            <a:r>
              <a:rPr lang="fr-FR" dirty="0"/>
              <a:t>Prochaines étapes</a:t>
            </a:r>
          </a:p>
        </p:txBody>
      </p:sp>
      <p:graphicFrame>
        <p:nvGraphicFramePr>
          <p:cNvPr id="4" name="Diagramme 3">
            <a:extLst>
              <a:ext uri="{FF2B5EF4-FFF2-40B4-BE49-F238E27FC236}">
                <a16:creationId xmlns:a16="http://schemas.microsoft.com/office/drawing/2014/main" id="{C506F15E-D916-458D-8024-88BAEB02BE03}"/>
              </a:ext>
            </a:extLst>
          </p:cNvPr>
          <p:cNvGraphicFramePr/>
          <p:nvPr>
            <p:extLst>
              <p:ext uri="{D42A27DB-BD31-4B8C-83A1-F6EECF244321}">
                <p14:modId xmlns:p14="http://schemas.microsoft.com/office/powerpoint/2010/main" val="2924583528"/>
              </p:ext>
            </p:extLst>
          </p:nvPr>
        </p:nvGraphicFramePr>
        <p:xfrm>
          <a:off x="702000" y="1058727"/>
          <a:ext cx="10788000" cy="5194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799068"/>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1140</Words>
  <Application>Microsoft Office PowerPoint</Application>
  <PresentationFormat>Widescreen</PresentationFormat>
  <Paragraphs>150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Thème Office</vt:lpstr>
      <vt:lpstr>PowerPoint Presentation</vt:lpstr>
      <vt:lpstr>Rappel du contexte</vt:lpstr>
      <vt:lpstr>Rappel du contexte</vt:lpstr>
      <vt:lpstr>Rappel du contexte</vt:lpstr>
      <vt:lpstr>Constats</vt:lpstr>
      <vt:lpstr>Rappel des conventions cadres</vt:lpstr>
      <vt:lpstr>Opportunité dans le district prioritaire de Mbao</vt:lpstr>
      <vt:lpstr>Historique du projet : Dates clés</vt:lpstr>
      <vt:lpstr>Prochaines étapes</vt:lpstr>
      <vt:lpstr>Objectifs du projet de PPP</vt:lpstr>
      <vt:lpstr>Contenu détaillé du projet de PPP</vt:lpstr>
      <vt:lpstr>Contenu détaillé du projet de PPP</vt:lpstr>
      <vt:lpstr>Contenu détaillé du projet de PPP</vt:lpstr>
      <vt:lpstr>Stratégie et modèle économique</vt:lpstr>
      <vt:lpstr>Opportunité d’élargir la base patients de NEST</vt:lpstr>
      <vt:lpstr>Opportunité de renforcer l’intérêt des investisseurs potentiels</vt:lpstr>
      <vt:lpstr>Opportunité de renforcer le leadership de NEST en Santé Femme – Enfant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Khady</dc:creator>
  <cp:lastModifiedBy>Khadijatou NAKOULIMA</cp:lastModifiedBy>
  <cp:revision>240</cp:revision>
  <dcterms:created xsi:type="dcterms:W3CDTF">2019-06-27T06:54:59Z</dcterms:created>
  <dcterms:modified xsi:type="dcterms:W3CDTF">2020-09-24T18:12:13Z</dcterms:modified>
</cp:coreProperties>
</file>