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omments/comment3.xml" ContentType="application/vnd.openxmlformats-officedocument.presentationml.comment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4"/>
  </p:notesMasterIdLst>
  <p:sldIdLst>
    <p:sldId id="257" r:id="rId3"/>
    <p:sldId id="302" r:id="rId4"/>
    <p:sldId id="535" r:id="rId5"/>
    <p:sldId id="290" r:id="rId6"/>
    <p:sldId id="344" r:id="rId7"/>
    <p:sldId id="538" r:id="rId8"/>
    <p:sldId id="539" r:id="rId9"/>
    <p:sldId id="262" r:id="rId10"/>
    <p:sldId id="333" r:id="rId11"/>
    <p:sldId id="334" r:id="rId12"/>
    <p:sldId id="532" r:id="rId13"/>
    <p:sldId id="533" r:id="rId14"/>
    <p:sldId id="541" r:id="rId15"/>
    <p:sldId id="536" r:id="rId16"/>
    <p:sldId id="323" r:id="rId17"/>
    <p:sldId id="331" r:id="rId18"/>
    <p:sldId id="537" r:id="rId19"/>
    <p:sldId id="528" r:id="rId20"/>
    <p:sldId id="527" r:id="rId21"/>
    <p:sldId id="529" r:id="rId22"/>
    <p:sldId id="530" r:id="rId23"/>
    <p:sldId id="540" r:id="rId24"/>
    <p:sldId id="335" r:id="rId25"/>
    <p:sldId id="351" r:id="rId26"/>
    <p:sldId id="350" r:id="rId27"/>
    <p:sldId id="542" r:id="rId28"/>
    <p:sldId id="338" r:id="rId29"/>
    <p:sldId id="543" r:id="rId30"/>
    <p:sldId id="544" r:id="rId31"/>
    <p:sldId id="298" r:id="rId32"/>
    <p:sldId id="308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dijatou NAKOULIMA" initials="KN" lastIdx="7" clrIdx="0">
    <p:extLst>
      <p:ext uri="{19B8F6BF-5375-455C-9EA6-DF929625EA0E}">
        <p15:presenceInfo xmlns:p15="http://schemas.microsoft.com/office/powerpoint/2012/main" userId="44558d96b081a739" providerId="Windows Live"/>
      </p:ext>
    </p:extLst>
  </p:cmAuthor>
  <p:cmAuthor id="2" name="Lauriane" initials="L" lastIdx="6" clrIdx="1">
    <p:extLst>
      <p:ext uri="{19B8F6BF-5375-455C-9EA6-DF929625EA0E}">
        <p15:presenceInfo xmlns:p15="http://schemas.microsoft.com/office/powerpoint/2012/main" userId="Lauri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iane\Downloads\EXT_MSPR_ORG_30062020101204.csv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iane\Dropbox\PLAN%20DE%20TRESORERIE\PLAN%20DE%20TRESORERI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de naissances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B-46FE-B3A0-04166F253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de naissances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B-46FE-B3A0-04166F253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de naissances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6B-46FE-B3A0-04166F253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de naissances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6B-46FE-B3A0-04166F25388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de naissances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6B-46FE-B3A0-04166F25388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de naissances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6B-46FE-B3A0-04166F25388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 (Obj.)</c:v>
                </c:pt>
              </c:strCache>
            </c:strRef>
          </c:tx>
          <c:spPr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de naissances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7-458E-B3CC-6156C333F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645515472"/>
        <c:axId val="-1645520368"/>
      </c:barChart>
      <c:catAx>
        <c:axId val="-164551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45520368"/>
        <c:crosses val="autoZero"/>
        <c:auto val="1"/>
        <c:lblAlgn val="ctr"/>
        <c:lblOffset val="100"/>
        <c:noMultiLvlLbl val="0"/>
      </c:catAx>
      <c:valAx>
        <c:axId val="-164552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4551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Taux d'accouchement</a:t>
            </a:r>
            <a:r>
              <a:rPr lang="fr-FR" sz="1400" baseline="0" dirty="0"/>
              <a:t> SF au S1 2020</a:t>
            </a:r>
            <a:endParaRPr lang="fr-F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d'accouchement social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EF-4195-AE13-F6249AF8177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EF-4195-AE13-F6249AF817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Accouchement SF</c:v>
                </c:pt>
                <c:pt idx="1">
                  <c:v>Accouchement Gynécos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29</c:v>
                </c:pt>
                <c:pt idx="1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F-4195-AE13-F6249AF81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0.00%</c:formatCode>
                <c:ptCount val="12"/>
                <c:pt idx="0">
                  <c:v>0.79130213424573903</c:v>
                </c:pt>
                <c:pt idx="1">
                  <c:v>0.48441332972581291</c:v>
                </c:pt>
                <c:pt idx="2">
                  <c:v>0.63731875203653476</c:v>
                </c:pt>
                <c:pt idx="3">
                  <c:v>0.79041456228955986</c:v>
                </c:pt>
                <c:pt idx="4">
                  <c:v>0.86500896057353405</c:v>
                </c:pt>
                <c:pt idx="5">
                  <c:v>0.62017255892258782</c:v>
                </c:pt>
                <c:pt idx="6">
                  <c:v>0.79189679048544659</c:v>
                </c:pt>
                <c:pt idx="7">
                  <c:v>0.79674975562067785</c:v>
                </c:pt>
                <c:pt idx="8">
                  <c:v>0.89476220538715345</c:v>
                </c:pt>
                <c:pt idx="9">
                  <c:v>0.85020772238515308</c:v>
                </c:pt>
                <c:pt idx="10">
                  <c:v>0.96970000000000001</c:v>
                </c:pt>
                <c:pt idx="11">
                  <c:v>0.76992505702180802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7-4917-9001-1C614ECA714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0.00%</c:formatCode>
                <c:ptCount val="12"/>
                <c:pt idx="0">
                  <c:v>0.7243401759530792</c:v>
                </c:pt>
                <c:pt idx="1">
                  <c:v>0.63949843260188088</c:v>
                </c:pt>
                <c:pt idx="2">
                  <c:v>0.75366568914956023</c:v>
                </c:pt>
                <c:pt idx="3">
                  <c:v>0.85151515151515156</c:v>
                </c:pt>
                <c:pt idx="4">
                  <c:v>0.84457478005865105</c:v>
                </c:pt>
                <c:pt idx="5">
                  <c:v>0.84242424242424252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3-4BF1-B131-20F6C4781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801872"/>
        <c:axId val="305915008"/>
      </c:lineChart>
      <c:catAx>
        <c:axId val="4748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5915008"/>
        <c:crosses val="autoZero"/>
        <c:auto val="1"/>
        <c:lblAlgn val="ctr"/>
        <c:lblOffset val="100"/>
        <c:noMultiLvlLbl val="0"/>
      </c:catAx>
      <c:valAx>
        <c:axId val="3059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480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4" formatCode="#,##0\ _€">
                  <c:v>16950</c:v>
                </c:pt>
                <c:pt idx="5" formatCode="#,##0\ _€">
                  <c:v>596050</c:v>
                </c:pt>
                <c:pt idx="6" formatCode="#,##0\ _€">
                  <c:v>1250010</c:v>
                </c:pt>
                <c:pt idx="7" formatCode="#,##0\ _€">
                  <c:v>736500</c:v>
                </c:pt>
                <c:pt idx="8" formatCode="#,##0\ _€">
                  <c:v>843900</c:v>
                </c:pt>
                <c:pt idx="9" formatCode="#,##0\ _€">
                  <c:v>1419700</c:v>
                </c:pt>
                <c:pt idx="10" formatCode="#,##0\ _€">
                  <c:v>610550</c:v>
                </c:pt>
                <c:pt idx="11" formatCode="#,##0\ _€">
                  <c:v>785750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7-4917-9001-1C614ECA714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#,##0\ _€</c:formatCode>
                <c:ptCount val="12"/>
                <c:pt idx="0">
                  <c:v>943100</c:v>
                </c:pt>
                <c:pt idx="1">
                  <c:v>846950</c:v>
                </c:pt>
                <c:pt idx="2">
                  <c:v>1138500</c:v>
                </c:pt>
                <c:pt idx="3">
                  <c:v>1706850</c:v>
                </c:pt>
                <c:pt idx="4">
                  <c:v>1698500</c:v>
                </c:pt>
                <c:pt idx="5">
                  <c:v>1606450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3-4BF1-B131-20F6C4781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801872"/>
        <c:axId val="305915008"/>
      </c:lineChart>
      <c:catAx>
        <c:axId val="4748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5915008"/>
        <c:crosses val="autoZero"/>
        <c:auto val="1"/>
        <c:lblAlgn val="ctr"/>
        <c:lblOffset val="100"/>
        <c:noMultiLvlLbl val="0"/>
      </c:catAx>
      <c:valAx>
        <c:axId val="3059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480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2 018  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_-* #,##0\ _€_-;\-* #,##0\ _€_-;_-* "-"??\ _€_-;_-@_-</c:formatCode>
                <c:ptCount val="12"/>
                <c:pt idx="0">
                  <c:v>5616481</c:v>
                </c:pt>
                <c:pt idx="1">
                  <c:v>6741870</c:v>
                </c:pt>
                <c:pt idx="2">
                  <c:v>7719435</c:v>
                </c:pt>
                <c:pt idx="3">
                  <c:v>6236051</c:v>
                </c:pt>
                <c:pt idx="4">
                  <c:v>7725302</c:v>
                </c:pt>
                <c:pt idx="5">
                  <c:v>7329200</c:v>
                </c:pt>
                <c:pt idx="6">
                  <c:v>5659152</c:v>
                </c:pt>
                <c:pt idx="7">
                  <c:v>5292250</c:v>
                </c:pt>
                <c:pt idx="8">
                  <c:v>6474356</c:v>
                </c:pt>
                <c:pt idx="9">
                  <c:v>10383792</c:v>
                </c:pt>
                <c:pt idx="10">
                  <c:v>7710816</c:v>
                </c:pt>
                <c:pt idx="11">
                  <c:v>7510925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E1-45A0-A622-449ACF2DF0B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 2 019   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_-* #,##0\ _€_-;\-* #,##0\ _€_-;_-* "-"??\ _€_-;_-@_-</c:formatCode>
                <c:ptCount val="12"/>
                <c:pt idx="0">
                  <c:v>6318731</c:v>
                </c:pt>
                <c:pt idx="1">
                  <c:v>6614657</c:v>
                </c:pt>
                <c:pt idx="2">
                  <c:v>7316164</c:v>
                </c:pt>
                <c:pt idx="3">
                  <c:v>7061896</c:v>
                </c:pt>
                <c:pt idx="4">
                  <c:v>7731694</c:v>
                </c:pt>
                <c:pt idx="5">
                  <c:v>7687705</c:v>
                </c:pt>
                <c:pt idx="6">
                  <c:v>6730897</c:v>
                </c:pt>
                <c:pt idx="7">
                  <c:v>6847747</c:v>
                </c:pt>
                <c:pt idx="8">
                  <c:v>9978488</c:v>
                </c:pt>
                <c:pt idx="9">
                  <c:v>7807276</c:v>
                </c:pt>
                <c:pt idx="10">
                  <c:v>7886730</c:v>
                </c:pt>
                <c:pt idx="11">
                  <c:v>7675025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E1-45A0-A622-449ACF2DF0B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#,##0\ _€</c:formatCode>
                <c:ptCount val="12"/>
                <c:pt idx="0">
                  <c:v>8076968</c:v>
                </c:pt>
                <c:pt idx="1">
                  <c:v>6913088</c:v>
                </c:pt>
                <c:pt idx="2">
                  <c:v>7425101</c:v>
                </c:pt>
                <c:pt idx="3">
                  <c:v>2999396</c:v>
                </c:pt>
                <c:pt idx="4">
                  <c:v>3821135</c:v>
                </c:pt>
                <c:pt idx="5">
                  <c:v>3355145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E9-488F-9A04-BAF3D5ADB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96112"/>
        <c:axId val="187295056"/>
      </c:lineChart>
      <c:catAx>
        <c:axId val="801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295056"/>
        <c:crosses val="autoZero"/>
        <c:auto val="1"/>
        <c:lblAlgn val="ctr"/>
        <c:lblOffset val="100"/>
        <c:noMultiLvlLbl val="0"/>
      </c:catAx>
      <c:valAx>
        <c:axId val="18729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1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2 018  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_-* #,##0\ _€_-;\-* #,##0\ _€_-;_-* "-"??\ _€_-;_-@_-</c:formatCode>
                <c:ptCount val="12"/>
                <c:pt idx="0">
                  <c:v>35704595</c:v>
                </c:pt>
                <c:pt idx="1">
                  <c:v>30826617</c:v>
                </c:pt>
                <c:pt idx="2">
                  <c:v>34624537</c:v>
                </c:pt>
                <c:pt idx="3">
                  <c:v>33509364</c:v>
                </c:pt>
                <c:pt idx="4">
                  <c:v>37321390</c:v>
                </c:pt>
                <c:pt idx="5">
                  <c:v>28887594</c:v>
                </c:pt>
                <c:pt idx="6">
                  <c:v>35875854</c:v>
                </c:pt>
                <c:pt idx="7">
                  <c:v>43220690</c:v>
                </c:pt>
                <c:pt idx="8">
                  <c:v>53140835</c:v>
                </c:pt>
                <c:pt idx="9">
                  <c:v>45649063</c:v>
                </c:pt>
                <c:pt idx="10">
                  <c:v>40462172</c:v>
                </c:pt>
                <c:pt idx="11">
                  <c:v>38147378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E1-45A0-A622-449ACF2DF0B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 2 019   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_-* #,##0\ _€_-;\-* #,##0\ _€_-;_-* "-"??\ _€_-;_-@_-</c:formatCode>
                <c:ptCount val="12"/>
                <c:pt idx="0">
                  <c:v>47786660</c:v>
                </c:pt>
                <c:pt idx="1">
                  <c:v>27420365</c:v>
                </c:pt>
                <c:pt idx="2">
                  <c:v>37849108</c:v>
                </c:pt>
                <c:pt idx="3">
                  <c:v>44903640</c:v>
                </c:pt>
                <c:pt idx="4">
                  <c:v>51279618</c:v>
                </c:pt>
                <c:pt idx="5">
                  <c:v>37148511</c:v>
                </c:pt>
                <c:pt idx="6">
                  <c:v>52391053</c:v>
                </c:pt>
                <c:pt idx="7">
                  <c:v>50934701</c:v>
                </c:pt>
                <c:pt idx="8">
                  <c:v>52468228</c:v>
                </c:pt>
                <c:pt idx="9">
                  <c:v>57290376</c:v>
                </c:pt>
                <c:pt idx="10">
                  <c:v>58020420</c:v>
                </c:pt>
                <c:pt idx="11">
                  <c:v>42029190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E1-45A0-A622-449ACF2DF0B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#,##0\ _€</c:formatCode>
                <c:ptCount val="12"/>
                <c:pt idx="0">
                  <c:v>45335865</c:v>
                </c:pt>
                <c:pt idx="1">
                  <c:v>41092614</c:v>
                </c:pt>
                <c:pt idx="2">
                  <c:v>52012555</c:v>
                </c:pt>
                <c:pt idx="3">
                  <c:v>53975882</c:v>
                </c:pt>
                <c:pt idx="4">
                  <c:v>54948540</c:v>
                </c:pt>
                <c:pt idx="5">
                  <c:v>49355009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79-4BEF-AE45-7D7BD04EE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96112"/>
        <c:axId val="187295056"/>
      </c:lineChart>
      <c:catAx>
        <c:axId val="801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295056"/>
        <c:crosses val="autoZero"/>
        <c:auto val="1"/>
        <c:lblAlgn val="ctr"/>
        <c:lblOffset val="100"/>
        <c:noMultiLvlLbl val="0"/>
      </c:catAx>
      <c:valAx>
        <c:axId val="18729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1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63463355692949E-2"/>
          <c:y val="2.4756989784342643E-2"/>
          <c:w val="0.89810457028197288"/>
          <c:h val="0.8204740100210354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2 018  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_-* #,##0\ _€_-;\-* #,##0\ _€_-;_-* "-"??\ _€_-;_-@_-</c:formatCode>
                <c:ptCount val="12"/>
                <c:pt idx="0">
                  <c:v>41321076</c:v>
                </c:pt>
                <c:pt idx="1">
                  <c:v>37568487</c:v>
                </c:pt>
                <c:pt idx="2">
                  <c:v>42343972</c:v>
                </c:pt>
                <c:pt idx="3">
                  <c:v>39745415</c:v>
                </c:pt>
                <c:pt idx="4">
                  <c:v>45046692</c:v>
                </c:pt>
                <c:pt idx="5">
                  <c:v>36216794</c:v>
                </c:pt>
                <c:pt idx="6">
                  <c:v>41535006</c:v>
                </c:pt>
                <c:pt idx="7">
                  <c:v>48512940</c:v>
                </c:pt>
                <c:pt idx="8">
                  <c:v>59615191</c:v>
                </c:pt>
                <c:pt idx="9">
                  <c:v>56032855</c:v>
                </c:pt>
                <c:pt idx="10">
                  <c:v>48172988</c:v>
                </c:pt>
                <c:pt idx="11">
                  <c:v>45658303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E1-45A0-A622-449ACF2DF0B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 2 019   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_-* #,##0\ _€_-;\-* #,##0\ _€_-;_-* "-"??\ _€_-;_-@_-</c:formatCode>
                <c:ptCount val="12"/>
                <c:pt idx="0">
                  <c:v>54105391</c:v>
                </c:pt>
                <c:pt idx="1">
                  <c:v>34035022</c:v>
                </c:pt>
                <c:pt idx="2">
                  <c:v>45165272</c:v>
                </c:pt>
                <c:pt idx="3">
                  <c:v>51965536</c:v>
                </c:pt>
                <c:pt idx="4">
                  <c:v>59011312</c:v>
                </c:pt>
                <c:pt idx="5">
                  <c:v>44836216</c:v>
                </c:pt>
                <c:pt idx="6">
                  <c:v>59121950</c:v>
                </c:pt>
                <c:pt idx="7">
                  <c:v>57782448</c:v>
                </c:pt>
                <c:pt idx="8">
                  <c:v>62446716</c:v>
                </c:pt>
                <c:pt idx="9">
                  <c:v>65097652</c:v>
                </c:pt>
                <c:pt idx="10">
                  <c:v>65907150</c:v>
                </c:pt>
                <c:pt idx="11">
                  <c:v>49704215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E1-45A0-A622-449ACF2DF0B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#,##0\ _€</c:formatCode>
                <c:ptCount val="12"/>
                <c:pt idx="0">
                  <c:v>53412833</c:v>
                </c:pt>
                <c:pt idx="1">
                  <c:v>48005702</c:v>
                </c:pt>
                <c:pt idx="2">
                  <c:v>59437656</c:v>
                </c:pt>
                <c:pt idx="3">
                  <c:v>56975278</c:v>
                </c:pt>
                <c:pt idx="4">
                  <c:v>58769675</c:v>
                </c:pt>
                <c:pt idx="5">
                  <c:v>52710154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4D-4644-8FA1-C0EF72A0C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96112"/>
        <c:axId val="187295056"/>
      </c:lineChart>
      <c:catAx>
        <c:axId val="801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295056"/>
        <c:crosses val="autoZero"/>
        <c:auto val="1"/>
        <c:lblAlgn val="ctr"/>
        <c:lblOffset val="100"/>
        <c:noMultiLvlLbl val="0"/>
      </c:catAx>
      <c:valAx>
        <c:axId val="18729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1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13467592592592592"/>
          <c:w val="0.93888888888888888"/>
          <c:h val="0.671457786526684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Répartition de la créance totale selon les années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Feuil1!$C$2</c:f>
              <c:strCache>
                <c:ptCount val="1"/>
                <c:pt idx="0">
                  <c:v> Montant 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56-446F-BAD2-A818C201EB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56-446F-BAD2-A818C201EB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56-446F-BAD2-A818C201EB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056-446F-BAD2-A818C201EB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056-446F-BAD2-A818C201EB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056-446F-BAD2-A818C201EB38}"/>
              </c:ext>
            </c:extLst>
          </c:dPt>
          <c:dLbls>
            <c:dLbl>
              <c:idx val="0"/>
              <c:layout>
                <c:manualLayout>
                  <c:x val="-1.9444444444444545E-2"/>
                  <c:y val="-7.526178656863538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56-446F-BAD2-A818C201EB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Feuil1!$B$3:$B$8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Feuil1!$C$3:$C$8</c:f>
              <c:numCache>
                <c:formatCode>#,##0</c:formatCode>
                <c:ptCount val="6"/>
                <c:pt idx="0">
                  <c:v>2376225</c:v>
                </c:pt>
                <c:pt idx="1">
                  <c:v>3767830</c:v>
                </c:pt>
                <c:pt idx="2">
                  <c:v>5854438</c:v>
                </c:pt>
                <c:pt idx="3">
                  <c:v>8731702</c:v>
                </c:pt>
                <c:pt idx="4">
                  <c:v>27618661</c:v>
                </c:pt>
                <c:pt idx="5">
                  <c:v>114154341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56-446F-BAD2-A818C201EB38}"/>
            </c:ext>
          </c:extLst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 Montant Echu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056-446F-BAD2-A818C201EB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D056-446F-BAD2-A818C201EB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D056-446F-BAD2-A818C201EB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D056-446F-BAD2-A818C201EB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Feuil1!$B$3:$B$8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Feuil1!$D$3:$D$6</c:f>
              <c:numCache>
                <c:formatCode>#,##0</c:formatCode>
                <c:ptCount val="4"/>
                <c:pt idx="0">
                  <c:v>2376225</c:v>
                </c:pt>
                <c:pt idx="1">
                  <c:v>3767830</c:v>
                </c:pt>
                <c:pt idx="2">
                  <c:v>5854438</c:v>
                </c:pt>
                <c:pt idx="3">
                  <c:v>8731702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056-446F-BAD2-A818C201EB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Etat des créances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D8-41C8-ACDF-588AB9E098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D8-41C8-ACDF-588AB9E09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Feuil1!$C$31:$D$31</c:f>
              <c:strCache>
                <c:ptCount val="2"/>
                <c:pt idx="0">
                  <c:v> Montant non-échu </c:v>
                </c:pt>
                <c:pt idx="1">
                  <c:v> Montant échu </c:v>
                </c:pt>
              </c:strCache>
            </c:strRef>
          </c:cat>
          <c:val>
            <c:numRef>
              <c:f>Feuil1!$C$32:$D$32</c:f>
              <c:numCache>
                <c:formatCode>General</c:formatCode>
                <c:ptCount val="2"/>
                <c:pt idx="0">
                  <c:v>56901089</c:v>
                </c:pt>
                <c:pt idx="1">
                  <c:v>105602108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D8-41C8-ACDF-588AB9E098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Entrées dans le PSF</a:t>
            </a:r>
          </a:p>
        </c:rich>
      </c:tx>
      <c:layout>
        <c:manualLayout>
          <c:xMode val="edge"/>
          <c:yMode val="edge"/>
          <c:x val="0.34443196246742441"/>
          <c:y val="0.11808755605832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8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7-4B07-8F07-625F754681D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6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16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7-4B07-8F07-625F754681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8149520"/>
        <c:axId val="753605936"/>
      </c:barChart>
      <c:catAx>
        <c:axId val="66814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3605936"/>
        <c:crosses val="autoZero"/>
        <c:auto val="1"/>
        <c:lblAlgn val="ctr"/>
        <c:lblOffset val="100"/>
        <c:noMultiLvlLbl val="0"/>
      </c:catAx>
      <c:valAx>
        <c:axId val="753605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814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721124333858823"/>
          <c:y val="0.12769031511894274"/>
          <c:w val="0.18664016697295072"/>
          <c:h val="7.9720567588650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EF0-43CC-BAEA-BF06CA21B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de césarienne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0-43CC-BAEA-BF06CA21B8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de césarienne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0-43CC-BAEA-BF06CA21B8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de césarienne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0-43CC-BAEA-BF06CA21B8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de césarienne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0.30538922155688625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0-43CC-BAEA-BF06CA21B81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tint val="45000"/>
                </a:schemeClr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0-43CC-BAEA-BF06CA21B8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de césarienne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F0-43CC-BAEA-BF06CA21B81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de césarienne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FF-455F-93BD-E4CEF8A1807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S1 2020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de césarienne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5-4992-ADD1-6DAFB3C819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645513296"/>
        <c:axId val="-1645511664"/>
      </c:barChart>
      <c:catAx>
        <c:axId val="-16455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45511664"/>
        <c:crosses val="autoZero"/>
        <c:auto val="1"/>
        <c:lblAlgn val="ctr"/>
        <c:lblOffset val="100"/>
        <c:noMultiLvlLbl val="0"/>
      </c:catAx>
      <c:valAx>
        <c:axId val="-164551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4551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Feuil2!$F$4:$F$15</c:f>
              <c:strCache>
                <c:ptCount val="12"/>
                <c:pt idx="0">
                  <c:v>janv</c:v>
                </c:pt>
                <c:pt idx="1">
                  <c:v>févr</c:v>
                </c:pt>
                <c:pt idx="2">
                  <c:v>mars</c:v>
                </c:pt>
                <c:pt idx="3">
                  <c:v>avr</c:v>
                </c:pt>
                <c:pt idx="4">
                  <c:v>mai</c:v>
                </c:pt>
                <c:pt idx="5">
                  <c:v>juin</c:v>
                </c:pt>
                <c:pt idx="6">
                  <c:v>juil</c:v>
                </c:pt>
                <c:pt idx="7">
                  <c:v>août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déc</c:v>
                </c:pt>
              </c:strCache>
            </c:strRef>
          </c:cat>
          <c:val>
            <c:numRef>
              <c:f>Feuil2!$J$4:$J$15</c:f>
              <c:numCache>
                <c:formatCode>0.0%</c:formatCode>
                <c:ptCount val="12"/>
                <c:pt idx="0">
                  <c:v>7.7923422305416611E-3</c:v>
                </c:pt>
                <c:pt idx="1">
                  <c:v>2.3348845193363554E-2</c:v>
                </c:pt>
                <c:pt idx="2">
                  <c:v>5.4337714619531054E-2</c:v>
                </c:pt>
                <c:pt idx="3">
                  <c:v>5.3385071885422526E-2</c:v>
                </c:pt>
                <c:pt idx="4">
                  <c:v>3.4564648229495579E-2</c:v>
                </c:pt>
                <c:pt idx="5">
                  <c:v>4.9785833955916348E-2</c:v>
                </c:pt>
                <c:pt idx="6">
                  <c:v>9.8135223271201957E-2</c:v>
                </c:pt>
                <c:pt idx="7">
                  <c:v>2.6819707680127897E-2</c:v>
                </c:pt>
                <c:pt idx="8">
                  <c:v>3.5304780772261513E-2</c:v>
                </c:pt>
                <c:pt idx="9">
                  <c:v>1.9210613007769727E-2</c:v>
                </c:pt>
                <c:pt idx="10">
                  <c:v>1.8171299027626046E-2</c:v>
                </c:pt>
                <c:pt idx="11">
                  <c:v>3.7594969775179635E-2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5-4251-89B2-9345BAA702BE}"/>
            </c:ext>
          </c:extLst>
        </c:ser>
        <c:ser>
          <c:idx val="1"/>
          <c:order val="1"/>
          <c:tx>
            <c:strRef>
              <c:f>Feuil2!$F$16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312948085853533E-3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05-4251-89B2-9345BAA702BE}"/>
                </c:ext>
              </c:extLst>
            </c:dLbl>
            <c:dLbl>
              <c:idx val="2"/>
              <c:layout>
                <c:manualLayout>
                  <c:x val="6.7177699119725298E-3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05-4251-89B2-9345BAA702BE}"/>
                </c:ext>
              </c:extLst>
            </c:dLbl>
            <c:dLbl>
              <c:idx val="3"/>
              <c:layout>
                <c:manualLayout>
                  <c:x val="6.71776991197248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05-4251-89B2-9345BAA702BE}"/>
                </c:ext>
              </c:extLst>
            </c:dLbl>
            <c:dLbl>
              <c:idx val="4"/>
              <c:layout>
                <c:manualLayout>
                  <c:x val="4.4785132746483526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05-4251-89B2-9345BAA70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Feuil2!$F$4:$F$15</c:f>
              <c:strCache>
                <c:ptCount val="12"/>
                <c:pt idx="0">
                  <c:v>janv</c:v>
                </c:pt>
                <c:pt idx="1">
                  <c:v>févr</c:v>
                </c:pt>
                <c:pt idx="2">
                  <c:v>mars</c:v>
                </c:pt>
                <c:pt idx="3">
                  <c:v>avr</c:v>
                </c:pt>
                <c:pt idx="4">
                  <c:v>mai</c:v>
                </c:pt>
                <c:pt idx="5">
                  <c:v>juin</c:v>
                </c:pt>
                <c:pt idx="6">
                  <c:v>juil</c:v>
                </c:pt>
                <c:pt idx="7">
                  <c:v>août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déc</c:v>
                </c:pt>
              </c:strCache>
            </c:strRef>
          </c:cat>
          <c:val>
            <c:numRef>
              <c:f>Feuil2!$J$17:$J$22</c:f>
              <c:numCache>
                <c:formatCode>0.0%</c:formatCode>
                <c:ptCount val="6"/>
                <c:pt idx="0">
                  <c:v>2.0714898390967226E-2</c:v>
                </c:pt>
                <c:pt idx="1">
                  <c:v>2.7391258362115624E-2</c:v>
                </c:pt>
                <c:pt idx="2">
                  <c:v>9.071569338378372E-3</c:v>
                </c:pt>
                <c:pt idx="3">
                  <c:v>4.5974004120118246E-3</c:v>
                </c:pt>
                <c:pt idx="4">
                  <c:v>3.8585151543039722E-3</c:v>
                </c:pt>
                <c:pt idx="5">
                  <c:v>8.0549561624239138E-2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5-4251-89B2-9345BAA70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500320"/>
        <c:axId val="650845504"/>
      </c:barChart>
      <c:catAx>
        <c:axId val="6435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0845504"/>
        <c:crosses val="autoZero"/>
        <c:auto val="1"/>
        <c:lblAlgn val="ctr"/>
        <c:lblOffset val="100"/>
        <c:noMultiLvlLbl val="0"/>
      </c:catAx>
      <c:valAx>
        <c:axId val="65084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350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Impayés</a:t>
            </a:r>
            <a:r>
              <a:rPr lang="en-US" b="1" baseline="0" dirty="0"/>
              <a:t> au 30 </a:t>
            </a:r>
            <a:r>
              <a:rPr lang="en-US" b="1" baseline="0" dirty="0" err="1"/>
              <a:t>juin</a:t>
            </a:r>
            <a:r>
              <a:rPr lang="en-US" b="1" baseline="0" dirty="0"/>
              <a:t> 2020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'DECAISSEMENT PREVISIONNEL'!$A$132</c:f>
              <c:strCache>
                <c:ptCount val="1"/>
                <c:pt idx="0">
                  <c:v>IMPAYE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3734379693766352E-2"/>
                  <c:y val="4.2699193875195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7B-432D-978C-4324D77BF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'DECAISSEMENT PREVISIONNEL'!$B$131:$G$131</c:f>
              <c:strCache>
                <c:ptCount val="6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</c:strCache>
            </c:strRef>
          </c:cat>
          <c:val>
            <c:numRef>
              <c:f>'DECAISSEMENT PREVISIONNEL'!$B$132:$G$132</c:f>
              <c:numCache>
                <c:formatCode>_-* #,##0\ _€_-;\-* #,##0\ _€_-;_-* "-"??\ _€_-;_-@_-</c:formatCode>
                <c:ptCount val="6"/>
                <c:pt idx="0">
                  <c:v>21956460</c:v>
                </c:pt>
                <c:pt idx="1">
                  <c:v>18633036</c:v>
                </c:pt>
                <c:pt idx="2">
                  <c:v>14669262</c:v>
                </c:pt>
                <c:pt idx="3">
                  <c:v>9575380</c:v>
                </c:pt>
                <c:pt idx="4">
                  <c:v>8825380</c:v>
                </c:pt>
                <c:pt idx="5">
                  <c:v>1281652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97B-432D-978C-4324D77BF582}"/>
            </c:ext>
          </c:extLst>
        </c:ser>
        <c:ser>
          <c:idx val="1"/>
          <c:order val="1"/>
          <c:tx>
            <c:strRef>
              <c:f>'DECAISSEMENT PREVISIONNEL'!$A$133</c:f>
              <c:strCache>
                <c:ptCount val="1"/>
                <c:pt idx="0">
                  <c:v>IMPAYE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7836257309941514E-2"/>
                  <c:y val="7.57814751903099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7B-432D-978C-4324D77BF582}"/>
                </c:ext>
              </c:extLst>
            </c:dLbl>
            <c:dLbl>
              <c:idx val="5"/>
              <c:layout>
                <c:manualLayout>
                  <c:x val="-1.8139837783434965E-2"/>
                  <c:y val="-1.94380419857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7B-432D-978C-4324D77BF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'DECAISSEMENT PREVISIONNEL'!$B$131:$G$131</c:f>
              <c:strCache>
                <c:ptCount val="6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</c:strCache>
            </c:strRef>
          </c:cat>
          <c:val>
            <c:numRef>
              <c:f>'DECAISSEMENT PREVISIONNEL'!$B$133:$G$133</c:f>
              <c:numCache>
                <c:formatCode>_-* #,##0\ _€_-;\-* #,##0\ _€_-;_-* "-"??\ _€_-;_-@_-</c:formatCode>
                <c:ptCount val="6"/>
                <c:pt idx="0">
                  <c:v>878000</c:v>
                </c:pt>
                <c:pt idx="1">
                  <c:v>2298500</c:v>
                </c:pt>
                <c:pt idx="2">
                  <c:v>2900093</c:v>
                </c:pt>
                <c:pt idx="3">
                  <c:v>5415179</c:v>
                </c:pt>
                <c:pt idx="4">
                  <c:v>5504101</c:v>
                </c:pt>
                <c:pt idx="5">
                  <c:v>1617586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97B-432D-978C-4324D77BF582}"/>
            </c:ext>
          </c:extLst>
        </c:ser>
        <c:ser>
          <c:idx val="2"/>
          <c:order val="2"/>
          <c:tx>
            <c:strRef>
              <c:f>'DECAISSEMENT PREVISIONNEL'!$A$134</c:f>
              <c:strCache>
                <c:ptCount val="1"/>
                <c:pt idx="0">
                  <c:v>IMPAYE CUMULE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378448307996588E-2"/>
                  <c:y val="-6.4365965132097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7B-432D-978C-4324D77BF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'DECAISSEMENT PREVISIONNEL'!$B$131:$G$131</c:f>
              <c:strCache>
                <c:ptCount val="6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</c:strCache>
            </c:strRef>
          </c:cat>
          <c:val>
            <c:numRef>
              <c:f>'DECAISSEMENT PREVISIONNEL'!$B$134:$G$134</c:f>
              <c:numCache>
                <c:formatCode>_-* #,##0\ _€_-;\-* #,##0\ _€_-;_-* "-"??\ _€_-;_-@_-</c:formatCode>
                <c:ptCount val="6"/>
                <c:pt idx="0">
                  <c:v>22834460</c:v>
                </c:pt>
                <c:pt idx="1">
                  <c:v>20931536</c:v>
                </c:pt>
                <c:pt idx="2">
                  <c:v>17569355</c:v>
                </c:pt>
                <c:pt idx="3">
                  <c:v>14990559</c:v>
                </c:pt>
                <c:pt idx="4">
                  <c:v>14329481</c:v>
                </c:pt>
                <c:pt idx="5">
                  <c:v>2899238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97B-432D-978C-4324D77BF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339560"/>
        <c:axId val="149339952"/>
      </c:lineChart>
      <c:catAx>
        <c:axId val="14933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339952"/>
        <c:crosses val="autoZero"/>
        <c:auto val="1"/>
        <c:lblAlgn val="ctr"/>
        <c:lblOffset val="100"/>
        <c:noMultiLvlLbl val="0"/>
      </c:catAx>
      <c:valAx>
        <c:axId val="14933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33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9B2-472E-9E23-0332821059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d'occupation des lits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72E-9E23-0332821059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d'occupation des lits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B2-472E-9E23-0332821059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d'occupation des lits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B2-472E-9E23-0332821059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d'occupation des lits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B2-472E-9E23-0332821059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d'occupation des lits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B2-472E-9E23-03328210597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d'occupation des lits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6-4A82-83EA-B5A1021EDD3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S1 2020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Taux d'occupation des lits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E-4E0C-8743-0D249A9447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645506768"/>
        <c:axId val="-1645521456"/>
      </c:barChart>
      <c:catAx>
        <c:axId val="-16455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45521456"/>
        <c:crosses val="autoZero"/>
        <c:auto val="1"/>
        <c:lblAlgn val="ctr"/>
        <c:lblOffset val="100"/>
        <c:noMultiLvlLbl val="0"/>
      </c:catAx>
      <c:valAx>
        <c:axId val="-164552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455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moyen de visites par jour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5-4724-A2E8-BF6D5480F9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moyen de visites par jour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45-4724-A2E8-BF6D5480F9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moyen de visites par jour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45-4724-A2E8-BF6D5480F9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moyen de visites par jour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45-4724-A2E8-BF6D5480F9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moyen de visites par jour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45-4724-A2E8-BF6D5480F9E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moyen de visites par jour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45-4724-A2E8-BF6D5480F9E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 (Obj.)</c:v>
                </c:pt>
              </c:strCache>
            </c:strRef>
          </c:tx>
          <c:spPr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Nombre moyen de visites par jour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9-41D5-AC18-FC3C313BD4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645511120"/>
        <c:axId val="-1645510032"/>
      </c:barChart>
      <c:catAx>
        <c:axId val="-16455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45510032"/>
        <c:crosses val="autoZero"/>
        <c:auto val="1"/>
        <c:lblAlgn val="ctr"/>
        <c:lblOffset val="100"/>
        <c:noMultiLvlLbl val="0"/>
      </c:catAx>
      <c:valAx>
        <c:axId val="-16455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4551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Taux</a:t>
            </a:r>
            <a:r>
              <a:rPr lang="en-US" sz="1400" dirty="0"/>
              <a:t> </a:t>
            </a:r>
            <a:r>
              <a:rPr lang="en-US" sz="1400" dirty="0" err="1"/>
              <a:t>d'accouchement</a:t>
            </a:r>
            <a:r>
              <a:rPr lang="en-US" sz="1400" dirty="0"/>
              <a:t> social </a:t>
            </a:r>
            <a:r>
              <a:rPr lang="en-US" sz="1400" dirty="0" err="1"/>
              <a:t>en</a:t>
            </a:r>
            <a:r>
              <a:rPr lang="en-US" sz="1400" baseline="0" dirty="0"/>
              <a:t> 2019</a:t>
            </a:r>
            <a:endParaRPr lang="en-US" sz="1400" dirty="0"/>
          </a:p>
        </c:rich>
      </c:tx>
      <c:layout>
        <c:manualLayout>
          <c:xMode val="edge"/>
          <c:yMode val="edge"/>
          <c:x val="0.11465282932662317"/>
          <c:y val="5.5499230876800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d'accouchement social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6-44AE-9241-C5274AFF2C6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726-44AE-9241-C5274AFF2C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Accouchements sociaux</c:v>
                </c:pt>
                <c:pt idx="1">
                  <c:v>Accouchements normaux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153</c:v>
                </c:pt>
                <c:pt idx="1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6-44AE-9241-C5274AFF2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Taux</a:t>
            </a:r>
            <a:r>
              <a:rPr lang="en-US" sz="1400" dirty="0"/>
              <a:t> de </a:t>
            </a:r>
            <a:r>
              <a:rPr lang="en-US" sz="1400" dirty="0" err="1"/>
              <a:t>césarienne</a:t>
            </a:r>
            <a:r>
              <a:rPr lang="en-US" sz="1400" dirty="0"/>
              <a:t> </a:t>
            </a:r>
            <a:r>
              <a:rPr lang="en-US" sz="1400" dirty="0" err="1"/>
              <a:t>sociale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de césarienne sociale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2-441E-851A-E0166CD29DC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2-441E-851A-E0166CD29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Césariennes sociales</c:v>
                </c:pt>
                <c:pt idx="1">
                  <c:v>Césariennes normales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51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82-441E-851A-E0166CD29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Taux d'accouchement</a:t>
            </a:r>
            <a:r>
              <a:rPr lang="fr-FR" sz="1400" baseline="0" dirty="0"/>
              <a:t> SF en 2019</a:t>
            </a:r>
            <a:endParaRPr lang="fr-F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d'accouchement social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4B-4DC7-BF82-72B0D6125FE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4B-4DC7-BF82-72B0D6125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Accouchement SF</c:v>
                </c:pt>
                <c:pt idx="1">
                  <c:v>Accouchement Gynécos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54</c:v>
                </c:pt>
                <c:pt idx="1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4B-4DC7-BF82-72B0D6125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Taux</a:t>
            </a:r>
            <a:r>
              <a:rPr lang="en-US" sz="1400" dirty="0"/>
              <a:t> </a:t>
            </a:r>
            <a:r>
              <a:rPr lang="en-US" sz="1400" dirty="0" err="1"/>
              <a:t>d'accouchement</a:t>
            </a:r>
            <a:r>
              <a:rPr lang="en-US" sz="1400" dirty="0"/>
              <a:t> social au</a:t>
            </a:r>
            <a:r>
              <a:rPr lang="en-US" sz="1400" baseline="0" dirty="0"/>
              <a:t> S1 2020</a:t>
            </a:r>
            <a:endParaRPr lang="en-US" sz="1400" dirty="0"/>
          </a:p>
        </c:rich>
      </c:tx>
      <c:layout>
        <c:manualLayout>
          <c:xMode val="edge"/>
          <c:yMode val="edge"/>
          <c:x val="0.11465282932662317"/>
          <c:y val="6.4037574088615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d'accouchement social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0-4371-9864-66671E2C077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0-4371-9864-66671E2C07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Accouchements sociaux</c:v>
                </c:pt>
                <c:pt idx="1">
                  <c:v>Accouchements normaux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57</c:v>
                </c:pt>
                <c:pt idx="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40-4371-9864-66671E2C0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Taux</a:t>
            </a:r>
            <a:r>
              <a:rPr lang="en-US" sz="1400" dirty="0"/>
              <a:t> de </a:t>
            </a:r>
            <a:r>
              <a:rPr lang="en-US" sz="1400" dirty="0" err="1"/>
              <a:t>césarienne</a:t>
            </a:r>
            <a:r>
              <a:rPr lang="en-US" sz="1400" dirty="0"/>
              <a:t> </a:t>
            </a:r>
            <a:r>
              <a:rPr lang="en-US" sz="1400" dirty="0" err="1"/>
              <a:t>sociale</a:t>
            </a:r>
            <a:r>
              <a:rPr lang="en-US" sz="1400" dirty="0"/>
              <a:t> au S1</a:t>
            </a:r>
            <a:r>
              <a:rPr lang="en-US" sz="1400" baseline="0" dirty="0"/>
              <a:t> 2020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de césarienne sociale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E8-4550-9246-152692AA7D8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E8-4550-9246-152692AA7D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Césariennes sociales</c:v>
                </c:pt>
                <c:pt idx="1">
                  <c:v>Césariennes normales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28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E8-4550-9246-152692AA7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6T15:22:36.328" idx="1">
    <p:pos x="10" y="10"/>
    <p:text>Q1 2020 à mettre en perspective du Q1 2019</p:text>
    <p:extLst>
      <p:ext uri="{C676402C-5697-4E1C-873F-D02D1690AC5C}">
        <p15:threadingInfo xmlns:p15="http://schemas.microsoft.com/office/powerpoint/2012/main" timeZoneBias="0"/>
      </p:ext>
    </p:extLst>
  </p:cm>
  <p:cm authorId="1" dt="2020-07-06T18:04:21.678" idx="7">
    <p:pos x="146" y="146"/>
    <p:text>Rajouter le réalisé S1 2020 au moins sur le CA</p:text>
    <p:extLst>
      <p:ext uri="{C676402C-5697-4E1C-873F-D02D1690AC5C}">
        <p15:threadingInfo xmlns:p15="http://schemas.microsoft.com/office/powerpoint/2012/main" timeZoneBias="0"/>
      </p:ext>
    </p:extLst>
  </p:cm>
  <p:cm authorId="2" dt="2020-07-07T13:49:52.750" idx="4">
    <p:pos x="146" y="282"/>
    <p:text>OK</p:text>
    <p:extLst>
      <p:ext uri="{C676402C-5697-4E1C-873F-D02D1690AC5C}">
        <p15:threadingInfo xmlns:p15="http://schemas.microsoft.com/office/powerpoint/2012/main" timeZoneBias="-120">
          <p15:parentCm authorId="1" idx="7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6T15:26:22.620" idx="3">
    <p:pos x="10" y="10"/>
    <p:text>Revoir le titre</p:text>
    <p:extLst>
      <p:ext uri="{C676402C-5697-4E1C-873F-D02D1690AC5C}">
        <p15:threadingInfo xmlns:p15="http://schemas.microsoft.com/office/powerpoint/2012/main" timeZoneBias="0"/>
      </p:ext>
    </p:extLst>
  </p:cm>
  <p:cm authorId="2" dt="2020-07-07T12:54:54.641" idx="3">
    <p:pos x="10" y="146"/>
    <p:text>OK</p:text>
    <p:extLst>
      <p:ext uri="{C676402C-5697-4E1C-873F-D02D1690AC5C}">
        <p15:threadingInfo xmlns:p15="http://schemas.microsoft.com/office/powerpoint/2012/main" timeZoneBias="-120">
          <p15:parentCm authorId="1" idx="3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6T15:25:36.548" idx="2">
    <p:pos x="2373" y="1950"/>
    <p:text>On ne comprend pas la donnée qui est mesurée sur le graphe. Titre doit être plus explicite.</p:text>
    <p:extLst>
      <p:ext uri="{C676402C-5697-4E1C-873F-D02D1690AC5C}">
        <p15:threadingInfo xmlns:p15="http://schemas.microsoft.com/office/powerpoint/2012/main" timeZoneBias="0"/>
      </p:ext>
    </p:extLst>
  </p:cm>
  <p:cm authorId="2" dt="2020-07-07T13:53:02.032" idx="5">
    <p:pos x="2373" y="2086"/>
    <p:text>OK</p:text>
    <p:extLst>
      <p:ext uri="{C676402C-5697-4E1C-873F-D02D1690AC5C}">
        <p15:threadingInfo xmlns:p15="http://schemas.microsoft.com/office/powerpoint/2012/main" timeZoneBias="-120">
          <p15:parentCm authorId="1" idx="2"/>
        </p15:threadingInfo>
      </p:ext>
    </p:extLst>
  </p:cm>
  <p:cm authorId="1" dt="2020-07-06T15:26:30.799" idx="4">
    <p:pos x="10" y="10"/>
    <p:text>Revoir le titre</p:text>
    <p:extLst>
      <p:ext uri="{C676402C-5697-4E1C-873F-D02D1690AC5C}">
        <p15:threadingInfo xmlns:p15="http://schemas.microsoft.com/office/powerpoint/2012/main" timeZoneBias="0"/>
      </p:ext>
    </p:extLst>
  </p:cm>
  <p:cm authorId="2" dt="2020-07-07T12:53:56.001" idx="2">
    <p:pos x="10" y="146"/>
    <p:text>OK</p:text>
    <p:extLst>
      <p:ext uri="{C676402C-5697-4E1C-873F-D02D1690AC5C}">
        <p15:threadingInfo xmlns:p15="http://schemas.microsoft.com/office/powerpoint/2012/main" timeZoneBias="-120">
          <p15:parentCm authorId="1" idx="4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6T15:26:38.054" idx="5">
    <p:pos x="10" y="10"/>
    <p:text>Revoir le titre et préciser à qui étaient dus ces impayés car il y avait un risque fiscal lié très fort.</p:text>
    <p:extLst>
      <p:ext uri="{C676402C-5697-4E1C-873F-D02D1690AC5C}">
        <p15:threadingInfo xmlns:p15="http://schemas.microsoft.com/office/powerpoint/2012/main" timeZoneBias="0"/>
      </p:ext>
    </p:extLst>
  </p:cm>
  <p:cm authorId="2" dt="2020-07-07T12:53:02.194" idx="1">
    <p:pos x="10" y="146"/>
    <p:text>OK</p:text>
    <p:extLst>
      <p:ext uri="{C676402C-5697-4E1C-873F-D02D1690AC5C}">
        <p15:threadingInfo xmlns:p15="http://schemas.microsoft.com/office/powerpoint/2012/main" timeZoneBias="-120">
          <p15:parentCm authorId="1" idx="5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6T15:28:19.900" idx="6">
    <p:pos x="10" y="10"/>
    <p:text>Mentionner l'impact du COVID. Chiffres à revoir</p:text>
    <p:extLst>
      <p:ext uri="{C676402C-5697-4E1C-873F-D02D1690AC5C}">
        <p15:threadingInfo xmlns:p15="http://schemas.microsoft.com/office/powerpoint/2012/main" timeZoneBias="0"/>
      </p:ext>
    </p:extLst>
  </p:cm>
  <p:cm authorId="2" dt="2020-07-07T13:55:13.879" idx="6">
    <p:pos x="10" y="146"/>
    <p:text>OK Slide suivante</p:text>
    <p:extLst>
      <p:ext uri="{C676402C-5697-4E1C-873F-D02D1690AC5C}">
        <p15:threadingInfo xmlns:p15="http://schemas.microsoft.com/office/powerpoint/2012/main" timeZoneBias="-120">
          <p15:parentCm authorId="1" idx="6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FD309-D85B-4A1A-A1B3-CAA3AA4C1EC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864AD96-2CA2-4B69-B570-D9316BFA45FC}">
      <dgm:prSet custT="1"/>
      <dgm:spPr/>
      <dgm:t>
        <a:bodyPr/>
        <a:lstStyle/>
        <a:p>
          <a:r>
            <a:rPr lang="fr-FR" sz="1800" b="1" u="sng"/>
            <a:t>Procédures</a:t>
          </a:r>
          <a:endParaRPr lang="fr-FR" sz="1800"/>
        </a:p>
      </dgm:t>
    </dgm:pt>
    <dgm:pt modelId="{4D880B92-C916-4FA0-B1CF-901F16177068}" type="parTrans" cxnId="{66E70AED-2C78-4948-A7B3-B0F5FFC75422}">
      <dgm:prSet/>
      <dgm:spPr/>
      <dgm:t>
        <a:bodyPr/>
        <a:lstStyle/>
        <a:p>
          <a:endParaRPr lang="fr-FR" sz="2000"/>
        </a:p>
      </dgm:t>
    </dgm:pt>
    <dgm:pt modelId="{F69CEB14-AAF6-4CCF-9D70-A851E4D4843A}" type="sibTrans" cxnId="{66E70AED-2C78-4948-A7B3-B0F5FFC75422}">
      <dgm:prSet/>
      <dgm:spPr/>
      <dgm:t>
        <a:bodyPr/>
        <a:lstStyle/>
        <a:p>
          <a:endParaRPr lang="fr-FR" sz="2000"/>
        </a:p>
      </dgm:t>
    </dgm:pt>
    <dgm:pt modelId="{1DF58786-639A-4FE6-8AAF-9A2B5F7435BB}">
      <dgm:prSet custT="1"/>
      <dgm:spPr/>
      <dgm:t>
        <a:bodyPr/>
        <a:lstStyle/>
        <a:p>
          <a:r>
            <a:rPr lang="fr-FR" sz="1800"/>
            <a:t>Mission de contrôle interne réalisée fin 2019</a:t>
          </a:r>
        </a:p>
      </dgm:t>
    </dgm:pt>
    <dgm:pt modelId="{C085C695-6503-4072-A7E9-06A7900D6495}" type="parTrans" cxnId="{1732B33A-55DD-465D-BF29-69A46B0D9F18}">
      <dgm:prSet/>
      <dgm:spPr/>
      <dgm:t>
        <a:bodyPr/>
        <a:lstStyle/>
        <a:p>
          <a:endParaRPr lang="fr-FR" sz="2000"/>
        </a:p>
      </dgm:t>
    </dgm:pt>
    <dgm:pt modelId="{ABFD2DA4-4F78-427E-A57E-05CA5BC8A86E}" type="sibTrans" cxnId="{1732B33A-55DD-465D-BF29-69A46B0D9F18}">
      <dgm:prSet/>
      <dgm:spPr/>
      <dgm:t>
        <a:bodyPr/>
        <a:lstStyle/>
        <a:p>
          <a:endParaRPr lang="fr-FR" sz="2000"/>
        </a:p>
      </dgm:t>
    </dgm:pt>
    <dgm:pt modelId="{B0B7769D-FC5F-4C21-9AA6-20DE1813287F}">
      <dgm:prSet custT="1"/>
      <dgm:spPr/>
      <dgm:t>
        <a:bodyPr/>
        <a:lstStyle/>
        <a:p>
          <a:r>
            <a:rPr lang="fr-FR" sz="1800"/>
            <a:t>Mise en place de procédure de contrôle interne et de trésorerie</a:t>
          </a:r>
        </a:p>
      </dgm:t>
    </dgm:pt>
    <dgm:pt modelId="{9A23A617-0C16-4959-8D46-F5C9177066F8}" type="parTrans" cxnId="{C4428FDE-CCC4-42D8-8E51-42B4694DF60A}">
      <dgm:prSet/>
      <dgm:spPr/>
      <dgm:t>
        <a:bodyPr/>
        <a:lstStyle/>
        <a:p>
          <a:endParaRPr lang="fr-FR" sz="2000"/>
        </a:p>
      </dgm:t>
    </dgm:pt>
    <dgm:pt modelId="{9690A300-A767-49EF-8E04-B3A6B9E5C30B}" type="sibTrans" cxnId="{C4428FDE-CCC4-42D8-8E51-42B4694DF60A}">
      <dgm:prSet/>
      <dgm:spPr/>
      <dgm:t>
        <a:bodyPr/>
        <a:lstStyle/>
        <a:p>
          <a:endParaRPr lang="fr-FR" sz="2000"/>
        </a:p>
      </dgm:t>
    </dgm:pt>
    <dgm:pt modelId="{407EF90F-FC2B-42BF-8E59-7A205C32474A}">
      <dgm:prSet custT="1"/>
      <dgm:spPr/>
      <dgm:t>
        <a:bodyPr/>
        <a:lstStyle/>
        <a:p>
          <a:r>
            <a:rPr lang="fr-FR" sz="1800" b="1" u="sng"/>
            <a:t>RH</a:t>
          </a:r>
          <a:endParaRPr lang="fr-FR" sz="1800"/>
        </a:p>
      </dgm:t>
    </dgm:pt>
    <dgm:pt modelId="{C7C43E89-823B-44DF-8A34-82636C3F90D0}" type="parTrans" cxnId="{07EBFE80-2E3D-44F7-92FF-406903C12C27}">
      <dgm:prSet/>
      <dgm:spPr/>
      <dgm:t>
        <a:bodyPr/>
        <a:lstStyle/>
        <a:p>
          <a:endParaRPr lang="fr-FR" sz="2000"/>
        </a:p>
      </dgm:t>
    </dgm:pt>
    <dgm:pt modelId="{0D9B65DE-7CB1-44B7-9A2C-39BAEEB665F8}" type="sibTrans" cxnId="{07EBFE80-2E3D-44F7-92FF-406903C12C27}">
      <dgm:prSet/>
      <dgm:spPr/>
      <dgm:t>
        <a:bodyPr/>
        <a:lstStyle/>
        <a:p>
          <a:endParaRPr lang="fr-FR" sz="2000"/>
        </a:p>
      </dgm:t>
    </dgm:pt>
    <dgm:pt modelId="{E23537BE-9229-460D-AB30-4D9279CF3EC8}">
      <dgm:prSet custT="1"/>
      <dgm:spPr/>
      <dgm:t>
        <a:bodyPr/>
        <a:lstStyle/>
        <a:p>
          <a:r>
            <a:rPr lang="fr-FR" sz="1800"/>
            <a:t>Recrutement d’un Trésorier (démarrage le 9 décembre 2019)</a:t>
          </a:r>
        </a:p>
      </dgm:t>
    </dgm:pt>
    <dgm:pt modelId="{E5436C97-5C29-4FA5-9F6E-FA25D212AC23}" type="parTrans" cxnId="{3E68DE53-F7EF-4C26-8C13-40671B628F65}">
      <dgm:prSet/>
      <dgm:spPr/>
      <dgm:t>
        <a:bodyPr/>
        <a:lstStyle/>
        <a:p>
          <a:endParaRPr lang="fr-FR" sz="2000"/>
        </a:p>
      </dgm:t>
    </dgm:pt>
    <dgm:pt modelId="{C0C4B4D8-1802-44E7-BD96-C17F6AEDC77C}" type="sibTrans" cxnId="{3E68DE53-F7EF-4C26-8C13-40671B628F65}">
      <dgm:prSet/>
      <dgm:spPr/>
      <dgm:t>
        <a:bodyPr/>
        <a:lstStyle/>
        <a:p>
          <a:endParaRPr lang="fr-FR" sz="2000"/>
        </a:p>
      </dgm:t>
    </dgm:pt>
    <dgm:pt modelId="{02569533-1343-4C9C-A8E0-4C36433931C7}">
      <dgm:prSet custT="1"/>
      <dgm:spPr/>
      <dgm:t>
        <a:bodyPr/>
        <a:lstStyle/>
        <a:p>
          <a:r>
            <a:rPr lang="fr-FR" sz="1800"/>
            <a:t>Recrutement de 2 gestionnaires de caisse et de stocks à la clinique (démarrage en janvier 2020)</a:t>
          </a:r>
        </a:p>
      </dgm:t>
    </dgm:pt>
    <dgm:pt modelId="{6C7B20F1-FC9E-4A89-8F62-B8250B4A6453}" type="parTrans" cxnId="{122FFAAB-BA76-4316-88F5-0261695013C4}">
      <dgm:prSet/>
      <dgm:spPr/>
      <dgm:t>
        <a:bodyPr/>
        <a:lstStyle/>
        <a:p>
          <a:endParaRPr lang="fr-FR" sz="2000"/>
        </a:p>
      </dgm:t>
    </dgm:pt>
    <dgm:pt modelId="{8DA0FCDE-1DCF-481D-BEC7-F57B0B236546}" type="sibTrans" cxnId="{122FFAAB-BA76-4316-88F5-0261695013C4}">
      <dgm:prSet/>
      <dgm:spPr/>
      <dgm:t>
        <a:bodyPr/>
        <a:lstStyle/>
        <a:p>
          <a:endParaRPr lang="fr-FR" sz="2000"/>
        </a:p>
      </dgm:t>
    </dgm:pt>
    <dgm:pt modelId="{8EE50F44-85CA-43FA-8665-0D8A6DED46B5}">
      <dgm:prSet custT="1"/>
      <dgm:spPr/>
      <dgm:t>
        <a:bodyPr/>
        <a:lstStyle/>
        <a:p>
          <a:r>
            <a:rPr lang="fr-FR" sz="1800"/>
            <a:t>Recrutement d’un stagiaire en contrôle interne (démarrage en mai 2020)</a:t>
          </a:r>
        </a:p>
      </dgm:t>
    </dgm:pt>
    <dgm:pt modelId="{7AB86DA3-B44F-45B6-8F3D-3676717DB487}" type="parTrans" cxnId="{D7966967-1575-426B-8FA4-02C8AD567D54}">
      <dgm:prSet/>
      <dgm:spPr/>
      <dgm:t>
        <a:bodyPr/>
        <a:lstStyle/>
        <a:p>
          <a:endParaRPr lang="fr-FR" sz="2000"/>
        </a:p>
      </dgm:t>
    </dgm:pt>
    <dgm:pt modelId="{74AF97CB-8A90-40C2-A94F-571BE3E39F49}" type="sibTrans" cxnId="{D7966967-1575-426B-8FA4-02C8AD567D54}">
      <dgm:prSet/>
      <dgm:spPr/>
      <dgm:t>
        <a:bodyPr/>
        <a:lstStyle/>
        <a:p>
          <a:endParaRPr lang="fr-FR" sz="2000"/>
        </a:p>
      </dgm:t>
    </dgm:pt>
    <dgm:pt modelId="{D27C986D-76C4-4E9B-B346-728AAE65ED46}">
      <dgm:prSet custT="1"/>
      <dgm:spPr/>
      <dgm:t>
        <a:bodyPr/>
        <a:lstStyle/>
        <a:p>
          <a:r>
            <a:rPr lang="fr-FR" sz="1800" b="1" u="sng" dirty="0"/>
            <a:t>Outils de suivi</a:t>
          </a:r>
          <a:endParaRPr lang="fr-FR" sz="1800" dirty="0"/>
        </a:p>
      </dgm:t>
    </dgm:pt>
    <dgm:pt modelId="{19145EFF-FA2D-435E-AED6-BB89609FA46B}" type="parTrans" cxnId="{A2B9FBA9-F3CB-4925-B4D5-85174B0C7205}">
      <dgm:prSet/>
      <dgm:spPr/>
      <dgm:t>
        <a:bodyPr/>
        <a:lstStyle/>
        <a:p>
          <a:endParaRPr lang="fr-FR" sz="2000"/>
        </a:p>
      </dgm:t>
    </dgm:pt>
    <dgm:pt modelId="{F620FEFA-2291-45FA-A773-8EAD4C0231B7}" type="sibTrans" cxnId="{A2B9FBA9-F3CB-4925-B4D5-85174B0C7205}">
      <dgm:prSet/>
      <dgm:spPr/>
      <dgm:t>
        <a:bodyPr/>
        <a:lstStyle/>
        <a:p>
          <a:endParaRPr lang="fr-FR" sz="2000"/>
        </a:p>
      </dgm:t>
    </dgm:pt>
    <dgm:pt modelId="{CE198F91-F966-4B4B-907A-FB33873619EB}">
      <dgm:prSet custT="1"/>
      <dgm:spPr/>
      <dgm:t>
        <a:bodyPr/>
        <a:lstStyle/>
        <a:p>
          <a:r>
            <a:rPr lang="fr-FR" sz="1800" dirty="0"/>
            <a:t>Plan de trésorerie disponible avec mise à jour quotidienne</a:t>
          </a:r>
        </a:p>
      </dgm:t>
    </dgm:pt>
    <dgm:pt modelId="{D40F09B2-7D68-4DC5-8048-3FF153121AD1}" type="parTrans" cxnId="{D6F3CC13-7D16-4129-8334-163269AA1DB3}">
      <dgm:prSet/>
      <dgm:spPr/>
      <dgm:t>
        <a:bodyPr/>
        <a:lstStyle/>
        <a:p>
          <a:endParaRPr lang="fr-FR" sz="2000"/>
        </a:p>
      </dgm:t>
    </dgm:pt>
    <dgm:pt modelId="{BE2848D2-9B84-4A30-AB1A-621C54F55370}" type="sibTrans" cxnId="{D6F3CC13-7D16-4129-8334-163269AA1DB3}">
      <dgm:prSet/>
      <dgm:spPr/>
      <dgm:t>
        <a:bodyPr/>
        <a:lstStyle/>
        <a:p>
          <a:endParaRPr lang="fr-FR" sz="2000"/>
        </a:p>
      </dgm:t>
    </dgm:pt>
    <dgm:pt modelId="{9E683D05-5B38-4C52-B22E-D3A5A1CB0D86}">
      <dgm:prSet custT="1"/>
      <dgm:spPr/>
      <dgm:t>
        <a:bodyPr/>
        <a:lstStyle/>
        <a:p>
          <a:r>
            <a:rPr lang="fr-FR" sz="1800" dirty="0"/>
            <a:t>Point hebdomadaire avec la Direction sur la trésorerie et le recouvrement</a:t>
          </a:r>
        </a:p>
      </dgm:t>
    </dgm:pt>
    <dgm:pt modelId="{21D8A2E4-1A75-442E-944C-5842DFD2899C}" type="parTrans" cxnId="{AD1DF710-980D-43CE-9B0D-365BF305C39F}">
      <dgm:prSet/>
      <dgm:spPr/>
      <dgm:t>
        <a:bodyPr/>
        <a:lstStyle/>
        <a:p>
          <a:endParaRPr lang="fr-FR" sz="2000"/>
        </a:p>
      </dgm:t>
    </dgm:pt>
    <dgm:pt modelId="{862450D0-AEA8-44C0-8031-1B893C4FD9C1}" type="sibTrans" cxnId="{AD1DF710-980D-43CE-9B0D-365BF305C39F}">
      <dgm:prSet/>
      <dgm:spPr/>
      <dgm:t>
        <a:bodyPr/>
        <a:lstStyle/>
        <a:p>
          <a:endParaRPr lang="fr-FR" sz="2000"/>
        </a:p>
      </dgm:t>
    </dgm:pt>
    <dgm:pt modelId="{72856F4C-04F1-4B97-A8D7-2543B0E674EE}">
      <dgm:prSet custT="1"/>
      <dgm:spPr/>
      <dgm:t>
        <a:bodyPr/>
        <a:lstStyle/>
        <a:p>
          <a:r>
            <a:rPr lang="fr-FR" sz="1800" dirty="0"/>
            <a:t>Versement quotidien des caisses, des lettres de garanties et suivi de la résolution des écarts</a:t>
          </a:r>
        </a:p>
      </dgm:t>
    </dgm:pt>
    <dgm:pt modelId="{02FA5C38-39CB-452E-9E35-2A903ADE29FC}" type="parTrans" cxnId="{E794BB38-55C4-4FF6-89F0-F53A188E113B}">
      <dgm:prSet/>
      <dgm:spPr/>
      <dgm:t>
        <a:bodyPr/>
        <a:lstStyle/>
        <a:p>
          <a:endParaRPr lang="fr-FR" sz="2000"/>
        </a:p>
      </dgm:t>
    </dgm:pt>
    <dgm:pt modelId="{038F6565-5F6F-4C7E-9DA8-F0959CF044F9}" type="sibTrans" cxnId="{E794BB38-55C4-4FF6-89F0-F53A188E113B}">
      <dgm:prSet/>
      <dgm:spPr/>
      <dgm:t>
        <a:bodyPr/>
        <a:lstStyle/>
        <a:p>
          <a:endParaRPr lang="fr-FR" sz="2000"/>
        </a:p>
      </dgm:t>
    </dgm:pt>
    <dgm:pt modelId="{96C26514-ECB0-4970-8940-ECC18080D56A}" type="pres">
      <dgm:prSet presAssocID="{66EFD309-D85B-4A1A-A1B3-CAA3AA4C1EC8}" presName="linear" presStyleCnt="0">
        <dgm:presLayoutVars>
          <dgm:dir/>
          <dgm:animLvl val="lvl"/>
          <dgm:resizeHandles val="exact"/>
        </dgm:presLayoutVars>
      </dgm:prSet>
      <dgm:spPr/>
    </dgm:pt>
    <dgm:pt modelId="{59354DCA-E3DC-4DEA-884E-D1793B2353E1}" type="pres">
      <dgm:prSet presAssocID="{4864AD96-2CA2-4B69-B570-D9316BFA45FC}" presName="parentLin" presStyleCnt="0"/>
      <dgm:spPr/>
    </dgm:pt>
    <dgm:pt modelId="{C2174670-019C-4C94-8B14-458EC99E3015}" type="pres">
      <dgm:prSet presAssocID="{4864AD96-2CA2-4B69-B570-D9316BFA45FC}" presName="parentLeftMargin" presStyleLbl="node1" presStyleIdx="0" presStyleCnt="3"/>
      <dgm:spPr/>
    </dgm:pt>
    <dgm:pt modelId="{F56730A5-827B-4F54-804C-5738467A11AC}" type="pres">
      <dgm:prSet presAssocID="{4864AD96-2CA2-4B69-B570-D9316BFA45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C54709-590E-4B48-8EEC-ED99D9DCC44A}" type="pres">
      <dgm:prSet presAssocID="{4864AD96-2CA2-4B69-B570-D9316BFA45FC}" presName="negativeSpace" presStyleCnt="0"/>
      <dgm:spPr/>
    </dgm:pt>
    <dgm:pt modelId="{E6A0D30F-2930-4296-AD56-B797B1C88D05}" type="pres">
      <dgm:prSet presAssocID="{4864AD96-2CA2-4B69-B570-D9316BFA45FC}" presName="childText" presStyleLbl="conFgAcc1" presStyleIdx="0" presStyleCnt="3">
        <dgm:presLayoutVars>
          <dgm:bulletEnabled val="1"/>
        </dgm:presLayoutVars>
      </dgm:prSet>
      <dgm:spPr/>
    </dgm:pt>
    <dgm:pt modelId="{18762483-AB24-4625-AD74-1129A9F74D19}" type="pres">
      <dgm:prSet presAssocID="{F69CEB14-AAF6-4CCF-9D70-A851E4D4843A}" presName="spaceBetweenRectangles" presStyleCnt="0"/>
      <dgm:spPr/>
    </dgm:pt>
    <dgm:pt modelId="{CBE0B4FA-0427-47F2-9373-3745B80AEBAD}" type="pres">
      <dgm:prSet presAssocID="{407EF90F-FC2B-42BF-8E59-7A205C32474A}" presName="parentLin" presStyleCnt="0"/>
      <dgm:spPr/>
    </dgm:pt>
    <dgm:pt modelId="{D5147CAE-44EE-4CA3-9442-4A358BC0073F}" type="pres">
      <dgm:prSet presAssocID="{407EF90F-FC2B-42BF-8E59-7A205C32474A}" presName="parentLeftMargin" presStyleLbl="node1" presStyleIdx="0" presStyleCnt="3"/>
      <dgm:spPr/>
    </dgm:pt>
    <dgm:pt modelId="{E21ACF27-6ADF-4152-8543-50F34D4A786C}" type="pres">
      <dgm:prSet presAssocID="{407EF90F-FC2B-42BF-8E59-7A205C324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43658F-32C7-4953-935D-32CAF0F8BACC}" type="pres">
      <dgm:prSet presAssocID="{407EF90F-FC2B-42BF-8E59-7A205C32474A}" presName="negativeSpace" presStyleCnt="0"/>
      <dgm:spPr/>
    </dgm:pt>
    <dgm:pt modelId="{30183490-C5C3-48AE-8AD3-E5AEC89B9AA6}" type="pres">
      <dgm:prSet presAssocID="{407EF90F-FC2B-42BF-8E59-7A205C32474A}" presName="childText" presStyleLbl="conFgAcc1" presStyleIdx="1" presStyleCnt="3">
        <dgm:presLayoutVars>
          <dgm:bulletEnabled val="1"/>
        </dgm:presLayoutVars>
      </dgm:prSet>
      <dgm:spPr/>
    </dgm:pt>
    <dgm:pt modelId="{C11D58F7-75C1-491F-BD62-5D084D1C7892}" type="pres">
      <dgm:prSet presAssocID="{0D9B65DE-7CB1-44B7-9A2C-39BAEEB665F8}" presName="spaceBetweenRectangles" presStyleCnt="0"/>
      <dgm:spPr/>
    </dgm:pt>
    <dgm:pt modelId="{287ED52C-8CFC-4528-A7D5-50DA38936A44}" type="pres">
      <dgm:prSet presAssocID="{D27C986D-76C4-4E9B-B346-728AAE65ED46}" presName="parentLin" presStyleCnt="0"/>
      <dgm:spPr/>
    </dgm:pt>
    <dgm:pt modelId="{D81E5C5F-2F06-4099-90F5-14F4B5DEC15C}" type="pres">
      <dgm:prSet presAssocID="{D27C986D-76C4-4E9B-B346-728AAE65ED46}" presName="parentLeftMargin" presStyleLbl="node1" presStyleIdx="1" presStyleCnt="3"/>
      <dgm:spPr/>
    </dgm:pt>
    <dgm:pt modelId="{E6C34720-13DF-4F20-8600-313082BAFA26}" type="pres">
      <dgm:prSet presAssocID="{D27C986D-76C4-4E9B-B346-728AAE65ED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CED38C9-8453-423B-8BBA-BA0CC39F7EFA}" type="pres">
      <dgm:prSet presAssocID="{D27C986D-76C4-4E9B-B346-728AAE65ED46}" presName="negativeSpace" presStyleCnt="0"/>
      <dgm:spPr/>
    </dgm:pt>
    <dgm:pt modelId="{8B393435-CB51-49E2-822A-4493F29D0324}" type="pres">
      <dgm:prSet presAssocID="{D27C986D-76C4-4E9B-B346-728AAE65ED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1DF710-980D-43CE-9B0D-365BF305C39F}" srcId="{D27C986D-76C4-4E9B-B346-728AAE65ED46}" destId="{9E683D05-5B38-4C52-B22E-D3A5A1CB0D86}" srcOrd="1" destOrd="0" parTransId="{21D8A2E4-1A75-442E-944C-5842DFD2899C}" sibTransId="{862450D0-AEA8-44C0-8031-1B893C4FD9C1}"/>
    <dgm:cxn modelId="{7A8A4F11-A574-43AF-9EC6-50A2CADAEBAF}" type="presOf" srcId="{9E683D05-5B38-4C52-B22E-D3A5A1CB0D86}" destId="{8B393435-CB51-49E2-822A-4493F29D0324}" srcOrd="0" destOrd="1" presId="urn:microsoft.com/office/officeart/2005/8/layout/list1"/>
    <dgm:cxn modelId="{26DC7113-4E2B-48A8-8E0B-B90D3A84D5E4}" type="presOf" srcId="{1DF58786-639A-4FE6-8AAF-9A2B5F7435BB}" destId="{E6A0D30F-2930-4296-AD56-B797B1C88D05}" srcOrd="0" destOrd="0" presId="urn:microsoft.com/office/officeart/2005/8/layout/list1"/>
    <dgm:cxn modelId="{D6F3CC13-7D16-4129-8334-163269AA1DB3}" srcId="{D27C986D-76C4-4E9B-B346-728AAE65ED46}" destId="{CE198F91-F966-4B4B-907A-FB33873619EB}" srcOrd="0" destOrd="0" parTransId="{D40F09B2-7D68-4DC5-8048-3FF153121AD1}" sibTransId="{BE2848D2-9B84-4A30-AB1A-621C54F55370}"/>
    <dgm:cxn modelId="{F8CEB520-4F4F-42FF-A871-60C513E6423E}" type="presOf" srcId="{4864AD96-2CA2-4B69-B570-D9316BFA45FC}" destId="{F56730A5-827B-4F54-804C-5738467A11AC}" srcOrd="1" destOrd="0" presId="urn:microsoft.com/office/officeart/2005/8/layout/list1"/>
    <dgm:cxn modelId="{9C939322-C5F5-4106-99D1-26E77C88EBF0}" type="presOf" srcId="{D27C986D-76C4-4E9B-B346-728AAE65ED46}" destId="{D81E5C5F-2F06-4099-90F5-14F4B5DEC15C}" srcOrd="0" destOrd="0" presId="urn:microsoft.com/office/officeart/2005/8/layout/list1"/>
    <dgm:cxn modelId="{E794BB38-55C4-4FF6-89F0-F53A188E113B}" srcId="{D27C986D-76C4-4E9B-B346-728AAE65ED46}" destId="{72856F4C-04F1-4B97-A8D7-2543B0E674EE}" srcOrd="2" destOrd="0" parTransId="{02FA5C38-39CB-452E-9E35-2A903ADE29FC}" sibTransId="{038F6565-5F6F-4C7E-9DA8-F0959CF044F9}"/>
    <dgm:cxn modelId="{3C4A2739-CA32-41AE-A2D4-F8C3157CBA17}" type="presOf" srcId="{72856F4C-04F1-4B97-A8D7-2543B0E674EE}" destId="{8B393435-CB51-49E2-822A-4493F29D0324}" srcOrd="0" destOrd="2" presId="urn:microsoft.com/office/officeart/2005/8/layout/list1"/>
    <dgm:cxn modelId="{1732B33A-55DD-465D-BF29-69A46B0D9F18}" srcId="{4864AD96-2CA2-4B69-B570-D9316BFA45FC}" destId="{1DF58786-639A-4FE6-8AAF-9A2B5F7435BB}" srcOrd="0" destOrd="0" parTransId="{C085C695-6503-4072-A7E9-06A7900D6495}" sibTransId="{ABFD2DA4-4F78-427E-A57E-05CA5BC8A86E}"/>
    <dgm:cxn modelId="{5579713F-792B-44E7-8179-B4E5E437A12D}" type="presOf" srcId="{CE198F91-F966-4B4B-907A-FB33873619EB}" destId="{8B393435-CB51-49E2-822A-4493F29D0324}" srcOrd="0" destOrd="0" presId="urn:microsoft.com/office/officeart/2005/8/layout/list1"/>
    <dgm:cxn modelId="{D7966967-1575-426B-8FA4-02C8AD567D54}" srcId="{407EF90F-FC2B-42BF-8E59-7A205C32474A}" destId="{8EE50F44-85CA-43FA-8665-0D8A6DED46B5}" srcOrd="2" destOrd="0" parTransId="{7AB86DA3-B44F-45B6-8F3D-3676717DB487}" sibTransId="{74AF97CB-8A90-40C2-A94F-571BE3E39F49}"/>
    <dgm:cxn modelId="{3E68DE53-F7EF-4C26-8C13-40671B628F65}" srcId="{407EF90F-FC2B-42BF-8E59-7A205C32474A}" destId="{E23537BE-9229-460D-AB30-4D9279CF3EC8}" srcOrd="0" destOrd="0" parTransId="{E5436C97-5C29-4FA5-9F6E-FA25D212AC23}" sibTransId="{C0C4B4D8-1802-44E7-BD96-C17F6AEDC77C}"/>
    <dgm:cxn modelId="{BB054558-825F-4631-BC58-C67CD18B4A61}" type="presOf" srcId="{407EF90F-FC2B-42BF-8E59-7A205C32474A}" destId="{D5147CAE-44EE-4CA3-9442-4A358BC0073F}" srcOrd="0" destOrd="0" presId="urn:microsoft.com/office/officeart/2005/8/layout/list1"/>
    <dgm:cxn modelId="{07EBFE80-2E3D-44F7-92FF-406903C12C27}" srcId="{66EFD309-D85B-4A1A-A1B3-CAA3AA4C1EC8}" destId="{407EF90F-FC2B-42BF-8E59-7A205C32474A}" srcOrd="1" destOrd="0" parTransId="{C7C43E89-823B-44DF-8A34-82636C3F90D0}" sibTransId="{0D9B65DE-7CB1-44B7-9A2C-39BAEEB665F8}"/>
    <dgm:cxn modelId="{825A05A2-F47A-47DE-B6C6-B2F394511562}" type="presOf" srcId="{B0B7769D-FC5F-4C21-9AA6-20DE1813287F}" destId="{E6A0D30F-2930-4296-AD56-B797B1C88D05}" srcOrd="0" destOrd="1" presId="urn:microsoft.com/office/officeart/2005/8/layout/list1"/>
    <dgm:cxn modelId="{A2B9FBA9-F3CB-4925-B4D5-85174B0C7205}" srcId="{66EFD309-D85B-4A1A-A1B3-CAA3AA4C1EC8}" destId="{D27C986D-76C4-4E9B-B346-728AAE65ED46}" srcOrd="2" destOrd="0" parTransId="{19145EFF-FA2D-435E-AED6-BB89609FA46B}" sibTransId="{F620FEFA-2291-45FA-A773-8EAD4C0231B7}"/>
    <dgm:cxn modelId="{122FFAAB-BA76-4316-88F5-0261695013C4}" srcId="{407EF90F-FC2B-42BF-8E59-7A205C32474A}" destId="{02569533-1343-4C9C-A8E0-4C36433931C7}" srcOrd="1" destOrd="0" parTransId="{6C7B20F1-FC9E-4A89-8F62-B8250B4A6453}" sibTransId="{8DA0FCDE-1DCF-481D-BEC7-F57B0B236546}"/>
    <dgm:cxn modelId="{03DDB3C2-AEDC-46E0-BD06-0027DB3E0CFE}" type="presOf" srcId="{66EFD309-D85B-4A1A-A1B3-CAA3AA4C1EC8}" destId="{96C26514-ECB0-4970-8940-ECC18080D56A}" srcOrd="0" destOrd="0" presId="urn:microsoft.com/office/officeart/2005/8/layout/list1"/>
    <dgm:cxn modelId="{85C545D6-E878-445A-B729-AF4840A24EAD}" type="presOf" srcId="{E23537BE-9229-460D-AB30-4D9279CF3EC8}" destId="{30183490-C5C3-48AE-8AD3-E5AEC89B9AA6}" srcOrd="0" destOrd="0" presId="urn:microsoft.com/office/officeart/2005/8/layout/list1"/>
    <dgm:cxn modelId="{C4428FDE-CCC4-42D8-8E51-42B4694DF60A}" srcId="{4864AD96-2CA2-4B69-B570-D9316BFA45FC}" destId="{B0B7769D-FC5F-4C21-9AA6-20DE1813287F}" srcOrd="1" destOrd="0" parTransId="{9A23A617-0C16-4959-8D46-F5C9177066F8}" sibTransId="{9690A300-A767-49EF-8E04-B3A6B9E5C30B}"/>
    <dgm:cxn modelId="{1134B1DE-5BE2-4268-9D3E-9BDDF28DC5F9}" type="presOf" srcId="{4864AD96-2CA2-4B69-B570-D9316BFA45FC}" destId="{C2174670-019C-4C94-8B14-458EC99E3015}" srcOrd="0" destOrd="0" presId="urn:microsoft.com/office/officeart/2005/8/layout/list1"/>
    <dgm:cxn modelId="{792E46E0-9009-49F4-9320-D7DDFBD43EBE}" type="presOf" srcId="{8EE50F44-85CA-43FA-8665-0D8A6DED46B5}" destId="{30183490-C5C3-48AE-8AD3-E5AEC89B9AA6}" srcOrd="0" destOrd="2" presId="urn:microsoft.com/office/officeart/2005/8/layout/list1"/>
    <dgm:cxn modelId="{FCD67BEC-7945-441A-ADB1-F44F2E86A08D}" type="presOf" srcId="{02569533-1343-4C9C-A8E0-4C36433931C7}" destId="{30183490-C5C3-48AE-8AD3-E5AEC89B9AA6}" srcOrd="0" destOrd="1" presId="urn:microsoft.com/office/officeart/2005/8/layout/list1"/>
    <dgm:cxn modelId="{66E70AED-2C78-4948-A7B3-B0F5FFC75422}" srcId="{66EFD309-D85B-4A1A-A1B3-CAA3AA4C1EC8}" destId="{4864AD96-2CA2-4B69-B570-D9316BFA45FC}" srcOrd="0" destOrd="0" parTransId="{4D880B92-C916-4FA0-B1CF-901F16177068}" sibTransId="{F69CEB14-AAF6-4CCF-9D70-A851E4D4843A}"/>
    <dgm:cxn modelId="{343F40F9-ED5D-40B4-B107-1C69CFB04394}" type="presOf" srcId="{407EF90F-FC2B-42BF-8E59-7A205C32474A}" destId="{E21ACF27-6ADF-4152-8543-50F34D4A786C}" srcOrd="1" destOrd="0" presId="urn:microsoft.com/office/officeart/2005/8/layout/list1"/>
    <dgm:cxn modelId="{646911FF-B642-41EB-A792-AA437C931C15}" type="presOf" srcId="{D27C986D-76C4-4E9B-B346-728AAE65ED46}" destId="{E6C34720-13DF-4F20-8600-313082BAFA26}" srcOrd="1" destOrd="0" presId="urn:microsoft.com/office/officeart/2005/8/layout/list1"/>
    <dgm:cxn modelId="{D8D48AAE-F269-42F9-A622-81E7820C4545}" type="presParOf" srcId="{96C26514-ECB0-4970-8940-ECC18080D56A}" destId="{59354DCA-E3DC-4DEA-884E-D1793B2353E1}" srcOrd="0" destOrd="0" presId="urn:microsoft.com/office/officeart/2005/8/layout/list1"/>
    <dgm:cxn modelId="{D738DF08-75AC-4BAE-A61A-8BD890BEBF5D}" type="presParOf" srcId="{59354DCA-E3DC-4DEA-884E-D1793B2353E1}" destId="{C2174670-019C-4C94-8B14-458EC99E3015}" srcOrd="0" destOrd="0" presId="urn:microsoft.com/office/officeart/2005/8/layout/list1"/>
    <dgm:cxn modelId="{B8986C67-ACE4-4ED4-A3B9-FC0EFDBEAEEB}" type="presParOf" srcId="{59354DCA-E3DC-4DEA-884E-D1793B2353E1}" destId="{F56730A5-827B-4F54-804C-5738467A11AC}" srcOrd="1" destOrd="0" presId="urn:microsoft.com/office/officeart/2005/8/layout/list1"/>
    <dgm:cxn modelId="{CE7C7511-58AB-4785-A8D9-411D259B05BD}" type="presParOf" srcId="{96C26514-ECB0-4970-8940-ECC18080D56A}" destId="{7FC54709-590E-4B48-8EEC-ED99D9DCC44A}" srcOrd="1" destOrd="0" presId="urn:microsoft.com/office/officeart/2005/8/layout/list1"/>
    <dgm:cxn modelId="{A79D187C-49C6-4A6C-B2F7-03DBEAC5903C}" type="presParOf" srcId="{96C26514-ECB0-4970-8940-ECC18080D56A}" destId="{E6A0D30F-2930-4296-AD56-B797B1C88D05}" srcOrd="2" destOrd="0" presId="urn:microsoft.com/office/officeart/2005/8/layout/list1"/>
    <dgm:cxn modelId="{A2358353-98AC-4EEA-B656-5E1DA3827FE3}" type="presParOf" srcId="{96C26514-ECB0-4970-8940-ECC18080D56A}" destId="{18762483-AB24-4625-AD74-1129A9F74D19}" srcOrd="3" destOrd="0" presId="urn:microsoft.com/office/officeart/2005/8/layout/list1"/>
    <dgm:cxn modelId="{217CFE33-27C1-4724-87CF-68D960C43F90}" type="presParOf" srcId="{96C26514-ECB0-4970-8940-ECC18080D56A}" destId="{CBE0B4FA-0427-47F2-9373-3745B80AEBAD}" srcOrd="4" destOrd="0" presId="urn:microsoft.com/office/officeart/2005/8/layout/list1"/>
    <dgm:cxn modelId="{B52B2B98-7289-4410-914A-DFC0A5A7E8AA}" type="presParOf" srcId="{CBE0B4FA-0427-47F2-9373-3745B80AEBAD}" destId="{D5147CAE-44EE-4CA3-9442-4A358BC0073F}" srcOrd="0" destOrd="0" presId="urn:microsoft.com/office/officeart/2005/8/layout/list1"/>
    <dgm:cxn modelId="{79E40592-5D8A-4849-ACEE-31A0D56F0E46}" type="presParOf" srcId="{CBE0B4FA-0427-47F2-9373-3745B80AEBAD}" destId="{E21ACF27-6ADF-4152-8543-50F34D4A786C}" srcOrd="1" destOrd="0" presId="urn:microsoft.com/office/officeart/2005/8/layout/list1"/>
    <dgm:cxn modelId="{A04A8FA9-D1BC-494C-B7E2-48F22D875CE9}" type="presParOf" srcId="{96C26514-ECB0-4970-8940-ECC18080D56A}" destId="{7943658F-32C7-4953-935D-32CAF0F8BACC}" srcOrd="5" destOrd="0" presId="urn:microsoft.com/office/officeart/2005/8/layout/list1"/>
    <dgm:cxn modelId="{ABEA06A4-0A97-4FE1-BBF9-75E7C633D992}" type="presParOf" srcId="{96C26514-ECB0-4970-8940-ECC18080D56A}" destId="{30183490-C5C3-48AE-8AD3-E5AEC89B9AA6}" srcOrd="6" destOrd="0" presId="urn:microsoft.com/office/officeart/2005/8/layout/list1"/>
    <dgm:cxn modelId="{815B209A-A120-47E6-A953-0BB202285A03}" type="presParOf" srcId="{96C26514-ECB0-4970-8940-ECC18080D56A}" destId="{C11D58F7-75C1-491F-BD62-5D084D1C7892}" srcOrd="7" destOrd="0" presId="urn:microsoft.com/office/officeart/2005/8/layout/list1"/>
    <dgm:cxn modelId="{3D938659-A299-432D-894B-D1924678F0A1}" type="presParOf" srcId="{96C26514-ECB0-4970-8940-ECC18080D56A}" destId="{287ED52C-8CFC-4528-A7D5-50DA38936A44}" srcOrd="8" destOrd="0" presId="urn:microsoft.com/office/officeart/2005/8/layout/list1"/>
    <dgm:cxn modelId="{DE0E1F54-9CB0-4906-827F-4E55DD530196}" type="presParOf" srcId="{287ED52C-8CFC-4528-A7D5-50DA38936A44}" destId="{D81E5C5F-2F06-4099-90F5-14F4B5DEC15C}" srcOrd="0" destOrd="0" presId="urn:microsoft.com/office/officeart/2005/8/layout/list1"/>
    <dgm:cxn modelId="{ADBC1E12-2791-4FF5-A7D8-F95861C413D6}" type="presParOf" srcId="{287ED52C-8CFC-4528-A7D5-50DA38936A44}" destId="{E6C34720-13DF-4F20-8600-313082BAFA26}" srcOrd="1" destOrd="0" presId="urn:microsoft.com/office/officeart/2005/8/layout/list1"/>
    <dgm:cxn modelId="{4DD64F68-C6B0-42BB-8FAB-10D95153505A}" type="presParOf" srcId="{96C26514-ECB0-4970-8940-ECC18080D56A}" destId="{ACED38C9-8453-423B-8BBA-BA0CC39F7EFA}" srcOrd="9" destOrd="0" presId="urn:microsoft.com/office/officeart/2005/8/layout/list1"/>
    <dgm:cxn modelId="{E16427BC-E597-44C5-A50F-CD1E27A83421}" type="presParOf" srcId="{96C26514-ECB0-4970-8940-ECC18080D56A}" destId="{8B393435-CB51-49E2-822A-4493F29D03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0D30F-2930-4296-AD56-B797B1C88D05}">
      <dsp:nvSpPr>
        <dsp:cNvPr id="0" name=""/>
        <dsp:cNvSpPr/>
      </dsp:nvSpPr>
      <dsp:spPr>
        <a:xfrm>
          <a:off x="0" y="272886"/>
          <a:ext cx="11343051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347" tIns="333248" rIns="88034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Mission de contrôle interne réalisée fin 2019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Mise en place de procédure de contrôle interne et de trésorerie</a:t>
          </a:r>
        </a:p>
      </dsp:txBody>
      <dsp:txXfrm>
        <a:off x="0" y="272886"/>
        <a:ext cx="11343051" cy="1008000"/>
      </dsp:txXfrm>
    </dsp:sp>
    <dsp:sp modelId="{F56730A5-827B-4F54-804C-5738467A11AC}">
      <dsp:nvSpPr>
        <dsp:cNvPr id="0" name=""/>
        <dsp:cNvSpPr/>
      </dsp:nvSpPr>
      <dsp:spPr>
        <a:xfrm>
          <a:off x="567152" y="36726"/>
          <a:ext cx="794013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18" tIns="0" rIns="300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sng" kern="1200"/>
            <a:t>Procédures</a:t>
          </a:r>
          <a:endParaRPr lang="fr-FR" sz="1800" kern="1200"/>
        </a:p>
      </dsp:txBody>
      <dsp:txXfrm>
        <a:off x="590209" y="59783"/>
        <a:ext cx="7894021" cy="426206"/>
      </dsp:txXfrm>
    </dsp:sp>
    <dsp:sp modelId="{30183490-C5C3-48AE-8AD3-E5AEC89B9AA6}">
      <dsp:nvSpPr>
        <dsp:cNvPr id="0" name=""/>
        <dsp:cNvSpPr/>
      </dsp:nvSpPr>
      <dsp:spPr>
        <a:xfrm>
          <a:off x="0" y="1603446"/>
          <a:ext cx="11343051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347" tIns="333248" rIns="88034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Recrutement d’un Trésorier (démarrage le 9 décembre 2019)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Recrutement de 2 gestionnaires de caisse et de stocks à la clinique (démarrage en janvier 2020)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Recrutement d’un stagiaire en contrôle interne (démarrage en mai 2020)</a:t>
          </a:r>
        </a:p>
      </dsp:txBody>
      <dsp:txXfrm>
        <a:off x="0" y="1603446"/>
        <a:ext cx="11343051" cy="1310400"/>
      </dsp:txXfrm>
    </dsp:sp>
    <dsp:sp modelId="{E21ACF27-6ADF-4152-8543-50F34D4A786C}">
      <dsp:nvSpPr>
        <dsp:cNvPr id="0" name=""/>
        <dsp:cNvSpPr/>
      </dsp:nvSpPr>
      <dsp:spPr>
        <a:xfrm>
          <a:off x="567152" y="1367286"/>
          <a:ext cx="794013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18" tIns="0" rIns="300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sng" kern="1200"/>
            <a:t>RH</a:t>
          </a:r>
          <a:endParaRPr lang="fr-FR" sz="1800" kern="1200"/>
        </a:p>
      </dsp:txBody>
      <dsp:txXfrm>
        <a:off x="590209" y="1390343"/>
        <a:ext cx="7894021" cy="426206"/>
      </dsp:txXfrm>
    </dsp:sp>
    <dsp:sp modelId="{8B393435-CB51-49E2-822A-4493F29D0324}">
      <dsp:nvSpPr>
        <dsp:cNvPr id="0" name=""/>
        <dsp:cNvSpPr/>
      </dsp:nvSpPr>
      <dsp:spPr>
        <a:xfrm>
          <a:off x="0" y="3236406"/>
          <a:ext cx="11343051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347" tIns="333248" rIns="88034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Plan de trésorerie disponible avec mise à jour quotidienne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Point hebdomadaire avec la Direction sur la trésorerie et le recouvrement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Versement quotidien des caisses, des lettres de garanties et suivi de la résolution des écarts</a:t>
          </a:r>
        </a:p>
      </dsp:txBody>
      <dsp:txXfrm>
        <a:off x="0" y="3236406"/>
        <a:ext cx="11343051" cy="1310400"/>
      </dsp:txXfrm>
    </dsp:sp>
    <dsp:sp modelId="{E6C34720-13DF-4F20-8600-313082BAFA26}">
      <dsp:nvSpPr>
        <dsp:cNvPr id="0" name=""/>
        <dsp:cNvSpPr/>
      </dsp:nvSpPr>
      <dsp:spPr>
        <a:xfrm>
          <a:off x="567152" y="3000246"/>
          <a:ext cx="7940135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18" tIns="0" rIns="3001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sng" kern="1200" dirty="0"/>
            <a:t>Outils de suivi</a:t>
          </a:r>
          <a:endParaRPr lang="fr-FR" sz="1800" kern="1200" dirty="0"/>
        </a:p>
      </dsp:txBody>
      <dsp:txXfrm>
        <a:off x="590209" y="3023303"/>
        <a:ext cx="789402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5A08-B23E-4A08-83A1-3B8562AE1EE8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4036-E10B-495B-AEBA-9D489915A7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36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75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57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4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4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4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4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4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4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B4FA-78AF-433D-B785-E13DD664E140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14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D4036-E10B-495B-AEBA-9D489915A77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01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3A93-6D45-421C-9575-D3A5C2C0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40AAE-C309-4529-9C4E-4D9C4BC52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DB0A9-84EF-490E-AC82-78D178FE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05D9-C7FA-4870-9175-4458BA417065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83851-3738-4C62-B117-EE20C120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CF58-D049-42E1-8C31-565CE37B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77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D62D-E8AA-4AA0-8E69-A6E7483C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56FBB-537A-41E2-8163-04B3B4CBB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FF2F-8FA0-476F-AA42-A3B6E6F0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8EB8-AF58-49D9-A184-5D91C12312E4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7AE8-E1BD-48D9-92C0-9DD6C03D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91ACC-4BD1-4478-9BF9-8354B9E9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32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690BC-9AEB-4EDC-946C-6E61BF42F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FAC43-D82F-4FDC-96BB-89F70FD11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8352C-73CB-4AC6-9FF5-A846A706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54B4-45BD-4795-9AB7-C8B7038C42F1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8871-996B-478B-8EEE-1E2C05FF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9E68A-B666-4DBA-B9FA-B8B28AD7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01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7648" y="188640"/>
            <a:ext cx="8654752" cy="144016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349" y="1772816"/>
            <a:ext cx="11343051" cy="435334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333B-F1DE-4B75-934D-82746766CE82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54400" y="6356351"/>
            <a:ext cx="5283200" cy="365125"/>
          </a:xfrm>
        </p:spPr>
        <p:txBody>
          <a:bodyPr/>
          <a:lstStyle/>
          <a:p>
            <a:r>
              <a:rPr lang="fr-FR"/>
              <a:t>NEST - Conseil d'administration du XXX XXX XXXX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LOGO SANS F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2974976" cy="1373066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239349" y="620690"/>
            <a:ext cx="2592288" cy="10081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buFont typeface="+mj-lt"/>
              <a:buAutoNum type="arabicPeriod"/>
              <a:defRPr sz="1200"/>
            </a:lvl1pPr>
            <a:lvl2pPr>
              <a:defRPr baseline="0"/>
            </a:lvl2pPr>
            <a:lvl5pPr marL="2286000" indent="-457200">
              <a:buFont typeface="+mj-lt"/>
              <a:buNone/>
              <a:defRPr/>
            </a:lvl5pPr>
          </a:lstStyle>
          <a:p>
            <a:pPr lvl="0"/>
            <a:r>
              <a:rPr lang="fr-FR" dirty="0"/>
              <a:t>C</a:t>
            </a:r>
          </a:p>
          <a:p>
            <a:pPr lvl="0"/>
            <a:r>
              <a:rPr lang="fr-FR" dirty="0"/>
              <a:t>M</a:t>
            </a:r>
          </a:p>
          <a:p>
            <a:pPr lvl="0"/>
            <a:r>
              <a:rPr lang="fr-FR" dirty="0"/>
              <a:t>P</a:t>
            </a:r>
          </a:p>
          <a:p>
            <a:pPr lvl="0"/>
            <a:r>
              <a:rPr lang="fr-FR" dirty="0"/>
              <a:t>M</a:t>
            </a:r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9349" y="836712"/>
            <a:ext cx="2592288" cy="79208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51463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2F88-3447-43C3-B691-8C360204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6F423-6A05-4626-8001-10D803AF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5F89-F97B-4362-9A5C-322C20D951D6}" type="datetime1">
              <a:rPr lang="fr-FR" smtClean="0"/>
              <a:t>09/07/2020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F6995-BB86-475E-A903-780FF69B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FAFEE-7977-43EC-A2A9-9BC07135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68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CC38-A856-4F8B-9E9F-D4CA0C709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C167B-9BC5-46F6-9219-8AEA634A9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79F40-94C8-4820-916B-ADDB3631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77C-E929-4B6E-B8C3-AF3A47DC1E88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A44FA-3177-434A-A7F1-0968B77E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BF716-4B49-4888-84BF-A8E3EF12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51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B2F3-F691-4478-8E91-B731408A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42CFB-15F1-4D74-B84C-CFD35003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3AC5-56C7-41FD-A1C7-70B759D7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C713-1D50-4B9D-B7BD-4731578B87A4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F4792-0BEF-47B8-8833-A29D3EA2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7F885-55D0-4C15-A3F3-91D6753D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01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02EF-7F94-45B5-9D5E-2175AC17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AB919-4C0C-46FC-99EF-4C7891446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81761-ED73-4364-BB1B-C29064C1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2827-D91F-4C98-8813-987D52D7E677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BD68-30BE-4CF1-82CA-4562A902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C7BA4-15FE-41E5-B92C-3AFCC245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932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5D85-7F25-4FD7-821D-F5C3AC33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667BE-27AE-475E-9710-68BCEB3B8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55758-B65D-4E81-BB97-BE7A793BA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BFE39-3723-461F-854F-6D68EAE8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9A25-1770-4956-BDA7-71CA462BF237}" type="datetime1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394AD-BBD6-4E49-A2A7-F6A7D79F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B752A-00E1-407B-85C0-BF519616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93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12B1-7B3D-45B3-A682-8C0C0B22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E0FC0-CEAC-4A84-9546-D91DE40BF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BA1BD-9EC9-4C65-A648-671B64897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FB136-C9C7-4C54-A3B2-8F7B2EAC9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BED48-A42A-4464-A778-156426BA1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210AA-40F5-429E-99D7-17621B92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EAAA-BB2D-4885-AD12-A3762E76EBDF}" type="datetime1">
              <a:rPr lang="fr-FR" smtClean="0"/>
              <a:t>09/07/2020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423DC-A4A4-4C8D-84B2-16EF614F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B3248-2298-4E78-97F9-E4C93FB0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55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921F-9E8B-486D-9208-EDB132D4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DAB6D-0773-420B-9303-3AF464FE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CAE3-B1DF-4957-89F0-10C6A4817683}" type="datetime1">
              <a:rPr lang="fr-FR" smtClean="0"/>
              <a:t>09/07/2020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8E53F-6512-4323-B5F1-43D54CB1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3286D-CD6A-483E-A26C-310121B5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2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379B-545A-486F-8CD9-8AAAD166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3B8F-1C3D-4467-A9B6-98D2F632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ECCA-ADE1-4C78-9494-CE1BC1F5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E403-6D73-4E5B-8E1E-4A5BB0C6EE40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2067-7E90-4C83-97F5-05200E8C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2E1A7-4AD8-43A4-AE6A-B41D2325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906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3A055-C8C7-43F4-B6AB-0F18BF80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B24B-7EB2-4590-AD9C-DB6E6AFCA3D3}" type="datetime1">
              <a:rPr lang="fr-FR" smtClean="0"/>
              <a:t>09/07/2020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90E9D-14C5-4C5F-9430-F4C38294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2F5FB-2A25-4BF8-9F9D-24928797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67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2F7A-4845-48E8-9F17-A268199A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CA57-EE47-435D-808C-F078E3365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7CF18-7615-4D9C-8ABA-B116D1589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B3518-19BC-4230-8706-94ACFAB9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67F-DF44-46A1-AC3E-9960A567C268}" type="datetime1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6324F-E0CD-4CC0-98C0-8BB5C39A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07BB8-38BD-465C-A3D6-E6EE7871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29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2D3-F7C8-4666-A888-5F4DE650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CB973-B49B-456E-8CD2-5CDBC2F7E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9A0FA-7B96-4882-9732-0327D70A6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D72FD-2530-4B20-88B4-DC7C30A0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A2A2-9D83-4574-802B-7DBD0F110E2A}" type="datetime1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6EA09-971D-470A-96CC-B7884068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56EE8-3578-4E7E-923F-ED4671FE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28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89DC-DE8F-4AC2-8A7D-DE1D91FA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78C1D-4B6F-461C-B929-83E3FBCCF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BC2DE-9F9C-4AA5-B469-32741518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3F3E-CE1C-4AD7-94CB-39CFE4639B65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7C31-D449-4DF2-9C9B-9DCB441A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4355-F045-442B-A7BF-0EABE887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83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35B53-7B66-4AD9-B066-637B1EAA6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51CA-AEDE-4540-BE22-4119C80C2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E9EA6-F5B4-402C-8D72-B446F670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354D-16B5-4669-B90A-11FCB8FAB474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8D0A8-F39E-4C8A-B2D0-4D111F2D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0C75B-8FB5-48FF-ABC1-51BCCC44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30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8448-5824-47C5-A8FB-71892180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3FA42-D3F2-482E-AF84-8AF3A1DEC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A5560-9A5D-4E6F-A6C6-005822B0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D7D7-2AEC-48DD-98FA-32F6D35E9282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FB7A-7F09-4934-9032-3EA465D9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C3054-0E22-444A-940B-2AAF44E9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85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E0C0-A1B0-4B24-8E50-E7106BCD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03DB5-93B9-4D97-9212-97E9D468F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CDB89-15DE-46DA-A70F-3316506B4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2ED1D-DE99-4580-A2B9-EF3F967C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72A-9D9D-451E-AC56-550573559BB6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050F-0980-4001-86D9-4736DF28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C26E3-A57B-44E4-9E0B-22A8B1A7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1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092E-9160-45D2-BD71-7E5862D8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3E9A8-9390-4F67-B0D1-AB7C73A19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A9834-3036-4D38-B0C0-59A96BBB0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17971-3596-4EC1-B52C-2C3757C8B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2DF8A-8EF2-4A9B-A820-85ACCF3AB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092C8-6C8A-4964-B4B9-FA1BDAEF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2203-48A0-4CD9-8195-994B6EA83782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CAFE9-2E85-4766-A202-16A4B0FF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019B2-B75F-4F82-B357-EF8E0320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44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AA5EF-1279-4A02-A5BA-BAD2FD53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77235-4B71-48AF-93A5-850A31A9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B9E-89B0-4B61-B368-5B2CDA0E7D73}" type="datetime1">
              <a:rPr lang="fr-FR" smtClean="0"/>
              <a:t>09/07/2020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92A2E-A8FD-4F62-9F4F-31733EF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4FA44-5C42-41FD-B0C0-2E191C5A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49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E0C7B-0FBE-4AE5-A693-791491C5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71C9-976A-4B4B-B3A1-3E026D211365}" type="datetime1">
              <a:rPr lang="fr-FR" smtClean="0"/>
              <a:t>09/07/2020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3D2DD-EC68-4A3E-BBA9-AA30DC5B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48122-84C1-41FE-9D2D-384C6D7D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6C37-EAB7-4E62-9732-DDC462B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EBBF-C384-4BA5-AA3B-82570125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9E238-1452-414C-B3A7-21654572B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60092-7B7C-4B83-B17B-0E4C0F9C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CF79-B9FD-4292-B71D-5703E81906F0}" type="datetime1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C4DC5-EAFF-457B-B602-AD96DAA4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0F90E-689F-4D47-A920-6B8696E8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07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10-9A62-4073-8F6F-DFE89DA4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1C21-EFA5-4CE9-9F3E-6D6223CA0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8E3F-27EB-4E60-B000-41EB47E5F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E7E23-BAB6-4FD0-BB10-2C7C269A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D41F-672B-4AD6-A57B-7ACB703D0780}" type="datetime1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C1B2C-5409-4B2A-BFD3-4BF8B261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NEST - Conseil d'administration du XXX XXX 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3C16E-2AED-4318-A2A9-7D88A411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49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5C7CA-4714-494F-B3F9-703C578E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33406-0F0B-437A-B4B4-754CA714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007A0-5C7E-447D-9B93-B12874674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2430-1D9D-4334-A8E5-5C9AA6ABAA3E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8DF16-1441-4A48-A497-5C895C78A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NEST - Conseil d'administration du 30X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992D8-5BEA-4B27-8092-2DAE21764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1A7D-84D3-4E31-B481-EAAA3C0467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4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D7E3C-995B-43AC-804A-42CA4866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DDC56-F2C6-4EA2-A811-A4B722E40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1B4C1-FD08-4F86-96DC-86D428112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841C-99BC-4DE5-95CC-9BD8091F189A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B9CC0-F447-4D64-BED9-1B87FD0C8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NEST - Conseil d'administration du XXX XXX 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857E1-995D-41A9-9CA8-427867E1C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F0EA-CC79-4FFB-AF99-1C16E44C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75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7568" y="2708920"/>
            <a:ext cx="7772400" cy="2304256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CONSEIL D’ADMINISTRATION DU ../07/2020</a:t>
            </a:r>
          </a:p>
        </p:txBody>
      </p:sp>
      <p:pic>
        <p:nvPicPr>
          <p:cNvPr id="6" name="Image 5" descr="LOGO SANS FO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657" y="-243407"/>
            <a:ext cx="6192687" cy="3810884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PM01-FO0002</a:t>
            </a:r>
          </a:p>
          <a:p>
            <a:r>
              <a:rPr lang="fr-FR" dirty="0"/>
              <a:t>V1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2A87D43-28AB-436B-BB9D-F3E00CE7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</p:spTree>
    <p:extLst>
      <p:ext uri="{BB962C8B-B14F-4D97-AF65-F5344CB8AC3E}">
        <p14:creationId xmlns:p14="http://schemas.microsoft.com/office/powerpoint/2010/main" val="405784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1631" y="136523"/>
            <a:ext cx="8654752" cy="112243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Chiffre d’affaire – Global S1 2020</a:t>
            </a:r>
            <a:br>
              <a:rPr lang="fr-FR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329 311 298 FCFA / </a:t>
            </a:r>
            <a:r>
              <a:rPr lang="fr-FR" b="1" dirty="0">
                <a:solidFill>
                  <a:schemeClr val="accent3"/>
                </a:solidFill>
                <a:latin typeface="+mn-lt"/>
              </a:rPr>
              <a:t>+ 14 %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12EA-B146-4E1B-95A8-8DB47E258855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8C072D9-5090-4EB3-B80D-6EBB9492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71ECFE89-77C0-4600-BC5A-39ACA56B5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836542"/>
              </p:ext>
            </p:extLst>
          </p:nvPr>
        </p:nvGraphicFramePr>
        <p:xfrm>
          <a:off x="304799" y="1364974"/>
          <a:ext cx="11635409" cy="477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10FDADE-6470-441A-ACF5-95927B0839BB}"/>
              </a:ext>
            </a:extLst>
          </p:cNvPr>
          <p:cNvSpPr txBox="1"/>
          <p:nvPr/>
        </p:nvSpPr>
        <p:spPr>
          <a:xfrm>
            <a:off x="6872288" y="3751653"/>
            <a:ext cx="4834432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Maintien du CA grâce à l’activité d’hospitalisation non impactée par la pandémie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Progression de l’activité du laboratoire permettant une croissance du CA malgré la pandémie</a:t>
            </a:r>
          </a:p>
        </p:txBody>
      </p:sp>
    </p:spTree>
    <p:extLst>
      <p:ext uri="{BB962C8B-B14F-4D97-AF65-F5344CB8AC3E}">
        <p14:creationId xmlns:p14="http://schemas.microsoft.com/office/powerpoint/2010/main" val="61788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1631" y="136523"/>
            <a:ext cx="8654752" cy="1122433"/>
          </a:xfrm>
        </p:spPr>
        <p:txBody>
          <a:bodyPr>
            <a:normAutofit/>
          </a:bodyPr>
          <a:lstStyle/>
          <a:p>
            <a:r>
              <a:rPr lang="fr-FR" dirty="0"/>
              <a:t>Répartition CA 2019 - 2020</a:t>
            </a:r>
            <a:endParaRPr lang="fr-FR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12EA-B146-4E1B-95A8-8DB47E258855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8C072D9-5090-4EB3-B80D-6EBB9492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2D7272-4A5D-4E67-815D-FFD42223EA9A}"/>
              </a:ext>
            </a:extLst>
          </p:cNvPr>
          <p:cNvSpPr txBox="1"/>
          <p:nvPr/>
        </p:nvSpPr>
        <p:spPr>
          <a:xfrm>
            <a:off x="9317056" y="1258955"/>
            <a:ext cx="2689887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Moyenne 2019</a:t>
            </a:r>
          </a:p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57%</a:t>
            </a:r>
          </a:p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Ambu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Clinique : 28 %</a:t>
            </a:r>
          </a:p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Ambu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Plateau: 14 %</a:t>
            </a:r>
          </a:p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: 1 %</a:t>
            </a:r>
          </a:p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</a:t>
            </a:r>
          </a:p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L’ambulatoire clinique 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prends un peu plus de place sur cette année </a:t>
            </a:r>
          </a:p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(+ 2 points vs moyenne 2018)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6FAC9D-8CFB-43CE-8DFB-585526FC8503}"/>
              </a:ext>
            </a:extLst>
          </p:cNvPr>
          <p:cNvSpPr txBox="1"/>
          <p:nvPr/>
        </p:nvSpPr>
        <p:spPr>
          <a:xfrm>
            <a:off x="9370369" y="4790896"/>
            <a:ext cx="263657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Moyenne S1 2020</a:t>
            </a:r>
          </a:p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61 %</a:t>
            </a:r>
          </a:p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Ambu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Clinique : 27 %</a:t>
            </a:r>
          </a:p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Ambu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Plateau: 10 %</a:t>
            </a:r>
          </a:p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: 2 %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FA7EB2-C74E-491A-B222-26CF5931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" y="1258956"/>
            <a:ext cx="9343256" cy="50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9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1631" y="136523"/>
            <a:ext cx="8654752" cy="1122433"/>
          </a:xfrm>
        </p:spPr>
        <p:txBody>
          <a:bodyPr>
            <a:normAutofit/>
          </a:bodyPr>
          <a:lstStyle/>
          <a:p>
            <a:r>
              <a:rPr lang="fr-FR" dirty="0"/>
              <a:t>Comptes 2019 et provisoires S1 2020</a:t>
            </a:r>
            <a:endParaRPr lang="fr-FR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12EA-B146-4E1B-95A8-8DB47E258855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8C072D9-5090-4EB3-B80D-6EBB9492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2A525145-4485-42CA-B844-179CE8B89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24038"/>
              </p:ext>
            </p:extLst>
          </p:nvPr>
        </p:nvGraphicFramePr>
        <p:xfrm>
          <a:off x="722218" y="1689354"/>
          <a:ext cx="5718363" cy="348561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06121">
                  <a:extLst>
                    <a:ext uri="{9D8B030D-6E8A-4147-A177-3AD203B41FA5}">
                      <a16:colId xmlns:a16="http://schemas.microsoft.com/office/drawing/2014/main" val="2361192048"/>
                    </a:ext>
                  </a:extLst>
                </a:gridCol>
                <a:gridCol w="1906121">
                  <a:extLst>
                    <a:ext uri="{9D8B030D-6E8A-4147-A177-3AD203B41FA5}">
                      <a16:colId xmlns:a16="http://schemas.microsoft.com/office/drawing/2014/main" val="2552539396"/>
                    </a:ext>
                  </a:extLst>
                </a:gridCol>
                <a:gridCol w="1906121">
                  <a:extLst>
                    <a:ext uri="{9D8B030D-6E8A-4147-A177-3AD203B41FA5}">
                      <a16:colId xmlns:a16="http://schemas.microsoft.com/office/drawing/2014/main" val="337811838"/>
                    </a:ext>
                  </a:extLst>
                </a:gridCol>
              </a:tblGrid>
              <a:tr h="1104395">
                <a:tc>
                  <a:txBody>
                    <a:bodyPr/>
                    <a:lstStyle/>
                    <a:p>
                      <a:pPr algn="l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REALISE 2019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REALISE 2018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5727430"/>
                  </a:ext>
                </a:extLst>
              </a:tr>
              <a:tr h="59530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649 764 653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538 427 438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1970229"/>
                  </a:ext>
                </a:extLst>
              </a:tr>
              <a:tr h="59530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49 286 680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63 286 948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1077567"/>
                  </a:ext>
                </a:extLst>
              </a:tr>
              <a:tr h="59530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29 173 630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16 734 925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9611922"/>
                  </a:ext>
                </a:extLst>
              </a:tr>
              <a:tr h="59530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23 240 692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- 28 065 943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3394074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3F28E35-E869-44F4-9566-5D3342C1C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00491"/>
              </p:ext>
            </p:extLst>
          </p:nvPr>
        </p:nvGraphicFramePr>
        <p:xfrm>
          <a:off x="6858000" y="1689354"/>
          <a:ext cx="4876800" cy="348561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611920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5253939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16111452"/>
                    </a:ext>
                  </a:extLst>
                </a:gridCol>
              </a:tblGrid>
              <a:tr h="1104395">
                <a:tc>
                  <a:txBody>
                    <a:bodyPr/>
                    <a:lstStyle/>
                    <a:p>
                      <a:pPr algn="l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REALISE Q1 2020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REALISE Q1 2019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5727430"/>
                  </a:ext>
                </a:extLst>
              </a:tr>
              <a:tr h="59530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158 610 167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132 539 767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1970229"/>
                  </a:ext>
                </a:extLst>
              </a:tr>
              <a:tr h="59530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15 695 346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13 558 181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1077567"/>
                  </a:ext>
                </a:extLst>
              </a:tr>
              <a:tr h="59530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8 560 647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9 444 802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9611922"/>
                  </a:ext>
                </a:extLst>
              </a:tr>
              <a:tr h="595306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7 784 982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4 628 839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339407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C65E89B-D948-4816-92CF-41D15DEEB58E}"/>
              </a:ext>
            </a:extLst>
          </p:cNvPr>
          <p:cNvSpPr txBox="1"/>
          <p:nvPr/>
        </p:nvSpPr>
        <p:spPr>
          <a:xfrm>
            <a:off x="3399182" y="5534829"/>
            <a:ext cx="539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CA S1 2020 : 329 311 298 FCFA</a:t>
            </a:r>
          </a:p>
        </p:txBody>
      </p:sp>
    </p:spTree>
    <p:extLst>
      <p:ext uri="{BB962C8B-B14F-4D97-AF65-F5344CB8AC3E}">
        <p14:creationId xmlns:p14="http://schemas.microsoft.com/office/powerpoint/2010/main" val="143959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D1E6-2F36-40E1-8498-E68E3ABB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Renouvellement du certificat Qualité en décembre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E463-2CD2-47A4-BDB9-90E2647E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Audit de suivi par Bureau Veritas en décembre 2019</a:t>
            </a:r>
          </a:p>
          <a:p>
            <a:pPr algn="just"/>
            <a:r>
              <a:rPr lang="fr-FR" dirty="0"/>
              <a:t>Déploiement du logiciel </a:t>
            </a:r>
            <a:r>
              <a:rPr lang="fr-FR" dirty="0" err="1"/>
              <a:t>Qualipro</a:t>
            </a:r>
            <a:r>
              <a:rPr lang="fr-FR" dirty="0"/>
              <a:t> pour autonomisation des pilotes</a:t>
            </a:r>
          </a:p>
          <a:p>
            <a:pPr algn="just"/>
            <a:r>
              <a:rPr lang="fr-FR" dirty="0"/>
              <a:t>Recrutement d’un Chef de Projet Qualité (démarrage le 4 novembre 2019)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chemeClr val="accent4"/>
                </a:solidFill>
              </a:rPr>
              <a:t>Besoin « d’industrialiser » la Qualité de manière similaire au travail effectué sur la Trésorerie pour l’intégrer totalement dans la routine de l’entreprise</a:t>
            </a:r>
          </a:p>
          <a:p>
            <a:pPr algn="just"/>
            <a:endParaRPr lang="fr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F5DC-71C3-4D20-BFD4-1218BE1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A203-6ADB-41D8-AD7E-ABC55658FFC8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4472F-326B-42C1-B09A-EC43F71D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7D64A3C6-62A4-4BAB-8765-5B896FE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30 01 2010</a:t>
            </a:r>
          </a:p>
        </p:txBody>
      </p:sp>
    </p:spTree>
    <p:extLst>
      <p:ext uri="{BB962C8B-B14F-4D97-AF65-F5344CB8AC3E}">
        <p14:creationId xmlns:p14="http://schemas.microsoft.com/office/powerpoint/2010/main" val="299177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5640" y="260648"/>
            <a:ext cx="6491064" cy="144016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621410" y="1412776"/>
            <a:ext cx="8476206" cy="48245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Bilan des activités de la période 2019 et du S1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Recouvrement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Programme Sage-Femme et Marketing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Trésorerie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Budget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Décisions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365-7664-4868-A9E5-0721BCE67758}" type="datetime1">
              <a:rPr lang="fr-FR" smtClean="0"/>
              <a:t>09/07/2020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FCD90E-EB8D-49B9-96B0-916088A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</p:spTree>
    <p:extLst>
      <p:ext uri="{BB962C8B-B14F-4D97-AF65-F5344CB8AC3E}">
        <p14:creationId xmlns:p14="http://schemas.microsoft.com/office/powerpoint/2010/main" val="339952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9165" y="21149"/>
            <a:ext cx="9762836" cy="1440160"/>
          </a:xfrm>
        </p:spPr>
        <p:txBody>
          <a:bodyPr>
            <a:normAutofit/>
          </a:bodyPr>
          <a:lstStyle/>
          <a:p>
            <a:r>
              <a:rPr lang="fr-FR" sz="3600" dirty="0"/>
              <a:t>Le recouvrement : un problème plus aigu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33CE-B477-4D84-B45D-08DE1ECB90EC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09/07/2020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/>
              </a:rPr>
              <a:t>NEST - Conseil d'administration du 20 Janvier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524000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DA684FE4-829F-4D5C-8CFA-2D1A419D9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054054"/>
              </p:ext>
            </p:extLst>
          </p:nvPr>
        </p:nvGraphicFramePr>
        <p:xfrm>
          <a:off x="7310583" y="1234689"/>
          <a:ext cx="4572000" cy="506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1C290E7E-79E7-4F5B-93B1-F5696BFA5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752022"/>
              </p:ext>
            </p:extLst>
          </p:nvPr>
        </p:nvGraphicFramePr>
        <p:xfrm>
          <a:off x="701780" y="1193884"/>
          <a:ext cx="6216440" cy="289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D8EA677-6074-4989-90E8-C44327C4F5B3}"/>
              </a:ext>
            </a:extLst>
          </p:cNvPr>
          <p:cNvSpPr txBox="1"/>
          <p:nvPr/>
        </p:nvSpPr>
        <p:spPr>
          <a:xfrm>
            <a:off x="428387" y="1042402"/>
            <a:ext cx="14974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État au 18 juin 2020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D4DF685-5BF2-4487-9912-A8050339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73423"/>
              </p:ext>
            </p:extLst>
          </p:nvPr>
        </p:nvGraphicFramePr>
        <p:xfrm>
          <a:off x="309417" y="4215308"/>
          <a:ext cx="7231070" cy="204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489">
                  <a:extLst>
                    <a:ext uri="{9D8B030D-6E8A-4147-A177-3AD203B41FA5}">
                      <a16:colId xmlns:a16="http://schemas.microsoft.com/office/drawing/2014/main" val="4073215637"/>
                    </a:ext>
                  </a:extLst>
                </a:gridCol>
                <a:gridCol w="1347812">
                  <a:extLst>
                    <a:ext uri="{9D8B030D-6E8A-4147-A177-3AD203B41FA5}">
                      <a16:colId xmlns:a16="http://schemas.microsoft.com/office/drawing/2014/main" val="2477520614"/>
                    </a:ext>
                  </a:extLst>
                </a:gridCol>
                <a:gridCol w="1872624">
                  <a:extLst>
                    <a:ext uri="{9D8B030D-6E8A-4147-A177-3AD203B41FA5}">
                      <a16:colId xmlns:a16="http://schemas.microsoft.com/office/drawing/2014/main" val="3177258406"/>
                    </a:ext>
                  </a:extLst>
                </a:gridCol>
                <a:gridCol w="1467087">
                  <a:extLst>
                    <a:ext uri="{9D8B030D-6E8A-4147-A177-3AD203B41FA5}">
                      <a16:colId xmlns:a16="http://schemas.microsoft.com/office/drawing/2014/main" val="2630686666"/>
                    </a:ext>
                  </a:extLst>
                </a:gridCol>
                <a:gridCol w="1801058">
                  <a:extLst>
                    <a:ext uri="{9D8B030D-6E8A-4147-A177-3AD203B41FA5}">
                      <a16:colId xmlns:a16="http://schemas.microsoft.com/office/drawing/2014/main" val="769493625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 Solde Total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 Solde Echu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Pourcentage échu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Pourcentage sur le solde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035486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Général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162 503 197  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                   105 602 108  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65%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255302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2015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2 376 225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         2 376 225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100%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29166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3 767 830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         3 767 830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100%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34726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2017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5 854 438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         5 854 438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100%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77131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2018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8 731 702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         8 731 702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100%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8%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9774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2019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27 618 661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        27 618 661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100%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26%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74974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2020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114 154 341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                     57 253 252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200%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54%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740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9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0900" y="47761"/>
            <a:ext cx="8654752" cy="1440160"/>
          </a:xfrm>
        </p:spPr>
        <p:txBody>
          <a:bodyPr>
            <a:normAutofit/>
          </a:bodyPr>
          <a:lstStyle/>
          <a:p>
            <a:r>
              <a:rPr lang="fr-FR" sz="3900" dirty="0"/>
              <a:t>Etat de la créance par Garant au 18 juin 2020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C6CE-0BB0-4F26-AB21-C74E0163751A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09/07/2020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NEST - Conseil d'administration du 15 Février 2019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E81A85AE-C7AC-4D27-8C92-4B0496914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3994"/>
              </p:ext>
            </p:extLst>
          </p:nvPr>
        </p:nvGraphicFramePr>
        <p:xfrm>
          <a:off x="311425" y="1487921"/>
          <a:ext cx="11569149" cy="445769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16766">
                  <a:extLst>
                    <a:ext uri="{9D8B030D-6E8A-4147-A177-3AD203B41FA5}">
                      <a16:colId xmlns:a16="http://schemas.microsoft.com/office/drawing/2014/main" val="4100563273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1213255367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3370527229"/>
                    </a:ext>
                  </a:extLst>
                </a:gridCol>
                <a:gridCol w="1311798">
                  <a:extLst>
                    <a:ext uri="{9D8B030D-6E8A-4147-A177-3AD203B41FA5}">
                      <a16:colId xmlns:a16="http://schemas.microsoft.com/office/drawing/2014/main" val="2710746964"/>
                    </a:ext>
                  </a:extLst>
                </a:gridCol>
                <a:gridCol w="1451155">
                  <a:extLst>
                    <a:ext uri="{9D8B030D-6E8A-4147-A177-3AD203B41FA5}">
                      <a16:colId xmlns:a16="http://schemas.microsoft.com/office/drawing/2014/main" val="3635829350"/>
                    </a:ext>
                  </a:extLst>
                </a:gridCol>
                <a:gridCol w="1451155">
                  <a:extLst>
                    <a:ext uri="{9D8B030D-6E8A-4147-A177-3AD203B41FA5}">
                      <a16:colId xmlns:a16="http://schemas.microsoft.com/office/drawing/2014/main" val="576010053"/>
                    </a:ext>
                  </a:extLst>
                </a:gridCol>
                <a:gridCol w="1451155">
                  <a:extLst>
                    <a:ext uri="{9D8B030D-6E8A-4147-A177-3AD203B41FA5}">
                      <a16:colId xmlns:a16="http://schemas.microsoft.com/office/drawing/2014/main" val="919512175"/>
                    </a:ext>
                  </a:extLst>
                </a:gridCol>
                <a:gridCol w="1451155">
                  <a:extLst>
                    <a:ext uri="{9D8B030D-6E8A-4147-A177-3AD203B41FA5}">
                      <a16:colId xmlns:a16="http://schemas.microsoft.com/office/drawing/2014/main" val="3700302812"/>
                    </a:ext>
                  </a:extLst>
                </a:gridCol>
              </a:tblGrid>
              <a:tr h="4052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10 PLUS GROS CLIENTS</a:t>
                      </a:r>
                      <a:endParaRPr lang="fr-FR" sz="12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Montants factures en 2019</a:t>
                      </a:r>
                      <a:endParaRPr lang="fr-FR" sz="12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Moyenne factures en 2020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Montants factures / Mois en moyenne</a:t>
                      </a:r>
                      <a:endParaRPr lang="fr-FR" sz="12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Totalité de la créance</a:t>
                      </a:r>
                      <a:endParaRPr lang="fr-FR" sz="12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Créances échues à date</a:t>
                      </a:r>
                      <a:endParaRPr lang="fr-FR" sz="12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Moyenne délai de paiement en 2019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Moyenne de délai de paiement en 2020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69355523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WILLIS TOWERS WATSON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69 465 776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28 998 332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5 470 228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30 548 930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19 546 368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5211653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ASCOMA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39 567 935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27 795 148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3 742 394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24 289 200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12 117 790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0796588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AXA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22 465 262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10 854 689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1 851 108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13 448 125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7 784 249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6195829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AMSA ASSURANCE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26 530 386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11 630 742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2 120 063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11 417 863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6 227 073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1851538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SAHAM ASSURANCE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27 696 711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7 884 754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1 976 748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7 429 598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5 866 873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4806355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20 717 652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7 547 833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1 570 305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9 928 015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6 671 051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9382422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CNART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19 200 328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5 293 575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1 360 772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9 914 108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8 373 666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6357582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PREVOYANCE ASSURANCE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12 293 249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4 279 808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920 725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6 197 838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3 875 508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0467612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TRANSVIE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7 941 490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3 074 078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611 976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4 499 899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2 865 655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3478081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BENEDICTION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5 317 340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1 004 555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2 325 895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1 770 570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62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13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5640" y="260648"/>
            <a:ext cx="6491064" cy="144016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621410" y="1412776"/>
            <a:ext cx="8476206" cy="48245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Bilan des activités de la période 2019 et du S1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Recouvrement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Programme Sage-Femme et Actions Marketing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Trésorerie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Budget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Décisions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365-7664-4868-A9E5-0721BCE67758}" type="datetime1">
              <a:rPr lang="fr-FR" smtClean="0"/>
              <a:t>09/07/2020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FCD90E-EB8D-49B9-96B0-916088A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</p:spTree>
    <p:extLst>
      <p:ext uri="{BB962C8B-B14F-4D97-AF65-F5344CB8AC3E}">
        <p14:creationId xmlns:p14="http://schemas.microsoft.com/office/powerpoint/2010/main" val="40650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2">
            <a:extLst>
              <a:ext uri="{FF2B5EF4-FFF2-40B4-BE49-F238E27FC236}">
                <a16:creationId xmlns:a16="http://schemas.microsoft.com/office/drawing/2014/main" id="{C3FC894F-4A1F-4765-AE4F-AE738EA2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C08414B-6BA6-4BCD-B70C-625060A095F7}" type="datetime1">
              <a:rPr lang="fr-FR" smtClean="0"/>
              <a:pPr/>
              <a:t>09/07/2020</a:t>
            </a:fld>
            <a:endParaRPr lang="en-US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FC9E2971-2AB0-448F-9861-A13B12B9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56351"/>
            <a:ext cx="5283200" cy="365125"/>
          </a:xfrm>
        </p:spPr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NEST - Conseil d'administration du 15 Février 2019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F6BCD401-AE17-4602-BC69-0790A550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CFF973E-B753-416A-A722-34BE1D46A127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D638E51-53D5-4AA1-BA4C-B9D5A0483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67393"/>
              </p:ext>
            </p:extLst>
          </p:nvPr>
        </p:nvGraphicFramePr>
        <p:xfrm>
          <a:off x="621896" y="939037"/>
          <a:ext cx="5149850" cy="3752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4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/>
                        <a:t>OFFRE Ma Sage Femme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1">
            <a:extLst>
              <a:ext uri="{FF2B5EF4-FFF2-40B4-BE49-F238E27FC236}">
                <a16:creationId xmlns:a16="http://schemas.microsoft.com/office/drawing/2014/main" id="{77BB56F3-DD5A-438F-A5CE-1C65F1F9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10" y="1461537"/>
            <a:ext cx="566619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D9A5C2-DDDD-4E50-84CD-7D30EDB7F16B}"/>
              </a:ext>
            </a:extLst>
          </p:cNvPr>
          <p:cNvSpPr/>
          <p:nvPr/>
        </p:nvSpPr>
        <p:spPr>
          <a:xfrm>
            <a:off x="6539063" y="939037"/>
            <a:ext cx="5080000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fr-FR" sz="2000" b="1" dirty="0"/>
              <a:t>NOMBRE D’ADHERENTES AU PROGRAMME :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94 sur toute l’année 2019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64 en S1 2020 (vs  47 en S1 2019) : </a:t>
            </a:r>
            <a:r>
              <a:rPr lang="fr-FR" sz="2000" b="1" dirty="0">
                <a:solidFill>
                  <a:schemeClr val="accent3"/>
                </a:solidFill>
              </a:rPr>
              <a:t>+ 36 %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fr-FR" sz="2000" b="1" dirty="0"/>
              <a:t>TAUX DE CONVERSION :</a:t>
            </a:r>
            <a:endParaRPr lang="fr-FR" sz="2800" b="1" dirty="0"/>
          </a:p>
          <a:p>
            <a:pPr marL="22860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000" dirty="0"/>
              <a:t>70% de taux de conversion en 2019</a:t>
            </a:r>
          </a:p>
          <a:p>
            <a:pPr marL="22860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000" dirty="0"/>
              <a:t>53% de taux de conversion sur S1 2020 (recherche de proximité due aux restrictions liées à la crise sanitaire)</a:t>
            </a:r>
          </a:p>
          <a:p>
            <a:pPr marL="22860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sz="2000" dirty="0"/>
          </a:p>
          <a:p>
            <a:pPr marL="22860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000" b="1" dirty="0"/>
              <a:t>MISE EN PLACE DE PRIMES À L’OBJECTIF POUR LES SECRÉTAIRES</a:t>
            </a:r>
          </a:p>
          <a:p>
            <a:pPr marL="22860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sz="2000" b="1" dirty="0"/>
          </a:p>
          <a:p>
            <a:pPr marL="228600" lvl="0" indent="-22860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000" b="1" dirty="0"/>
              <a:t>PASSAGE DU TARIF DU BILAN SOCIAL À 40 000 FCFA : </a:t>
            </a:r>
            <a:r>
              <a:rPr lang="fr-FR" sz="2000" dirty="0"/>
              <a:t>9 patientes depuis mars 2020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2C29727-D2B6-441C-9B67-51F821AD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7" y="120141"/>
            <a:ext cx="8310196" cy="63299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Progression du Programme Sage-Femme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A06D969-8DAE-4E1D-8369-BBF3D8A85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674612"/>
              </p:ext>
            </p:extLst>
          </p:nvPr>
        </p:nvGraphicFramePr>
        <p:xfrm>
          <a:off x="185530" y="3193774"/>
          <a:ext cx="6109253" cy="326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925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7DC0C64-714A-48B1-9483-2EF1B51D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Marketing: Quelles actions significatives réalisées sur 2019 et S1 2020 ?</a:t>
            </a:r>
          </a:p>
        </p:txBody>
      </p:sp>
      <p:sp>
        <p:nvSpPr>
          <p:cNvPr id="20" name="Espace réservé de la date 2">
            <a:extLst>
              <a:ext uri="{FF2B5EF4-FFF2-40B4-BE49-F238E27FC236}">
                <a16:creationId xmlns:a16="http://schemas.microsoft.com/office/drawing/2014/main" id="{C3FC894F-4A1F-4765-AE4F-AE738EA2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C08414B-6BA6-4BCD-B70C-625060A095F7}" type="datetime1">
              <a:rPr lang="fr-FR" smtClean="0"/>
              <a:pPr/>
              <a:t>09/07/2020</a:t>
            </a:fld>
            <a:endParaRPr lang="en-US" dirty="0"/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871D3C2-0E04-4BE1-840F-F47DA70F9862}"/>
              </a:ext>
            </a:extLst>
          </p:cNvPr>
          <p:cNvGraphicFramePr>
            <a:graphicFrameLocks noGrp="1"/>
          </p:cNvGraphicFramePr>
          <p:nvPr/>
        </p:nvGraphicFramePr>
        <p:xfrm>
          <a:off x="622300" y="2196063"/>
          <a:ext cx="5181600" cy="11033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/>
                        <a:t>Lancement  de</a:t>
                      </a:r>
                      <a:r>
                        <a:rPr lang="fr-FR" sz="2400" u="none" strike="noStrike" baseline="0" dirty="0"/>
                        <a:t> la cellule GRC</a:t>
                      </a:r>
                    </a:p>
                    <a:p>
                      <a:pPr algn="ctr" fontAlgn="b"/>
                      <a:r>
                        <a:rPr lang="fr-FR" sz="2400" u="none" strike="noStrike" dirty="0"/>
                        <a:t> suivi de la campagne d'appels sortants et du Plan de vie client / prospect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96" marR="6096" marT="609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Picture 2">
            <a:extLst>
              <a:ext uri="{FF2B5EF4-FFF2-40B4-BE49-F238E27FC236}">
                <a16:creationId xmlns:a16="http://schemas.microsoft.com/office/drawing/2014/main" id="{5F141BD7-7483-4742-B3B8-B83F3006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3532188"/>
            <a:ext cx="30765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987AAD3-4A47-4AD2-9FD5-CE12F3F4BF6B}"/>
              </a:ext>
            </a:extLst>
          </p:cNvPr>
          <p:cNvSpPr txBox="1"/>
          <p:nvPr/>
        </p:nvSpPr>
        <p:spPr>
          <a:xfrm>
            <a:off x="6400800" y="3644900"/>
            <a:ext cx="490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/>
              <a:t>Création et mises à jour de parcours patient via le CRM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/>
              <a:t>Informations prospects et clients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/>
              <a:t>Suivi /Conversion / Rétention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/>
              <a:t>Prise de RDV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/>
              <a:t>Administration Questionnaires satisfaction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/>
              <a:t>Appels mystères</a:t>
            </a:r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FC9E2971-2AB0-448F-9861-A13B12B9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56351"/>
            <a:ext cx="5283200" cy="365125"/>
          </a:xfrm>
        </p:spPr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NEST - Conseil d'administration du 15 Février 2019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F6BCD401-AE17-4602-BC69-0790A550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CFF973E-B753-416A-A722-34BE1D46A127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29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5640" y="260648"/>
            <a:ext cx="6491064" cy="144016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621410" y="1412776"/>
            <a:ext cx="8476206" cy="48245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Bilan des activités de la période 2019 et du S1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Recouvrement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Programme Sage-Femme et Marketing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Trésorerie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Budget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Décisions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365-7664-4868-A9E5-0721BCE67758}" type="datetime1">
              <a:rPr lang="fr-FR" smtClean="0"/>
              <a:t>09/07/2020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FCD90E-EB8D-49B9-96B0-916088A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</p:spTree>
    <p:extLst>
      <p:ext uri="{BB962C8B-B14F-4D97-AF65-F5344CB8AC3E}">
        <p14:creationId xmlns:p14="http://schemas.microsoft.com/office/powerpoint/2010/main" val="228676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7DC0C64-714A-48B1-9483-2EF1B51D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Marketing: Quelles actions significatives réalisées sur 2019 et S1 2020 ?</a:t>
            </a:r>
          </a:p>
        </p:txBody>
      </p:sp>
      <p:sp>
        <p:nvSpPr>
          <p:cNvPr id="20" name="Espace réservé de la date 2">
            <a:extLst>
              <a:ext uri="{FF2B5EF4-FFF2-40B4-BE49-F238E27FC236}">
                <a16:creationId xmlns:a16="http://schemas.microsoft.com/office/drawing/2014/main" id="{C3FC894F-4A1F-4765-AE4F-AE738EA2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C08414B-6BA6-4BCD-B70C-625060A095F7}" type="datetime1">
              <a:rPr lang="fr-FR" smtClean="0"/>
              <a:pPr/>
              <a:t>09/07/2020</a:t>
            </a:fld>
            <a:endParaRPr lang="en-US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FC9E2971-2AB0-448F-9861-A13B12B9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56351"/>
            <a:ext cx="5283200" cy="365125"/>
          </a:xfrm>
        </p:spPr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NEST - Conseil d'administration du 15 Février 2019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F6BCD401-AE17-4602-BC69-0790A550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CFF973E-B753-416A-A722-34BE1D46A127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2218390-8825-41A6-9098-FE1738A1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3200540"/>
            <a:ext cx="4484687" cy="278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B3520ED-DAD2-4E6B-B878-35A1876B3912}"/>
              </a:ext>
            </a:extLst>
          </p:cNvPr>
          <p:cNvGraphicFramePr>
            <a:graphicFrameLocks noGrp="1"/>
          </p:cNvGraphicFramePr>
          <p:nvPr/>
        </p:nvGraphicFramePr>
        <p:xfrm>
          <a:off x="292100" y="2198159"/>
          <a:ext cx="5537200" cy="741045"/>
        </p:xfrm>
        <a:graphic>
          <a:graphicData uri="http://schemas.openxmlformats.org/drawingml/2006/table">
            <a:tbl>
              <a:tblPr/>
              <a:tblGrid>
                <a:gridCol w="553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Lancement des Campagnes</a:t>
                      </a:r>
                      <a:r>
                        <a:rPr lang="fr-FR" sz="2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IEC (Information,</a:t>
                      </a:r>
                      <a:r>
                        <a:rPr lang="fr-FR" sz="2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Education et Communication)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D84E3F43-2D20-438C-ACAA-49FF76B1BC6B}"/>
              </a:ext>
            </a:extLst>
          </p:cNvPr>
          <p:cNvSpPr txBox="1"/>
          <p:nvPr/>
        </p:nvSpPr>
        <p:spPr>
          <a:xfrm>
            <a:off x="6286500" y="2387342"/>
            <a:ext cx="5422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7 évènements sur l’année 2019 </a:t>
            </a:r>
          </a:p>
          <a:p>
            <a:pPr>
              <a:buFont typeface="Wingdings"/>
              <a:buChar char="Ø"/>
            </a:pPr>
            <a:r>
              <a:rPr lang="fr-FR" sz="2800" dirty="0"/>
              <a:t>+ de 270 personnes sensibilisées dans ce cadre</a:t>
            </a:r>
          </a:p>
          <a:p>
            <a:pPr>
              <a:buFont typeface="Wingdings"/>
              <a:buChar char="Ø"/>
            </a:pPr>
            <a:endParaRPr lang="fr-FR" sz="2800" dirty="0"/>
          </a:p>
          <a:p>
            <a:r>
              <a:rPr lang="fr-FR" sz="2800" b="1" dirty="0"/>
              <a:t>4 évènements sur S1 2020 </a:t>
            </a:r>
          </a:p>
          <a:p>
            <a:r>
              <a:rPr lang="fr-FR" sz="2000" dirty="0"/>
              <a:t>(suspendus depuis le mois de Mars)</a:t>
            </a:r>
            <a:endParaRPr lang="fr-FR" sz="2800" dirty="0"/>
          </a:p>
          <a:p>
            <a:pPr>
              <a:buFont typeface="Wingdings"/>
              <a:buChar char="Ø"/>
            </a:pPr>
            <a:r>
              <a:rPr lang="fr-FR" sz="2800" dirty="0"/>
              <a:t>130 personnes sensibilisées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0425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7DC0C64-714A-48B1-9483-2EF1B51D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: Acquisition nouveaux patients</a:t>
            </a:r>
          </a:p>
        </p:txBody>
      </p:sp>
      <p:sp>
        <p:nvSpPr>
          <p:cNvPr id="20" name="Espace réservé de la date 2">
            <a:extLst>
              <a:ext uri="{FF2B5EF4-FFF2-40B4-BE49-F238E27FC236}">
                <a16:creationId xmlns:a16="http://schemas.microsoft.com/office/drawing/2014/main" id="{C3FC894F-4A1F-4765-AE4F-AE738EA2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C08414B-6BA6-4BCD-B70C-625060A095F7}" type="datetime1">
              <a:rPr lang="fr-FR" smtClean="0"/>
              <a:pPr/>
              <a:t>09/07/2020</a:t>
            </a:fld>
            <a:endParaRPr lang="en-US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FC9E2971-2AB0-448F-9861-A13B12B9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56351"/>
            <a:ext cx="5283200" cy="365125"/>
          </a:xfrm>
        </p:spPr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NEST - Conseil d'administration du 15 Février 2019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F6BCD401-AE17-4602-BC69-0790A550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CFF973E-B753-416A-A722-34BE1D46A127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5728EE0-1E85-4A90-9439-AC9C95D1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0338" y="1974850"/>
            <a:ext cx="7858125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81D82DA-93FC-4336-9BE6-6B876B8C2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4845"/>
              </p:ext>
            </p:extLst>
          </p:nvPr>
        </p:nvGraphicFramePr>
        <p:xfrm>
          <a:off x="336550" y="2407709"/>
          <a:ext cx="3493328" cy="2837396"/>
        </p:xfrm>
        <a:graphic>
          <a:graphicData uri="http://schemas.openxmlformats.org/drawingml/2006/table">
            <a:tbl>
              <a:tblPr/>
              <a:tblGrid>
                <a:gridCol w="90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8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Variation vs M-12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Variation vs M-12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Février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Juillet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Août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Décembre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5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5640" y="260648"/>
            <a:ext cx="6491064" cy="144016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621410" y="1412776"/>
            <a:ext cx="8476206" cy="48245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Bilan des activités de la période 2019 et du S1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Recouvrement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Programme Sage-Femme et Marketing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Trésorerie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Budget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Décisions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365-7664-4868-A9E5-0721BCE67758}" type="datetime1">
              <a:rPr lang="fr-FR" smtClean="0"/>
              <a:t>09/07/2020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FCD90E-EB8D-49B9-96B0-916088A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</p:spTree>
    <p:extLst>
      <p:ext uri="{BB962C8B-B14F-4D97-AF65-F5344CB8AC3E}">
        <p14:creationId xmlns:p14="http://schemas.microsoft.com/office/powerpoint/2010/main" val="2638788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C035BE3C-51B1-4C8B-810F-915296666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86319"/>
              </p:ext>
            </p:extLst>
          </p:nvPr>
        </p:nvGraphicFramePr>
        <p:xfrm>
          <a:off x="239349" y="1772816"/>
          <a:ext cx="11343051" cy="458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1623A-D301-4C7D-A29B-52057C2E01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F5DC-71C3-4D20-BFD4-1218BE1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A203-6ADB-41D8-AD7E-ABC55658FFC8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4472F-326B-42C1-B09A-EC43F71D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7D64A3C6-62A4-4BAB-8765-5B896FE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30 01 2010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C16C35-10DF-4906-B62D-89381637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88640"/>
            <a:ext cx="8654752" cy="1440160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Mise en place des procédures de trésorerie</a:t>
            </a:r>
          </a:p>
        </p:txBody>
      </p:sp>
    </p:spTree>
    <p:extLst>
      <p:ext uri="{BB962C8B-B14F-4D97-AF65-F5344CB8AC3E}">
        <p14:creationId xmlns:p14="http://schemas.microsoft.com/office/powerpoint/2010/main" val="119215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1623A-D301-4C7D-A29B-52057C2E01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F5DC-71C3-4D20-BFD4-1218BE1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A203-6ADB-41D8-AD7E-ABC55658FFC8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4472F-326B-42C1-B09A-EC43F71D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7D64A3C6-62A4-4BAB-8765-5B896FE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E0D294-3B8D-4942-A2D8-9DEFED9C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653777"/>
            <a:ext cx="11343051" cy="4583533"/>
          </a:xfrm>
        </p:spPr>
        <p:txBody>
          <a:bodyPr/>
          <a:lstStyle/>
          <a:p>
            <a:pPr algn="just"/>
            <a:r>
              <a:rPr lang="fr-FR" dirty="0"/>
              <a:t>Conformité des versements physiques et informatiques avec réconciliations quotidiennes et correction des écarts</a:t>
            </a:r>
          </a:p>
          <a:p>
            <a:pPr algn="just"/>
            <a:r>
              <a:rPr lang="fr-FR" dirty="0"/>
              <a:t>Meilleure efficacité de la facturation des garants avec une réduction du pourcentage de factures non transmises aux garants :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76277D3D-068C-4C56-98BC-CC46B9F2B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864085"/>
              </p:ext>
            </p:extLst>
          </p:nvPr>
        </p:nvGraphicFramePr>
        <p:xfrm>
          <a:off x="128588" y="3429000"/>
          <a:ext cx="11917638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3EADEDFA-5657-44A3-849C-7166A3D0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88640"/>
            <a:ext cx="8654752" cy="144016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+mn-lt"/>
              </a:rPr>
              <a:t>Résultats : maîtrise des flux de trésorerie et meilleure performance de la facturation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BBD569-0686-4A10-AD7B-DBA48CEC5BAF}"/>
              </a:ext>
            </a:extLst>
          </p:cNvPr>
          <p:cNvSpPr txBox="1"/>
          <p:nvPr/>
        </p:nvSpPr>
        <p:spPr>
          <a:xfrm>
            <a:off x="8724900" y="3891703"/>
            <a:ext cx="25146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État au 30 juin 2020</a:t>
            </a:r>
          </a:p>
        </p:txBody>
      </p:sp>
    </p:spTree>
    <p:extLst>
      <p:ext uri="{BB962C8B-B14F-4D97-AF65-F5344CB8AC3E}">
        <p14:creationId xmlns:p14="http://schemas.microsoft.com/office/powerpoint/2010/main" val="1877348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58928"/>
              </p:ext>
            </p:extLst>
          </p:nvPr>
        </p:nvGraphicFramePr>
        <p:xfrm>
          <a:off x="414338" y="884555"/>
          <a:ext cx="11401425" cy="547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F49FA43F-9AAA-4BD0-AB05-21CDB5A9A7E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3027197"/>
              </p:ext>
            </p:extLst>
          </p:nvPr>
        </p:nvGraphicFramePr>
        <p:xfrm>
          <a:off x="1463040" y="3447296"/>
          <a:ext cx="3566160" cy="1428282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2131824">
                  <a:extLst>
                    <a:ext uri="{9D8B030D-6E8A-4147-A177-3AD203B41FA5}">
                      <a16:colId xmlns:a16="http://schemas.microsoft.com/office/drawing/2014/main" val="1904667271"/>
                    </a:ext>
                  </a:extLst>
                </a:gridCol>
                <a:gridCol w="1434336">
                  <a:extLst>
                    <a:ext uri="{9D8B030D-6E8A-4147-A177-3AD203B41FA5}">
                      <a16:colId xmlns:a16="http://schemas.microsoft.com/office/drawing/2014/main" val="412963842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IMPAYE 2019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52520"/>
                  </a:ext>
                </a:extLst>
              </a:tr>
              <a:tr h="2761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IPRES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7 524 602  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237115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CEL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9 843 240  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598866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CABEX conseil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2 750 000  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7537532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RISQUE FISCAL ÉLEVÉ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9030206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F5DC-71C3-4D20-BFD4-1218BE1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A203-6ADB-41D8-AD7E-ABC55658FFC8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4472F-326B-42C1-B09A-EC43F71D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7D64A3C6-62A4-4BAB-8765-5B896FE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E463-2CD2-47A4-BDB9-90E2647E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340" y="1082038"/>
            <a:ext cx="4104322" cy="141732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b="1" dirty="0"/>
              <a:t>Suivi d’un plan d’étalement des impayés :</a:t>
            </a:r>
          </a:p>
          <a:p>
            <a:pPr algn="just"/>
            <a:r>
              <a:rPr lang="fr-FR" sz="1600" dirty="0"/>
              <a:t>Rattrapage des impayés de 2019 : fin prévue en juillet 2020</a:t>
            </a:r>
          </a:p>
          <a:p>
            <a:pPr algn="just"/>
            <a:r>
              <a:rPr lang="fr-FR" sz="1600" dirty="0"/>
              <a:t>Maîtrise des impayés 2020 pour être à jour avant la fin de l’année</a:t>
            </a:r>
          </a:p>
          <a:p>
            <a:pPr marL="914400" lvl="2" indent="0" algn="just">
              <a:buNone/>
            </a:pPr>
            <a:endParaRPr lang="fr-FR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BD384D-5AAF-40F6-BFEA-1B143C14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88640"/>
            <a:ext cx="8654752" cy="695914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Résultats : réduction des impayés</a:t>
            </a:r>
          </a:p>
        </p:txBody>
      </p:sp>
    </p:spTree>
    <p:extLst>
      <p:ext uri="{BB962C8B-B14F-4D97-AF65-F5344CB8AC3E}">
        <p14:creationId xmlns:p14="http://schemas.microsoft.com/office/powerpoint/2010/main" val="272416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5640" y="260648"/>
            <a:ext cx="6491064" cy="144016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621410" y="1412776"/>
            <a:ext cx="8476206" cy="48245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Bilan des activités de la période 2019 et du S1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Recouvrement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Programme Sage-Femme et Marketing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Trésorerie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Budget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Décisions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365-7664-4868-A9E5-0721BCE67758}" type="datetime1">
              <a:rPr lang="fr-FR" smtClean="0"/>
              <a:t>09/07/2020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FCD90E-EB8D-49B9-96B0-916088A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</p:spTree>
    <p:extLst>
      <p:ext uri="{BB962C8B-B14F-4D97-AF65-F5344CB8AC3E}">
        <p14:creationId xmlns:p14="http://schemas.microsoft.com/office/powerpoint/2010/main" val="1116535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693F3-796B-4ACD-84CE-4FC79D4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88640"/>
            <a:ext cx="8654752" cy="887285"/>
          </a:xfrm>
        </p:spPr>
        <p:txBody>
          <a:bodyPr/>
          <a:lstStyle/>
          <a:p>
            <a:r>
              <a:rPr lang="fr-FR" dirty="0"/>
              <a:t>Budget 2020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6299A-0808-463B-8406-25570666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333B-F1DE-4B75-934D-82746766CE82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7A70B-7CEB-4C2C-B505-A1895656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NEST - Conseil d'administration du 30 0..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5ED7-F68D-4D40-8666-6644A542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27</a:t>
            </a:fld>
            <a:endParaRPr lang="fr-FR"/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08FE3109-2737-401E-BE10-5CEFD1ECE70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2552565"/>
              </p:ext>
            </p:extLst>
          </p:nvPr>
        </p:nvGraphicFramePr>
        <p:xfrm>
          <a:off x="6096000" y="990260"/>
          <a:ext cx="5620669" cy="4972643"/>
        </p:xfrm>
        <a:graphic>
          <a:graphicData uri="http://schemas.openxmlformats.org/drawingml/2006/table">
            <a:tbl>
              <a:tblPr/>
              <a:tblGrid>
                <a:gridCol w="2110620">
                  <a:extLst>
                    <a:ext uri="{9D8B030D-6E8A-4147-A177-3AD203B41FA5}">
                      <a16:colId xmlns:a16="http://schemas.microsoft.com/office/drawing/2014/main" val="2040844527"/>
                    </a:ext>
                  </a:extLst>
                </a:gridCol>
                <a:gridCol w="1761906">
                  <a:extLst>
                    <a:ext uri="{9D8B030D-6E8A-4147-A177-3AD203B41FA5}">
                      <a16:colId xmlns:a16="http://schemas.microsoft.com/office/drawing/2014/main" val="2090278538"/>
                    </a:ext>
                  </a:extLst>
                </a:gridCol>
                <a:gridCol w="1748143">
                  <a:extLst>
                    <a:ext uri="{9D8B030D-6E8A-4147-A177-3AD203B41FA5}">
                      <a16:colId xmlns:a16="http://schemas.microsoft.com/office/drawing/2014/main" val="1639072574"/>
                    </a:ext>
                  </a:extLst>
                </a:gridCol>
              </a:tblGrid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2 020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Trim 1 2021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48532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729 136 938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166 746 291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22778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851278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613401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Charges variables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329 978 333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75 200 954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45786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Fournitures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86 799 104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19 834 589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271826"/>
                  </a:ext>
                </a:extLst>
              </a:tr>
              <a:tr h="29771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Honoraires des médecins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243 179 229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55 366 365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754804"/>
                  </a:ext>
                </a:extLst>
              </a:tr>
              <a:tr h="33281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Marges sur charges variables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399 158 605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91 545 337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680939"/>
                  </a:ext>
                </a:extLst>
              </a:tr>
              <a:tr h="33281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Charges fixes hors personnel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120 228 837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27 121 630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989488"/>
                  </a:ext>
                </a:extLst>
              </a:tr>
              <a:tr h="23817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OVERHEAD COSTS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AEAAAA"/>
                          </a:solidFill>
                          <a:effectLst/>
                          <a:latin typeface="Calibri" panose="020F0502020204030204" pitchFamily="34" charset="0"/>
                        </a:rPr>
                        <a:t>              151 885 721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AEAAAA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37 628 384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49477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Valeur Ajoutée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278 929 768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64 423 708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882764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Charges de personnel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199 927 221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50 077 430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30654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EBITDA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79 002 547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14 346 277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22877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Amortissement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32 959 460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           3 239 865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44573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EBIT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46 043 087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11 106 412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18587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931270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Résultat d'Exploitation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46 043 087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11 106 412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60684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Frais financiers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653077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46 043 087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11 106 412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6150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IMF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13 812 926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3 331 924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96761"/>
                  </a:ext>
                </a:extLst>
              </a:tr>
              <a:tr h="39696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PATENTE, TAX PUB, TAX VEHICULE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14 582 739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3 334 926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51127"/>
                  </a:ext>
                </a:extLst>
              </a:tr>
              <a:tr h="198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Résultat Net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17 647 422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4 439 563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787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6631BFAB-2CD8-490E-80FE-637D8BC72EDF}"/>
              </a:ext>
            </a:extLst>
          </p:cNvPr>
          <p:cNvSpPr txBox="1"/>
          <p:nvPr/>
        </p:nvSpPr>
        <p:spPr>
          <a:xfrm>
            <a:off x="609600" y="990260"/>
            <a:ext cx="52831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Croissance du chiffre d’affaires de 15%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Développement de l’activité de l’unité de biologie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Augmentation de la capacité ambulatoire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Augmentation des charges de personnel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Recrutement du trésorier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Recrutement du chef de projet qualité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Nomination du responsable de site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Revalorisation des salaires de l’administration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Mise en place de primes sur l’activité pour les secrétaires</a:t>
            </a:r>
            <a:r>
              <a:rPr lang="fr-FR" dirty="0"/>
              <a:t>, les aides-infirmières et les infirmières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Investissements divers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Matériel médical supplémentaire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/>
                </a:solidFill>
              </a:rPr>
              <a:t>Véhicules professionnels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1B6554-8170-47E3-BC65-ED3900997708}"/>
              </a:ext>
            </a:extLst>
          </p:cNvPr>
          <p:cNvSpPr txBox="1"/>
          <p:nvPr/>
        </p:nvSpPr>
        <p:spPr>
          <a:xfrm>
            <a:off x="6116751" y="6048572"/>
            <a:ext cx="5579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u="sng" dirty="0"/>
              <a:t>Version mars 2020</a:t>
            </a:r>
          </a:p>
        </p:txBody>
      </p:sp>
    </p:spTree>
    <p:extLst>
      <p:ext uri="{BB962C8B-B14F-4D97-AF65-F5344CB8AC3E}">
        <p14:creationId xmlns:p14="http://schemas.microsoft.com/office/powerpoint/2010/main" val="953977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693F3-796B-4ACD-84CE-4FC79D4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8" y="188640"/>
            <a:ext cx="8654752" cy="887285"/>
          </a:xfrm>
        </p:spPr>
        <p:txBody>
          <a:bodyPr/>
          <a:lstStyle/>
          <a:p>
            <a:r>
              <a:rPr lang="fr-FR" dirty="0"/>
              <a:t>Budget 2020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6299A-0808-463B-8406-25570666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333B-F1DE-4B75-934D-82746766CE82}" type="datetime1">
              <a:rPr lang="fr-FR" smtClean="0"/>
              <a:t>09/07/2020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7A70B-7CEB-4C2C-B505-A1895656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NEST - Conseil d'administration du 30 0..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5ED7-F68D-4D40-8666-6644A542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1B6554-8170-47E3-BC65-ED3900997708}"/>
              </a:ext>
            </a:extLst>
          </p:cNvPr>
          <p:cNvSpPr txBox="1"/>
          <p:nvPr/>
        </p:nvSpPr>
        <p:spPr>
          <a:xfrm>
            <a:off x="6116751" y="6048572"/>
            <a:ext cx="5579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u="sng" dirty="0"/>
              <a:t>Version révisée avec impact </a:t>
            </a:r>
            <a:r>
              <a:rPr lang="fr-FR" sz="1400" i="1" u="sng" dirty="0" err="1"/>
              <a:t>Covid</a:t>
            </a:r>
            <a:r>
              <a:rPr lang="fr-FR" sz="1400" i="1" u="sng" dirty="0"/>
              <a:t> Juillet 2020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368058-0CDD-4813-812B-2AB903618A1C}"/>
              </a:ext>
            </a:extLst>
          </p:cNvPr>
          <p:cNvSpPr txBox="1"/>
          <p:nvPr/>
        </p:nvSpPr>
        <p:spPr>
          <a:xfrm>
            <a:off x="286048" y="930759"/>
            <a:ext cx="52831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Impact du COVID sur la gestion budgétaire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Augmentation du personnel (principalement des stagiaires) pour 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/>
              <a:t>Assurer les gardes de contrôle à l’entrée des structures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/>
              <a:t>Remplacer le personnel mis en quarantaine préventive ou curative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/>
              <a:t>Remplacer les prestataires ne souhaitant plus prendre de garde pendant la période de pandémie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Augmentation du niveau de stock par précaution sur les produits en rupture ou menacés de rupture 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/>
              <a:t>Gants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/>
              <a:t>Masques chirurgicaux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/>
              <a:t>Gel hydroalcoolique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Augmentation des prix de certains consommables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Réduction des frais liés à la formation du personnel, aux évènements d’entreprise, aux IEC et au marketing terrain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43341F9-1997-46B2-8B4F-2176F68AA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45817"/>
              </p:ext>
            </p:extLst>
          </p:nvPr>
        </p:nvGraphicFramePr>
        <p:xfrm>
          <a:off x="5755135" y="1238145"/>
          <a:ext cx="6302395" cy="4648207"/>
        </p:xfrm>
        <a:graphic>
          <a:graphicData uri="http://schemas.openxmlformats.org/drawingml/2006/table">
            <a:tbl>
              <a:tblPr/>
              <a:tblGrid>
                <a:gridCol w="2366614">
                  <a:extLst>
                    <a:ext uri="{9D8B030D-6E8A-4147-A177-3AD203B41FA5}">
                      <a16:colId xmlns:a16="http://schemas.microsoft.com/office/drawing/2014/main" val="2782637784"/>
                    </a:ext>
                  </a:extLst>
                </a:gridCol>
                <a:gridCol w="1975608">
                  <a:extLst>
                    <a:ext uri="{9D8B030D-6E8A-4147-A177-3AD203B41FA5}">
                      <a16:colId xmlns:a16="http://schemas.microsoft.com/office/drawing/2014/main" val="789720267"/>
                    </a:ext>
                  </a:extLst>
                </a:gridCol>
                <a:gridCol w="1960173">
                  <a:extLst>
                    <a:ext uri="{9D8B030D-6E8A-4147-A177-3AD203B41FA5}">
                      <a16:colId xmlns:a16="http://schemas.microsoft.com/office/drawing/2014/main" val="174366345"/>
                    </a:ext>
                  </a:extLst>
                </a:gridCol>
              </a:tblGrid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2 020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Trim 1 2021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78864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Revenues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729 136 938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166 746 291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92951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42330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175897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Charges variables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337 095 370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76 824 675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23908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Fournitures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93 916 141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21 458 310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769347"/>
                  </a:ext>
                </a:extLst>
              </a:tr>
              <a:tr h="32889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Honoraires des médecins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243 179 229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55 366 365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209304"/>
                  </a:ext>
                </a:extLst>
              </a:tr>
              <a:tr h="328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Marges sur charges variables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392 041 568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89 921 616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02984"/>
                  </a:ext>
                </a:extLst>
              </a:tr>
              <a:tr h="28943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Charges fixes hors personnel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118 768 837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26 756 630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3969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OVERHEAD COSTS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148 600 047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36 806 966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97565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Valeur Ajoutée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273 272 731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63 164 986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48993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Charges de personnel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203 793 847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51 954 024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68181"/>
                  </a:ext>
                </a:extLst>
              </a:tr>
              <a:tr h="17267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EBITDA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69 478 884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11 210 962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28309"/>
                  </a:ext>
                </a:extLst>
              </a:tr>
              <a:tr h="17267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Amortissement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32 959 460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           3 239 865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54485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EBIT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36 519 424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7 971 097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70145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059695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Résultat d'Exploitation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36 519 424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7 971 097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10361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Frais financiers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84320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36 519 424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7 971 097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81842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IMF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10 955 827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2 391 329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06181"/>
                  </a:ext>
                </a:extLst>
              </a:tr>
              <a:tr h="328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PATENTE, TAX PUB, TAX VEHICULE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14 582 739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3 334 926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626602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Résultat Net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10 980 858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2 244 842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08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06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5640" y="260648"/>
            <a:ext cx="6491064" cy="144016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621410" y="1412776"/>
            <a:ext cx="8476206" cy="48245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Bilan des activités de la période 2019 et du S1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Recouvrement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Programme Sage-Femme et Marketing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Trésorerie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Budget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Décisions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365-7664-4868-A9E5-0721BCE67758}" type="datetime1">
              <a:rPr lang="fr-FR" smtClean="0"/>
              <a:t>09/07/2020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FCD90E-EB8D-49B9-96B0-916088A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</p:spTree>
    <p:extLst>
      <p:ext uri="{BB962C8B-B14F-4D97-AF65-F5344CB8AC3E}">
        <p14:creationId xmlns:p14="http://schemas.microsoft.com/office/powerpoint/2010/main" val="321570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5640" y="260648"/>
            <a:ext cx="6491064" cy="144016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621410" y="1412776"/>
            <a:ext cx="8476206" cy="48245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/>
                </a:solidFill>
              </a:rPr>
              <a:t> Bilan des activités de la période 2019 et du S1 2020</a:t>
            </a:r>
            <a:endParaRPr lang="fr-FR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Recouvrement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Programme Sage-Femme et Marketing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Trésorerie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Budget 2020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Décisions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B365-7664-4868-A9E5-0721BCE67758}" type="datetime1">
              <a:rPr lang="fr-FR" smtClean="0"/>
              <a:t>09/07/2020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FCD90E-EB8D-49B9-96B0-916088A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</p:spTree>
    <p:extLst>
      <p:ext uri="{BB962C8B-B14F-4D97-AF65-F5344CB8AC3E}">
        <p14:creationId xmlns:p14="http://schemas.microsoft.com/office/powerpoint/2010/main" val="3640472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Décisions à valider par le conseil d'administration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C0C7E-589B-43A1-B84A-6159153D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28C1-AC00-4126-AE70-B42C9919F680}" type="datetime1">
              <a:rPr lang="fr-FR" smtClean="0"/>
              <a:t>09/07/2020</a:t>
            </a:fld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F7ACE-DFD0-42EA-859B-39449CE2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41F0C2F-E391-4531-8576-C3E09866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30 01 2010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206FEB-0D09-49D4-9665-0CFA703762CE}"/>
              </a:ext>
            </a:extLst>
          </p:cNvPr>
          <p:cNvSpPr txBox="1"/>
          <p:nvPr/>
        </p:nvSpPr>
        <p:spPr>
          <a:xfrm>
            <a:off x="838200" y="1921565"/>
            <a:ext cx="850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 traitement du prêt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FCEB45-E265-4425-900A-0BD647EC2BDA}"/>
              </a:ext>
            </a:extLst>
          </p:cNvPr>
          <p:cNvSpPr txBox="1"/>
          <p:nvPr/>
        </p:nvSpPr>
        <p:spPr>
          <a:xfrm>
            <a:off x="3581400" y="1772816"/>
            <a:ext cx="290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highlight>
                  <a:srgbClr val="FFFF00"/>
                </a:highlight>
              </a:rPr>
              <a:t>À COMPLÉTER</a:t>
            </a:r>
          </a:p>
        </p:txBody>
      </p:sp>
    </p:spTree>
    <p:extLst>
      <p:ext uri="{BB962C8B-B14F-4D97-AF65-F5344CB8AC3E}">
        <p14:creationId xmlns:p14="http://schemas.microsoft.com/office/powerpoint/2010/main" val="225036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7568" y="2708920"/>
            <a:ext cx="7772400" cy="2304256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Merci de votre attention</a:t>
            </a:r>
          </a:p>
        </p:txBody>
      </p:sp>
      <p:pic>
        <p:nvPicPr>
          <p:cNvPr id="6" name="Image 5" descr="LOGO SANS FO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657" y="-243407"/>
            <a:ext cx="6192687" cy="3810884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5B-9E84-4BF5-9E83-596610BAA8B7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053B00-F559-4FA1-BD93-A3DD2B4D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30 01 2010</a:t>
            </a:r>
          </a:p>
        </p:txBody>
      </p:sp>
    </p:spTree>
    <p:extLst>
      <p:ext uri="{BB962C8B-B14F-4D97-AF65-F5344CB8AC3E}">
        <p14:creationId xmlns:p14="http://schemas.microsoft.com/office/powerpoint/2010/main" val="384300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7647" y="120141"/>
            <a:ext cx="7216477" cy="63299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Évolutions des chiffres clés au S1 2020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F08-27F4-4530-A3BD-E065CB2EA704}" type="datetime1">
              <a:rPr lang="fr-FR" smtClean="0"/>
              <a:t>09/07/2020</a:t>
            </a:fld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FF57A-1788-4358-AAFE-12BDB76A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DA34DE30-F727-4BA4-8C2C-6B7EEF04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graphicFrame>
        <p:nvGraphicFramePr>
          <p:cNvPr id="11" name="Chart 15">
            <a:extLst>
              <a:ext uri="{FF2B5EF4-FFF2-40B4-BE49-F238E27FC236}">
                <a16:creationId xmlns:a16="http://schemas.microsoft.com/office/drawing/2014/main" id="{F61DAF00-D063-4715-AAA1-FC00020C4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093002"/>
              </p:ext>
            </p:extLst>
          </p:nvPr>
        </p:nvGraphicFramePr>
        <p:xfrm>
          <a:off x="307878" y="1145115"/>
          <a:ext cx="5054991" cy="257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6">
            <a:extLst>
              <a:ext uri="{FF2B5EF4-FFF2-40B4-BE49-F238E27FC236}">
                <a16:creationId xmlns:a16="http://schemas.microsoft.com/office/drawing/2014/main" id="{882DE175-8359-4B83-8E3B-54AA526EE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824594"/>
              </p:ext>
            </p:extLst>
          </p:nvPr>
        </p:nvGraphicFramePr>
        <p:xfrm>
          <a:off x="5966012" y="1180960"/>
          <a:ext cx="5393997" cy="253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9">
            <a:extLst>
              <a:ext uri="{FF2B5EF4-FFF2-40B4-BE49-F238E27FC236}">
                <a16:creationId xmlns:a16="http://schemas.microsoft.com/office/drawing/2014/main" id="{90DE2F42-1C30-4A69-A508-4CF98F58D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156023"/>
              </p:ext>
            </p:extLst>
          </p:nvPr>
        </p:nvGraphicFramePr>
        <p:xfrm>
          <a:off x="5966013" y="3734242"/>
          <a:ext cx="5387788" cy="247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1">
            <a:extLst>
              <a:ext uri="{FF2B5EF4-FFF2-40B4-BE49-F238E27FC236}">
                <a16:creationId xmlns:a16="http://schemas.microsoft.com/office/drawing/2014/main" id="{A81A4697-D950-4CF0-832D-5601B031B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611577"/>
              </p:ext>
            </p:extLst>
          </p:nvPr>
        </p:nvGraphicFramePr>
        <p:xfrm>
          <a:off x="307878" y="3803070"/>
          <a:ext cx="5054991" cy="247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D7958C2-6552-452F-8989-8A429B17E71D}"/>
              </a:ext>
            </a:extLst>
          </p:cNvPr>
          <p:cNvSpPr/>
          <p:nvPr/>
        </p:nvSpPr>
        <p:spPr>
          <a:xfrm>
            <a:off x="4505738" y="2279374"/>
            <a:ext cx="477079" cy="72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6F3673-1721-43EC-BBC1-60C4892E86DA}"/>
              </a:ext>
            </a:extLst>
          </p:cNvPr>
          <p:cNvSpPr/>
          <p:nvPr/>
        </p:nvSpPr>
        <p:spPr>
          <a:xfrm>
            <a:off x="4505737" y="4513816"/>
            <a:ext cx="477080" cy="103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EFC2F1-18A5-4A95-885F-09F8ED334CA1}"/>
              </a:ext>
            </a:extLst>
          </p:cNvPr>
          <p:cNvSpPr txBox="1"/>
          <p:nvPr/>
        </p:nvSpPr>
        <p:spPr>
          <a:xfrm>
            <a:off x="838199" y="3803069"/>
            <a:ext cx="1587727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Impact de la pandémie sur la fréquentation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96671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4D16D8-12FD-4154-A1B4-775D4292A6B6}"/>
              </a:ext>
            </a:extLst>
          </p:cNvPr>
          <p:cNvSpPr/>
          <p:nvPr/>
        </p:nvSpPr>
        <p:spPr>
          <a:xfrm>
            <a:off x="357657" y="3475980"/>
            <a:ext cx="11370517" cy="299108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FF57A-1788-4358-AAFE-12BDB76A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07EEEA6-3768-46AB-AE41-0398F6DB2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640512"/>
              </p:ext>
            </p:extLst>
          </p:nvPr>
        </p:nvGraphicFramePr>
        <p:xfrm>
          <a:off x="357657" y="788227"/>
          <a:ext cx="3510694" cy="26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520D3DA8-EC2F-4772-AD72-2F364471E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455147"/>
              </p:ext>
            </p:extLst>
          </p:nvPr>
        </p:nvGraphicFramePr>
        <p:xfrm>
          <a:off x="4359275" y="847436"/>
          <a:ext cx="3473450" cy="26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5D861128-5427-4BBA-9C74-DCFCDF5A0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428394"/>
              </p:ext>
            </p:extLst>
          </p:nvPr>
        </p:nvGraphicFramePr>
        <p:xfrm>
          <a:off x="7925288" y="847436"/>
          <a:ext cx="4117855" cy="26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re 1">
            <a:extLst>
              <a:ext uri="{FF2B5EF4-FFF2-40B4-BE49-F238E27FC236}">
                <a16:creationId xmlns:a16="http://schemas.microsoft.com/office/drawing/2014/main" id="{C068D1A8-5025-4B4B-8487-98B750BC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7" y="120141"/>
            <a:ext cx="7216477" cy="63299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Évolutions des chiffres clés au S1 2020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5322F462-C52D-45F1-9B80-198E602C5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480623"/>
              </p:ext>
            </p:extLst>
          </p:nvPr>
        </p:nvGraphicFramePr>
        <p:xfrm>
          <a:off x="134795" y="3488209"/>
          <a:ext cx="3956417" cy="297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CB687FFD-419A-4F86-B357-3C5803601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02672"/>
              </p:ext>
            </p:extLst>
          </p:nvPr>
        </p:nvGraphicFramePr>
        <p:xfrm>
          <a:off x="4312993" y="3475980"/>
          <a:ext cx="3566013" cy="297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C6D571FC-74D7-4F11-BE4A-96C204C05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719251"/>
              </p:ext>
            </p:extLst>
          </p:nvPr>
        </p:nvGraphicFramePr>
        <p:xfrm>
          <a:off x="7971569" y="3475980"/>
          <a:ext cx="4117855" cy="297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1263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E463-2CD2-47A4-BDB9-90E2647E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953075"/>
            <a:ext cx="11343051" cy="4951849"/>
          </a:xfrm>
        </p:spPr>
        <p:txBody>
          <a:bodyPr>
            <a:normAutofit/>
          </a:bodyPr>
          <a:lstStyle/>
          <a:p>
            <a:r>
              <a:rPr lang="fr-FR" dirty="0"/>
              <a:t>Taux d’occupation des lits : augmentation de la fréquentation et prévision de saturation en période haute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AB9265CA-54DC-47A7-ADE4-F72CC7C8DEB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8692133"/>
              </p:ext>
            </p:extLst>
          </p:nvPr>
        </p:nvGraphicFramePr>
        <p:xfrm>
          <a:off x="609600" y="1874520"/>
          <a:ext cx="10972799" cy="448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F5DC-71C3-4D20-BFD4-1218BE1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A203-6ADB-41D8-AD7E-ABC55658FFC8}" type="datetime1">
              <a:rPr lang="fr-FR" smtClean="0"/>
              <a:t>09/07/2020</a:t>
            </a:fld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4472F-326B-42C1-B09A-EC43F71D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7D64A3C6-62A4-4BAB-8765-5B896FE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3E57767-2A3A-4B5D-AFE1-872A8732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7" y="120141"/>
            <a:ext cx="7216477" cy="63299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Évolutions des chiffres clés au S1 2020</a:t>
            </a:r>
          </a:p>
        </p:txBody>
      </p:sp>
    </p:spTree>
    <p:extLst>
      <p:ext uri="{BB962C8B-B14F-4D97-AF65-F5344CB8AC3E}">
        <p14:creationId xmlns:p14="http://schemas.microsoft.com/office/powerpoint/2010/main" val="152084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E463-2CD2-47A4-BDB9-90E2647E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90" y="953075"/>
            <a:ext cx="11343051" cy="4951849"/>
          </a:xfrm>
        </p:spPr>
        <p:txBody>
          <a:bodyPr>
            <a:normAutofit/>
          </a:bodyPr>
          <a:lstStyle/>
          <a:p>
            <a:r>
              <a:rPr lang="fr-FR" dirty="0"/>
              <a:t>Activité du laboratoire en progression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AB9265CA-54DC-47A7-ADE4-F72CC7C8DEB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125472"/>
              </p:ext>
            </p:extLst>
          </p:nvPr>
        </p:nvGraphicFramePr>
        <p:xfrm>
          <a:off x="568490" y="1630680"/>
          <a:ext cx="10937709" cy="460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F5DC-71C3-4D20-BFD4-1218BE1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A203-6ADB-41D8-AD7E-ABC55658FFC8}" type="datetime1">
              <a:rPr lang="fr-FR" smtClean="0"/>
              <a:t>09/07/2020</a:t>
            </a:fld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4472F-326B-42C1-B09A-EC43F71D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7D64A3C6-62A4-4BAB-8765-5B896FE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E901323-1BC2-492F-8C3C-4B9A963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47" y="120141"/>
            <a:ext cx="7216477" cy="63299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Évolutions des chiffres clés au S1 2020</a:t>
            </a:r>
          </a:p>
        </p:txBody>
      </p:sp>
    </p:spTree>
    <p:extLst>
      <p:ext uri="{BB962C8B-B14F-4D97-AF65-F5344CB8AC3E}">
        <p14:creationId xmlns:p14="http://schemas.microsoft.com/office/powerpoint/2010/main" val="28347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1631" y="136523"/>
            <a:ext cx="8654752" cy="112243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Chiffre d’affaire – Plateau Médical S1 2020</a:t>
            </a:r>
            <a:br>
              <a:rPr lang="fr-FR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32 590 833 FCFA / </a:t>
            </a:r>
            <a:r>
              <a:rPr lang="fr-FR" b="1" dirty="0">
                <a:solidFill>
                  <a:schemeClr val="accent6"/>
                </a:solidFill>
                <a:latin typeface="+mn-lt"/>
              </a:rPr>
              <a:t>- 24%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12EA-B146-4E1B-95A8-8DB47E258855}" type="datetime1">
              <a:rPr lang="fr-FR" smtClean="0"/>
              <a:t>09/07/2020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8C072D9-5090-4EB3-B80D-6EBB9492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2010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71ECFE89-77C0-4600-BC5A-39ACA56B5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52464"/>
              </p:ext>
            </p:extLst>
          </p:nvPr>
        </p:nvGraphicFramePr>
        <p:xfrm>
          <a:off x="304799" y="1364974"/>
          <a:ext cx="11635409" cy="477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7C804AC-3B69-4626-9F1C-B6FF2D732C8D}"/>
              </a:ext>
            </a:extLst>
          </p:cNvPr>
          <p:cNvSpPr txBox="1"/>
          <p:nvPr/>
        </p:nvSpPr>
        <p:spPr>
          <a:xfrm>
            <a:off x="6900863" y="4000500"/>
            <a:ext cx="4834432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Impact de la pandémie de COVID-19 sur l’activité du plateau médical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Fermeture de la consultation de nuit (couvre-feu)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Décalage des RDV de suivi et de vaccination à une date ultérieure</a:t>
            </a:r>
          </a:p>
        </p:txBody>
      </p:sp>
    </p:spTree>
    <p:extLst>
      <p:ext uri="{BB962C8B-B14F-4D97-AF65-F5344CB8AC3E}">
        <p14:creationId xmlns:p14="http://schemas.microsoft.com/office/powerpoint/2010/main" val="115178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1631" y="136523"/>
            <a:ext cx="8654752" cy="112243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Chiffre d’affaire – Clinique S1 2020</a:t>
            </a:r>
            <a:br>
              <a:rPr lang="fr-FR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296 720 465 FCFA / </a:t>
            </a:r>
            <a:r>
              <a:rPr lang="fr-FR" b="1" dirty="0">
                <a:solidFill>
                  <a:schemeClr val="accent3"/>
                </a:solidFill>
                <a:latin typeface="+mn-lt"/>
              </a:rPr>
              <a:t>+ 20%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12EA-B146-4E1B-95A8-8DB47E258855}" type="datetime1">
              <a:rPr lang="fr-FR" smtClean="0"/>
              <a:t>09/07/2020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973E-B753-416A-A722-34BE1D46A1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8C072D9-5090-4EB3-B80D-6EBB9492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800" y="6356351"/>
            <a:ext cx="3888432" cy="365125"/>
          </a:xfrm>
        </p:spPr>
        <p:txBody>
          <a:bodyPr/>
          <a:lstStyle/>
          <a:p>
            <a:r>
              <a:rPr lang="fr-FR" dirty="0"/>
              <a:t>NEST - Conseil d'administration du .. 07 2020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71ECFE89-77C0-4600-BC5A-39ACA56B5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326771"/>
              </p:ext>
            </p:extLst>
          </p:nvPr>
        </p:nvGraphicFramePr>
        <p:xfrm>
          <a:off x="304799" y="1364974"/>
          <a:ext cx="11635409" cy="477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906CC00-8081-42A7-B388-6E0BDC1B333D}"/>
              </a:ext>
            </a:extLst>
          </p:cNvPr>
          <p:cNvSpPr txBox="1"/>
          <p:nvPr/>
        </p:nvSpPr>
        <p:spPr>
          <a:xfrm>
            <a:off x="6872288" y="3751653"/>
            <a:ext cx="483443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Impact de la pandémie de COVID-19 sur l’activité de la clinique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Augmentation du nombre de nouvelles patientes en consultation grâce à la continuité du service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Réduction du nombre de visites (surtout en pédiatrie)</a:t>
            </a:r>
          </a:p>
        </p:txBody>
      </p:sp>
    </p:spTree>
    <p:extLst>
      <p:ext uri="{BB962C8B-B14F-4D97-AF65-F5344CB8AC3E}">
        <p14:creationId xmlns:p14="http://schemas.microsoft.com/office/powerpoint/2010/main" val="32874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8B36D"/>
      </a:accent2>
      <a:accent3>
        <a:srgbClr val="ADE67F"/>
      </a:accent3>
      <a:accent4>
        <a:srgbClr val="7F508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2499</Words>
  <Application>Microsoft Office PowerPoint</Application>
  <PresentationFormat>Grand écran</PresentationFormat>
  <Paragraphs>672</Paragraphs>
  <Slides>31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Tahoma</vt:lpstr>
      <vt:lpstr>Times New Roman</vt:lpstr>
      <vt:lpstr>Trebuchet MS</vt:lpstr>
      <vt:lpstr>Wingdings</vt:lpstr>
      <vt:lpstr>Office Theme</vt:lpstr>
      <vt:lpstr>Custom Design</vt:lpstr>
      <vt:lpstr>CONSEIL D’ADMINISTRATION DU ../07/2020</vt:lpstr>
      <vt:lpstr>Ordre du jour</vt:lpstr>
      <vt:lpstr>Ordre du jour</vt:lpstr>
      <vt:lpstr>Évolutions des chiffres clés au S1 2020</vt:lpstr>
      <vt:lpstr>Évolutions des chiffres clés au S1 2020</vt:lpstr>
      <vt:lpstr>Évolutions des chiffres clés au S1 2020</vt:lpstr>
      <vt:lpstr>Évolutions des chiffres clés au S1 2020</vt:lpstr>
      <vt:lpstr>Chiffre d’affaire – Plateau Médical S1 2020 32 590 833 FCFA / - 24%</vt:lpstr>
      <vt:lpstr>Chiffre d’affaire – Clinique S1 2020 296 720 465 FCFA / + 20%</vt:lpstr>
      <vt:lpstr>Chiffre d’affaire – Global S1 2020 329 311 298 FCFA / + 14 %</vt:lpstr>
      <vt:lpstr>Répartition CA 2019 - 2020</vt:lpstr>
      <vt:lpstr>Comptes 2019 et provisoires S1 2020</vt:lpstr>
      <vt:lpstr>Renouvellement du certificat Qualité en décembre 2019</vt:lpstr>
      <vt:lpstr>Ordre du jour</vt:lpstr>
      <vt:lpstr>Le recouvrement : un problème plus aigu</vt:lpstr>
      <vt:lpstr>Etat de la créance par Garant au 18 juin 2020</vt:lpstr>
      <vt:lpstr>Ordre du jour</vt:lpstr>
      <vt:lpstr>Progression du Programme Sage-Femme</vt:lpstr>
      <vt:lpstr>Marketing: Quelles actions significatives réalisées sur 2019 et S1 2020 ?</vt:lpstr>
      <vt:lpstr>Marketing: Quelles actions significatives réalisées sur 2019 et S1 2020 ?</vt:lpstr>
      <vt:lpstr>Impact : Acquisition nouveaux patients</vt:lpstr>
      <vt:lpstr>Ordre du jour</vt:lpstr>
      <vt:lpstr>Mise en place des procédures de trésorerie</vt:lpstr>
      <vt:lpstr>Résultats : maîtrise des flux de trésorerie et meilleure performance de la facturation</vt:lpstr>
      <vt:lpstr>Résultats : réduction des impayés</vt:lpstr>
      <vt:lpstr>Ordre du jour</vt:lpstr>
      <vt:lpstr>Budget 2020</vt:lpstr>
      <vt:lpstr>Budget 2020</vt:lpstr>
      <vt:lpstr>Ordre du jour</vt:lpstr>
      <vt:lpstr>Décisions à valider par le conseil d'administration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D’ADMINISTRATION DU 21 Juillet 2017</dc:title>
  <dc:creator>Khady</dc:creator>
  <cp:lastModifiedBy>Lauriane</cp:lastModifiedBy>
  <cp:revision>408</cp:revision>
  <dcterms:created xsi:type="dcterms:W3CDTF">2017-07-19T09:53:03Z</dcterms:created>
  <dcterms:modified xsi:type="dcterms:W3CDTF">2020-07-09T15:53:49Z</dcterms:modified>
</cp:coreProperties>
</file>