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8" r:id="rId3"/>
    <p:sldId id="496" r:id="rId4"/>
    <p:sldId id="398" r:id="rId5"/>
    <p:sldId id="399" r:id="rId6"/>
    <p:sldId id="498" r:id="rId7"/>
    <p:sldId id="521" r:id="rId8"/>
    <p:sldId id="401" r:id="rId9"/>
    <p:sldId id="409" r:id="rId10"/>
    <p:sldId id="403" r:id="rId11"/>
    <p:sldId id="404" r:id="rId12"/>
    <p:sldId id="492" r:id="rId13"/>
    <p:sldId id="522" r:id="rId14"/>
    <p:sldId id="555" r:id="rId15"/>
    <p:sldId id="407" r:id="rId16"/>
    <p:sldId id="563" r:id="rId17"/>
    <p:sldId id="410" r:id="rId18"/>
    <p:sldId id="311" r:id="rId19"/>
    <p:sldId id="411" r:id="rId20"/>
    <p:sldId id="412" r:id="rId21"/>
    <p:sldId id="509" r:id="rId22"/>
    <p:sldId id="413" r:id="rId23"/>
    <p:sldId id="565" r:id="rId24"/>
    <p:sldId id="415" r:id="rId25"/>
    <p:sldId id="416" r:id="rId26"/>
    <p:sldId id="417" r:id="rId27"/>
    <p:sldId id="570" r:id="rId28"/>
    <p:sldId id="571" r:id="rId29"/>
    <p:sldId id="575" r:id="rId30"/>
    <p:sldId id="572" r:id="rId31"/>
    <p:sldId id="287" r:id="rId32"/>
    <p:sldId id="576" r:id="rId33"/>
    <p:sldId id="582" r:id="rId34"/>
    <p:sldId id="421" r:id="rId35"/>
    <p:sldId id="333" r:id="rId36"/>
    <p:sldId id="334" r:id="rId37"/>
    <p:sldId id="561" r:id="rId38"/>
    <p:sldId id="543" r:id="rId39"/>
    <p:sldId id="444" r:id="rId40"/>
    <p:sldId id="445" r:id="rId41"/>
    <p:sldId id="553" r:id="rId42"/>
    <p:sldId id="422" r:id="rId43"/>
    <p:sldId id="296" r:id="rId44"/>
    <p:sldId id="441" r:id="rId45"/>
    <p:sldId id="564" r:id="rId46"/>
    <p:sldId id="580" r:id="rId47"/>
    <p:sldId id="447" r:id="rId48"/>
    <p:sldId id="581" r:id="rId49"/>
    <p:sldId id="423" r:id="rId50"/>
    <p:sldId id="305" r:id="rId51"/>
    <p:sldId id="448" r:id="rId52"/>
    <p:sldId id="451" r:id="rId53"/>
    <p:sldId id="449" r:id="rId54"/>
    <p:sldId id="450" r:id="rId55"/>
    <p:sldId id="452" r:id="rId56"/>
    <p:sldId id="424" r:id="rId57"/>
    <p:sldId id="322" r:id="rId58"/>
    <p:sldId id="453" r:id="rId59"/>
    <p:sldId id="454" r:id="rId60"/>
    <p:sldId id="530" r:id="rId61"/>
    <p:sldId id="456" r:id="rId62"/>
    <p:sldId id="457" r:id="rId63"/>
    <p:sldId id="425" r:id="rId64"/>
    <p:sldId id="330" r:id="rId65"/>
    <p:sldId id="427" r:id="rId66"/>
    <p:sldId id="428" r:id="rId67"/>
    <p:sldId id="545" r:id="rId68"/>
    <p:sldId id="577" r:id="rId69"/>
    <p:sldId id="430" r:id="rId70"/>
    <p:sldId id="429" r:id="rId71"/>
    <p:sldId id="426" r:id="rId72"/>
    <p:sldId id="348" r:id="rId73"/>
    <p:sldId id="458" r:id="rId74"/>
    <p:sldId id="350" r:id="rId75"/>
    <p:sldId id="566" r:id="rId76"/>
    <p:sldId id="354" r:id="rId77"/>
    <p:sldId id="352" r:id="rId78"/>
    <p:sldId id="532" r:id="rId79"/>
    <p:sldId id="459" r:id="rId80"/>
    <p:sldId id="461" r:id="rId81"/>
    <p:sldId id="460" r:id="rId82"/>
    <p:sldId id="462" r:id="rId83"/>
    <p:sldId id="549" r:id="rId84"/>
    <p:sldId id="465" r:id="rId85"/>
    <p:sldId id="567" r:id="rId86"/>
    <p:sldId id="466" r:id="rId87"/>
    <p:sldId id="467" r:id="rId88"/>
    <p:sldId id="468" r:id="rId89"/>
    <p:sldId id="469" r:id="rId90"/>
    <p:sldId id="536" r:id="rId91"/>
    <p:sldId id="548" r:id="rId92"/>
    <p:sldId id="470" r:id="rId93"/>
    <p:sldId id="519" r:id="rId94"/>
    <p:sldId id="472" r:id="rId95"/>
    <p:sldId id="473" r:id="rId96"/>
    <p:sldId id="474" r:id="rId97"/>
    <p:sldId id="475" r:id="rId98"/>
    <p:sldId id="573" r:id="rId99"/>
    <p:sldId id="477" r:id="rId100"/>
    <p:sldId id="578" r:id="rId101"/>
    <p:sldId id="579" r:id="rId102"/>
    <p:sldId id="486" r:id="rId103"/>
    <p:sldId id="484" r:id="rId104"/>
    <p:sldId id="485" r:id="rId105"/>
    <p:sldId id="487" r:id="rId106"/>
    <p:sldId id="546" r:id="rId107"/>
    <p:sldId id="489" r:id="rId108"/>
    <p:sldId id="488" r:id="rId109"/>
    <p:sldId id="583" r:id="rId110"/>
    <p:sldId id="584" r:id="rId111"/>
    <p:sldId id="520" r:id="rId11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iane Le Flour" initials="LLF" lastIdx="10" clrIdx="0">
    <p:extLst>
      <p:ext uri="{19B8F6BF-5375-455C-9EA6-DF929625EA0E}">
        <p15:presenceInfo xmlns:p15="http://schemas.microsoft.com/office/powerpoint/2012/main" userId="Lauriane Le Flour" providerId="None"/>
      </p:ext>
    </p:extLst>
  </p:cmAuthor>
  <p:cmAuthor id="2" name="Théodore Konan" initials="TK" lastIdx="1" clrIdx="1">
    <p:extLst>
      <p:ext uri="{19B8F6BF-5375-455C-9EA6-DF929625EA0E}">
        <p15:presenceInfo xmlns:p15="http://schemas.microsoft.com/office/powerpoint/2012/main" userId="Théodore Kon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2483"/>
    <a:srgbClr val="80227C"/>
    <a:srgbClr val="5C1859"/>
    <a:srgbClr val="AE2EA8"/>
    <a:srgbClr val="990000"/>
    <a:srgbClr val="003366"/>
    <a:srgbClr val="33CCCC"/>
    <a:srgbClr val="006666"/>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40" autoAdjust="0"/>
    <p:restoredTop sz="94660"/>
  </p:normalViewPr>
  <p:slideViewPr>
    <p:cSldViewPr snapToGrid="0">
      <p:cViewPr varScale="1">
        <p:scale>
          <a:sx n="68" d="100"/>
          <a:sy n="68" d="100"/>
        </p:scale>
        <p:origin x="73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commentAuthors" Target="commentAuthor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charts/_rels/chart1.xml.rels><?xml version="1.0" encoding="UTF-8" standalone="yes"?>
<Relationships xmlns="http://schemas.openxmlformats.org/package/2006/relationships"><Relationship Id="rId3" Type="http://schemas.openxmlformats.org/officeDocument/2006/relationships/oleObject" Target="file:///C:\Users\HP\Dropbox\Plan%20d'actions\Tableaux%20de%20bord%202020.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HP\Dropbox\Plan%20d'actions\Tableaux%20de%20bord%202020.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'TB Qualité Management'!$R$45</c:f>
              <c:strCache>
                <c:ptCount val="1"/>
                <c:pt idx="0">
                  <c:v>Pourcentage de collaborateurs évalués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'TB Qualité Management'!$S$44:$T$44</c:f>
              <c:numCache>
                <c:formatCode>General</c:formatCode>
                <c:ptCount val="2"/>
                <c:pt idx="0">
                  <c:v>2020</c:v>
                </c:pt>
              </c:numCache>
            </c:numRef>
          </c:cat>
          <c:val>
            <c:numRef>
              <c:f>'TB Qualité Management'!$S$45:$T$45</c:f>
              <c:numCache>
                <c:formatCode>General</c:formatCode>
                <c:ptCount val="2"/>
              </c:numCache>
            </c:numRef>
          </c:val>
          <c:extLst>
            <c:ext xmlns:c16="http://schemas.microsoft.com/office/drawing/2014/chart" uri="{C3380CC4-5D6E-409C-BE32-E72D297353CC}">
              <c16:uniqueId val="{00000000-E4B7-4E06-96C9-01CB2A49C5D6}"/>
            </c:ext>
          </c:extLst>
        </c:ser>
        <c:ser>
          <c:idx val="1"/>
          <c:order val="1"/>
          <c:tx>
            <c:strRef>
              <c:f>'TB Qualité Management'!$R$46</c:f>
              <c:strCache>
                <c:ptCount val="1"/>
                <c:pt idx="0">
                  <c:v>Taux de réalisation du plan de formation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'TB Qualité Management'!$S$44:$T$44</c:f>
              <c:numCache>
                <c:formatCode>General</c:formatCode>
                <c:ptCount val="2"/>
                <c:pt idx="0">
                  <c:v>2020</c:v>
                </c:pt>
              </c:numCache>
            </c:numRef>
          </c:cat>
          <c:val>
            <c:numRef>
              <c:f>'TB Qualité Management'!$S$46:$T$46</c:f>
              <c:numCache>
                <c:formatCode>General</c:formatCode>
                <c:ptCount val="2"/>
                <c:pt idx="0" formatCode="0%">
                  <c:v>1</c:v>
                </c:pt>
              </c:numCache>
            </c:numRef>
          </c:val>
          <c:extLst>
            <c:ext xmlns:c16="http://schemas.microsoft.com/office/drawing/2014/chart" uri="{C3380CC4-5D6E-409C-BE32-E72D297353CC}">
              <c16:uniqueId val="{00000001-E4B7-4E06-96C9-01CB2A49C5D6}"/>
            </c:ext>
          </c:extLst>
        </c:ser>
        <c:dLbls>
          <c:showLegendKey val="0"/>
          <c:showVal val="0"/>
          <c:showCatName val="0"/>
          <c:showSerName val="0"/>
          <c:showPercent val="0"/>
          <c:showBubbleSize val="0"/>
        </c:dLbls>
        <c:gapWidth val="150"/>
        <c:axId val="1157877727"/>
        <c:axId val="1150930847"/>
      </c:barChart>
      <c:catAx>
        <c:axId val="11578777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150930847"/>
        <c:crosses val="autoZero"/>
        <c:auto val="1"/>
        <c:lblAlgn val="ctr"/>
        <c:lblOffset val="100"/>
        <c:noMultiLvlLbl val="0"/>
      </c:catAx>
      <c:valAx>
        <c:axId val="115093084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1578777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'TB Qualité Management'!$R$47</c:f>
              <c:strCache>
                <c:ptCount val="1"/>
                <c:pt idx="0">
                  <c:v>Efficacité des actions de formation - Chaud</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'TB Qualité Management'!$S$44:$T$44</c:f>
              <c:numCache>
                <c:formatCode>General</c:formatCode>
                <c:ptCount val="2"/>
                <c:pt idx="0">
                  <c:v>2020</c:v>
                </c:pt>
              </c:numCache>
            </c:numRef>
          </c:cat>
          <c:val>
            <c:numRef>
              <c:f>'TB Qualité Management'!$S$47:$T$47</c:f>
              <c:numCache>
                <c:formatCode>General</c:formatCode>
                <c:ptCount val="2"/>
                <c:pt idx="0">
                  <c:v>3.3</c:v>
                </c:pt>
              </c:numCache>
            </c:numRef>
          </c:val>
          <c:extLst>
            <c:ext xmlns:c16="http://schemas.microsoft.com/office/drawing/2014/chart" uri="{C3380CC4-5D6E-409C-BE32-E72D297353CC}">
              <c16:uniqueId val="{00000000-96E0-482D-A7F5-C253E7E543A7}"/>
            </c:ext>
          </c:extLst>
        </c:ser>
        <c:ser>
          <c:idx val="1"/>
          <c:order val="1"/>
          <c:tx>
            <c:strRef>
              <c:f>'TB Qualité Management'!$R$48</c:f>
              <c:strCache>
                <c:ptCount val="1"/>
                <c:pt idx="0">
                  <c:v>Efficacité des actions de formation - Froid</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'TB Qualité Management'!$S$44:$T$44</c:f>
              <c:numCache>
                <c:formatCode>General</c:formatCode>
                <c:ptCount val="2"/>
                <c:pt idx="0">
                  <c:v>2020</c:v>
                </c:pt>
              </c:numCache>
            </c:numRef>
          </c:cat>
          <c:val>
            <c:numRef>
              <c:f>'TB Qualité Management'!$S$48:$T$48</c:f>
              <c:numCache>
                <c:formatCode>General</c:formatCode>
                <c:ptCount val="2"/>
                <c:pt idx="0">
                  <c:v>3.2</c:v>
                </c:pt>
              </c:numCache>
            </c:numRef>
          </c:val>
          <c:extLst>
            <c:ext xmlns:c16="http://schemas.microsoft.com/office/drawing/2014/chart" uri="{C3380CC4-5D6E-409C-BE32-E72D297353CC}">
              <c16:uniqueId val="{00000001-96E0-482D-A7F5-C253E7E543A7}"/>
            </c:ext>
          </c:extLst>
        </c:ser>
        <c:dLbls>
          <c:showLegendKey val="0"/>
          <c:showVal val="0"/>
          <c:showCatName val="0"/>
          <c:showSerName val="0"/>
          <c:showPercent val="0"/>
          <c:showBubbleSize val="0"/>
        </c:dLbls>
        <c:gapWidth val="219"/>
        <c:overlap val="-27"/>
        <c:axId val="3279439"/>
        <c:axId val="78618031"/>
      </c:barChart>
      <c:catAx>
        <c:axId val="32794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78618031"/>
        <c:crosses val="autoZero"/>
        <c:auto val="1"/>
        <c:lblAlgn val="ctr"/>
        <c:lblOffset val="100"/>
        <c:noMultiLvlLbl val="0"/>
      </c:catAx>
      <c:valAx>
        <c:axId val="7861803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327943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34E9234-1B10-413F-9FA9-686C0CAD3384}"/>
              </a:ext>
            </a:extLst>
          </p:cNvPr>
          <p:cNvSpPr>
            <a:spLocks noGrp="1"/>
          </p:cNvSpPr>
          <p:nvPr>
            <p:ph type="ctrTitle"/>
          </p:nvPr>
        </p:nvSpPr>
        <p:spPr>
          <a:xfrm>
            <a:off x="1524000" y="1122363"/>
            <a:ext cx="9144000" cy="2387600"/>
          </a:xfrm>
        </p:spPr>
        <p:txBody>
          <a:bodyPr anchor="b"/>
          <a:lstStyle>
            <a:lvl1pPr algn="ctr">
              <a:defRPr sz="6000"/>
            </a:lvl1pPr>
          </a:lstStyle>
          <a:p>
            <a:r>
              <a:rPr lang="fr-FR" dirty="0"/>
              <a:t>Modifiez le style du titre</a:t>
            </a:r>
          </a:p>
        </p:txBody>
      </p:sp>
      <p:sp>
        <p:nvSpPr>
          <p:cNvPr id="3" name="Sous-titre 2">
            <a:extLst>
              <a:ext uri="{FF2B5EF4-FFF2-40B4-BE49-F238E27FC236}">
                <a16:creationId xmlns:a16="http://schemas.microsoft.com/office/drawing/2014/main" id="{76504BD2-5CD2-497B-84F0-CD3A62F6304E}"/>
              </a:ext>
            </a:extLst>
          </p:cNvPr>
          <p:cNvSpPr>
            <a:spLocks noGrp="1"/>
          </p:cNvSpPr>
          <p:nvPr>
            <p:ph type="subTitle" idx="1"/>
          </p:nvPr>
        </p:nvSpPr>
        <p:spPr>
          <a:xfrm>
            <a:off x="1524000" y="3602038"/>
            <a:ext cx="9144000" cy="1655762"/>
          </a:xfrm>
        </p:spPr>
        <p:txBody>
          <a:bodyPr>
            <a:normAutofit/>
          </a:bodyPr>
          <a:lstStyle>
            <a:lvl1pPr marL="0" indent="0" algn="ctr">
              <a:buNone/>
              <a:defRPr sz="28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4" name="Espace réservé de la date 3">
            <a:extLst>
              <a:ext uri="{FF2B5EF4-FFF2-40B4-BE49-F238E27FC236}">
                <a16:creationId xmlns:a16="http://schemas.microsoft.com/office/drawing/2014/main" id="{D2CBD1FC-B5E2-4CC9-8169-6C6DF20EB4A5}"/>
              </a:ext>
            </a:extLst>
          </p:cNvPr>
          <p:cNvSpPr>
            <a:spLocks noGrp="1"/>
          </p:cNvSpPr>
          <p:nvPr>
            <p:ph type="dt" sz="half" idx="10"/>
          </p:nvPr>
        </p:nvSpPr>
        <p:spPr/>
        <p:txBody>
          <a:bodyPr/>
          <a:lstStyle/>
          <a:p>
            <a:fld id="{719222B7-9631-494D-80AA-860EA50536A5}" type="datetimeFigureOut">
              <a:rPr lang="fr-FR" smtClean="0"/>
              <a:t>25/10/2023</a:t>
            </a:fld>
            <a:endParaRPr lang="fr-FR"/>
          </a:p>
        </p:txBody>
      </p:sp>
      <p:sp>
        <p:nvSpPr>
          <p:cNvPr id="5" name="Espace réservé du pied de page 4">
            <a:extLst>
              <a:ext uri="{FF2B5EF4-FFF2-40B4-BE49-F238E27FC236}">
                <a16:creationId xmlns:a16="http://schemas.microsoft.com/office/drawing/2014/main" id="{22380DA6-7A74-4029-9E4C-1B0288247DC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29ED012-5A99-47FB-B963-2FDEE038E4F0}"/>
              </a:ext>
            </a:extLst>
          </p:cNvPr>
          <p:cNvSpPr>
            <a:spLocks noGrp="1"/>
          </p:cNvSpPr>
          <p:nvPr>
            <p:ph type="sldNum" sz="quarter" idx="12"/>
          </p:nvPr>
        </p:nvSpPr>
        <p:spPr/>
        <p:txBody>
          <a:bodyPr/>
          <a:lstStyle/>
          <a:p>
            <a:fld id="{F94F1456-CD8C-4F95-96D8-940EFE532E62}" type="slidenum">
              <a:rPr lang="fr-FR" smtClean="0"/>
              <a:t>‹N°›</a:t>
            </a:fld>
            <a:endParaRPr lang="fr-FR"/>
          </a:p>
        </p:txBody>
      </p:sp>
      <p:cxnSp>
        <p:nvCxnSpPr>
          <p:cNvPr id="8" name="Connecteur droit 7">
            <a:extLst>
              <a:ext uri="{FF2B5EF4-FFF2-40B4-BE49-F238E27FC236}">
                <a16:creationId xmlns:a16="http://schemas.microsoft.com/office/drawing/2014/main" id="{B088CEFD-24EC-4539-9E0C-B60445619318}"/>
              </a:ext>
            </a:extLst>
          </p:cNvPr>
          <p:cNvCxnSpPr/>
          <p:nvPr userDrawn="1"/>
        </p:nvCxnSpPr>
        <p:spPr>
          <a:xfrm>
            <a:off x="1524000" y="3509963"/>
            <a:ext cx="914400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3558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43C08A-0818-47A5-A9E4-25083697E0E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E50A1AFB-5300-4537-BABC-C9925812535F}"/>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D35573F-1EBB-4D70-8739-BC091CABE092}"/>
              </a:ext>
            </a:extLst>
          </p:cNvPr>
          <p:cNvSpPr>
            <a:spLocks noGrp="1"/>
          </p:cNvSpPr>
          <p:nvPr>
            <p:ph type="dt" sz="half" idx="10"/>
          </p:nvPr>
        </p:nvSpPr>
        <p:spPr/>
        <p:txBody>
          <a:bodyPr/>
          <a:lstStyle/>
          <a:p>
            <a:fld id="{719222B7-9631-494D-80AA-860EA50536A5}" type="datetimeFigureOut">
              <a:rPr lang="fr-FR" smtClean="0"/>
              <a:t>25/10/2023</a:t>
            </a:fld>
            <a:endParaRPr lang="fr-FR"/>
          </a:p>
        </p:txBody>
      </p:sp>
      <p:sp>
        <p:nvSpPr>
          <p:cNvPr id="5" name="Espace réservé du pied de page 4">
            <a:extLst>
              <a:ext uri="{FF2B5EF4-FFF2-40B4-BE49-F238E27FC236}">
                <a16:creationId xmlns:a16="http://schemas.microsoft.com/office/drawing/2014/main" id="{12992DBA-BEF9-484D-9822-276C9465709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F8FEEC9-4E78-4077-B930-1FAE83B5BD50}"/>
              </a:ext>
            </a:extLst>
          </p:cNvPr>
          <p:cNvSpPr>
            <a:spLocks noGrp="1"/>
          </p:cNvSpPr>
          <p:nvPr>
            <p:ph type="sldNum" sz="quarter" idx="12"/>
          </p:nvPr>
        </p:nvSpPr>
        <p:spPr/>
        <p:txBody>
          <a:bodyPr/>
          <a:lstStyle/>
          <a:p>
            <a:fld id="{F94F1456-CD8C-4F95-96D8-940EFE532E62}" type="slidenum">
              <a:rPr lang="fr-FR" smtClean="0"/>
              <a:t>‹N°›</a:t>
            </a:fld>
            <a:endParaRPr lang="fr-FR"/>
          </a:p>
        </p:txBody>
      </p:sp>
    </p:spTree>
    <p:extLst>
      <p:ext uri="{BB962C8B-B14F-4D97-AF65-F5344CB8AC3E}">
        <p14:creationId xmlns:p14="http://schemas.microsoft.com/office/powerpoint/2010/main" val="473236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89E7DF-3E0E-408E-AF6F-D3EBA10AEF52}"/>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FEC9DD17-5BD3-42FC-857E-3C143E75C412}"/>
              </a:ext>
            </a:extLst>
          </p:cNvPr>
          <p:cNvSpPr>
            <a:spLocks noGrp="1"/>
          </p:cNvSpPr>
          <p:nvPr>
            <p:ph type="body" idx="1"/>
          </p:nvPr>
        </p:nvSpPr>
        <p:spPr>
          <a:xfrm>
            <a:off x="831850" y="4589463"/>
            <a:ext cx="10515600" cy="1500187"/>
          </a:xfrm>
        </p:spPr>
        <p:txBody>
          <a:bodyPr>
            <a:normAutofit/>
          </a:bodyPr>
          <a:lstStyle>
            <a:lvl1pPr marL="0" indent="0">
              <a:buNone/>
              <a:defRPr sz="2800">
                <a:solidFill>
                  <a:schemeClr val="accent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Modifier les styles du texte du masque</a:t>
            </a:r>
          </a:p>
        </p:txBody>
      </p:sp>
      <p:sp>
        <p:nvSpPr>
          <p:cNvPr id="4" name="Espace réservé de la date 3">
            <a:extLst>
              <a:ext uri="{FF2B5EF4-FFF2-40B4-BE49-F238E27FC236}">
                <a16:creationId xmlns:a16="http://schemas.microsoft.com/office/drawing/2014/main" id="{5C9AD050-8C14-4246-8562-36D34F5B3A7C}"/>
              </a:ext>
            </a:extLst>
          </p:cNvPr>
          <p:cNvSpPr>
            <a:spLocks noGrp="1"/>
          </p:cNvSpPr>
          <p:nvPr>
            <p:ph type="dt" sz="half" idx="10"/>
          </p:nvPr>
        </p:nvSpPr>
        <p:spPr/>
        <p:txBody>
          <a:bodyPr/>
          <a:lstStyle/>
          <a:p>
            <a:fld id="{719222B7-9631-494D-80AA-860EA50536A5}" type="datetimeFigureOut">
              <a:rPr lang="fr-FR" smtClean="0"/>
              <a:t>25/10/2023</a:t>
            </a:fld>
            <a:endParaRPr lang="fr-FR"/>
          </a:p>
        </p:txBody>
      </p:sp>
      <p:sp>
        <p:nvSpPr>
          <p:cNvPr id="5" name="Espace réservé du pied de page 4">
            <a:extLst>
              <a:ext uri="{FF2B5EF4-FFF2-40B4-BE49-F238E27FC236}">
                <a16:creationId xmlns:a16="http://schemas.microsoft.com/office/drawing/2014/main" id="{B8F6C048-9EB3-46B3-804B-476216E0EF5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6E80237-CCB8-4328-B5F5-D4095604773E}"/>
              </a:ext>
            </a:extLst>
          </p:cNvPr>
          <p:cNvSpPr>
            <a:spLocks noGrp="1"/>
          </p:cNvSpPr>
          <p:nvPr>
            <p:ph type="sldNum" sz="quarter" idx="12"/>
          </p:nvPr>
        </p:nvSpPr>
        <p:spPr/>
        <p:txBody>
          <a:bodyPr/>
          <a:lstStyle/>
          <a:p>
            <a:fld id="{F94F1456-CD8C-4F95-96D8-940EFE532E62}" type="slidenum">
              <a:rPr lang="fr-FR" smtClean="0"/>
              <a:t>‹N°›</a:t>
            </a:fld>
            <a:endParaRPr lang="fr-FR"/>
          </a:p>
        </p:txBody>
      </p:sp>
      <p:cxnSp>
        <p:nvCxnSpPr>
          <p:cNvPr id="7" name="Connecteur droit 6">
            <a:extLst>
              <a:ext uri="{FF2B5EF4-FFF2-40B4-BE49-F238E27FC236}">
                <a16:creationId xmlns:a16="http://schemas.microsoft.com/office/drawing/2014/main" id="{E5268AA6-AD74-40B4-BFAB-C2EC38487E59}"/>
              </a:ext>
            </a:extLst>
          </p:cNvPr>
          <p:cNvCxnSpPr>
            <a:cxnSpLocks/>
          </p:cNvCxnSpPr>
          <p:nvPr userDrawn="1"/>
        </p:nvCxnSpPr>
        <p:spPr>
          <a:xfrm>
            <a:off x="838200" y="4562475"/>
            <a:ext cx="10515600" cy="26988"/>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4742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C07339-1067-4564-B957-EF6C67BFC2F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C10369A-02EF-4E81-A658-6E9DFE93555B}"/>
              </a:ext>
            </a:extLst>
          </p:cNvPr>
          <p:cNvSpPr>
            <a:spLocks noGrp="1"/>
          </p:cNvSpPr>
          <p:nvPr>
            <p:ph sz="half" idx="1"/>
          </p:nvPr>
        </p:nvSpPr>
        <p:spPr>
          <a:xfrm>
            <a:off x="702000" y="1238114"/>
            <a:ext cx="5317800" cy="4938849"/>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contenu 3">
            <a:extLst>
              <a:ext uri="{FF2B5EF4-FFF2-40B4-BE49-F238E27FC236}">
                <a16:creationId xmlns:a16="http://schemas.microsoft.com/office/drawing/2014/main" id="{46127616-B9EA-4699-A5ED-5CB0E06C0C9F}"/>
              </a:ext>
            </a:extLst>
          </p:cNvPr>
          <p:cNvSpPr>
            <a:spLocks noGrp="1"/>
          </p:cNvSpPr>
          <p:nvPr>
            <p:ph sz="half" idx="2"/>
          </p:nvPr>
        </p:nvSpPr>
        <p:spPr>
          <a:xfrm>
            <a:off x="6172200" y="1238114"/>
            <a:ext cx="5317800" cy="4938849"/>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e la date 4">
            <a:extLst>
              <a:ext uri="{FF2B5EF4-FFF2-40B4-BE49-F238E27FC236}">
                <a16:creationId xmlns:a16="http://schemas.microsoft.com/office/drawing/2014/main" id="{A7D465EF-29C7-4C8B-BBE7-884389F71836}"/>
              </a:ext>
            </a:extLst>
          </p:cNvPr>
          <p:cNvSpPr>
            <a:spLocks noGrp="1"/>
          </p:cNvSpPr>
          <p:nvPr>
            <p:ph type="dt" sz="half" idx="10"/>
          </p:nvPr>
        </p:nvSpPr>
        <p:spPr/>
        <p:txBody>
          <a:bodyPr/>
          <a:lstStyle/>
          <a:p>
            <a:fld id="{719222B7-9631-494D-80AA-860EA50536A5}" type="datetimeFigureOut">
              <a:rPr lang="fr-FR" smtClean="0"/>
              <a:t>25/10/2023</a:t>
            </a:fld>
            <a:endParaRPr lang="fr-FR"/>
          </a:p>
        </p:txBody>
      </p:sp>
      <p:sp>
        <p:nvSpPr>
          <p:cNvPr id="6" name="Espace réservé du pied de page 5">
            <a:extLst>
              <a:ext uri="{FF2B5EF4-FFF2-40B4-BE49-F238E27FC236}">
                <a16:creationId xmlns:a16="http://schemas.microsoft.com/office/drawing/2014/main" id="{325EF8C1-CD0B-4251-BCAD-DE95B8A8B6C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4065A1B2-28D8-4E8E-924A-91A03FDE485C}"/>
              </a:ext>
            </a:extLst>
          </p:cNvPr>
          <p:cNvSpPr>
            <a:spLocks noGrp="1"/>
          </p:cNvSpPr>
          <p:nvPr>
            <p:ph type="sldNum" sz="quarter" idx="12"/>
          </p:nvPr>
        </p:nvSpPr>
        <p:spPr/>
        <p:txBody>
          <a:bodyPr/>
          <a:lstStyle/>
          <a:p>
            <a:fld id="{F94F1456-CD8C-4F95-96D8-940EFE532E62}" type="slidenum">
              <a:rPr lang="fr-FR" smtClean="0"/>
              <a:t>‹N°›</a:t>
            </a:fld>
            <a:endParaRPr lang="fr-FR"/>
          </a:p>
        </p:txBody>
      </p:sp>
    </p:spTree>
    <p:extLst>
      <p:ext uri="{BB962C8B-B14F-4D97-AF65-F5344CB8AC3E}">
        <p14:creationId xmlns:p14="http://schemas.microsoft.com/office/powerpoint/2010/main" val="437231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30ADB6A-92CE-4DF2-A40F-FB8232EEB6BC}"/>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1E0259F9-7403-494D-AEAB-3449525D8472}"/>
              </a:ext>
            </a:extLst>
          </p:cNvPr>
          <p:cNvSpPr>
            <a:spLocks noGrp="1"/>
          </p:cNvSpPr>
          <p:nvPr>
            <p:ph type="dt" sz="half" idx="10"/>
          </p:nvPr>
        </p:nvSpPr>
        <p:spPr/>
        <p:txBody>
          <a:bodyPr/>
          <a:lstStyle/>
          <a:p>
            <a:fld id="{719222B7-9631-494D-80AA-860EA50536A5}" type="datetimeFigureOut">
              <a:rPr lang="fr-FR" smtClean="0"/>
              <a:t>25/10/2023</a:t>
            </a:fld>
            <a:endParaRPr lang="fr-FR"/>
          </a:p>
        </p:txBody>
      </p:sp>
      <p:sp>
        <p:nvSpPr>
          <p:cNvPr id="4" name="Espace réservé du pied de page 3">
            <a:extLst>
              <a:ext uri="{FF2B5EF4-FFF2-40B4-BE49-F238E27FC236}">
                <a16:creationId xmlns:a16="http://schemas.microsoft.com/office/drawing/2014/main" id="{60E53D27-8EB7-4554-B690-A49160C695C9}"/>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74EBC36A-BF93-4059-8013-A318BB47DE9E}"/>
              </a:ext>
            </a:extLst>
          </p:cNvPr>
          <p:cNvSpPr>
            <a:spLocks noGrp="1"/>
          </p:cNvSpPr>
          <p:nvPr>
            <p:ph type="sldNum" sz="quarter" idx="12"/>
          </p:nvPr>
        </p:nvSpPr>
        <p:spPr/>
        <p:txBody>
          <a:bodyPr/>
          <a:lstStyle/>
          <a:p>
            <a:fld id="{F94F1456-CD8C-4F95-96D8-940EFE532E62}" type="slidenum">
              <a:rPr lang="fr-FR" smtClean="0"/>
              <a:t>‹N°›</a:t>
            </a:fld>
            <a:endParaRPr lang="fr-FR"/>
          </a:p>
        </p:txBody>
      </p:sp>
    </p:spTree>
    <p:extLst>
      <p:ext uri="{BB962C8B-B14F-4D97-AF65-F5344CB8AC3E}">
        <p14:creationId xmlns:p14="http://schemas.microsoft.com/office/powerpoint/2010/main" val="2824725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0C96BAB-D151-4CD2-8793-31D79664370A}"/>
              </a:ext>
            </a:extLst>
          </p:cNvPr>
          <p:cNvSpPr>
            <a:spLocks noGrp="1"/>
          </p:cNvSpPr>
          <p:nvPr>
            <p:ph type="dt" sz="half" idx="10"/>
          </p:nvPr>
        </p:nvSpPr>
        <p:spPr/>
        <p:txBody>
          <a:bodyPr/>
          <a:lstStyle/>
          <a:p>
            <a:fld id="{719222B7-9631-494D-80AA-860EA50536A5}" type="datetimeFigureOut">
              <a:rPr lang="fr-FR" smtClean="0"/>
              <a:t>25/10/2023</a:t>
            </a:fld>
            <a:endParaRPr lang="fr-FR"/>
          </a:p>
        </p:txBody>
      </p:sp>
      <p:sp>
        <p:nvSpPr>
          <p:cNvPr id="3" name="Espace réservé du pied de page 2">
            <a:extLst>
              <a:ext uri="{FF2B5EF4-FFF2-40B4-BE49-F238E27FC236}">
                <a16:creationId xmlns:a16="http://schemas.microsoft.com/office/drawing/2014/main" id="{597239EB-7DD9-40A9-B182-787826260F3A}"/>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B10498B1-3BEE-4FAB-8723-41CB8D0D2B3D}"/>
              </a:ext>
            </a:extLst>
          </p:cNvPr>
          <p:cNvSpPr>
            <a:spLocks noGrp="1"/>
          </p:cNvSpPr>
          <p:nvPr>
            <p:ph type="sldNum" sz="quarter" idx="12"/>
          </p:nvPr>
        </p:nvSpPr>
        <p:spPr/>
        <p:txBody>
          <a:bodyPr/>
          <a:lstStyle/>
          <a:p>
            <a:fld id="{F94F1456-CD8C-4F95-96D8-940EFE532E62}" type="slidenum">
              <a:rPr lang="fr-FR" smtClean="0"/>
              <a:t>‹N°›</a:t>
            </a:fld>
            <a:endParaRPr lang="fr-FR"/>
          </a:p>
        </p:txBody>
      </p:sp>
    </p:spTree>
    <p:extLst>
      <p:ext uri="{BB962C8B-B14F-4D97-AF65-F5344CB8AC3E}">
        <p14:creationId xmlns:p14="http://schemas.microsoft.com/office/powerpoint/2010/main" val="10204186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5D39490-0A18-4D51-A35E-E6821F3DA85D}"/>
              </a:ext>
            </a:extLst>
          </p:cNvPr>
          <p:cNvSpPr>
            <a:spLocks noGrp="1"/>
          </p:cNvSpPr>
          <p:nvPr>
            <p:ph type="title"/>
          </p:nvPr>
        </p:nvSpPr>
        <p:spPr>
          <a:xfrm>
            <a:off x="702000" y="162651"/>
            <a:ext cx="10788000" cy="896076"/>
          </a:xfrm>
          <a:prstGeom prst="rect">
            <a:avLst/>
          </a:prstGeom>
          <a:ln>
            <a:noFill/>
          </a:ln>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BC8FA87C-2001-42E3-917B-D578791D9C2D}"/>
              </a:ext>
            </a:extLst>
          </p:cNvPr>
          <p:cNvSpPr>
            <a:spLocks noGrp="1"/>
          </p:cNvSpPr>
          <p:nvPr>
            <p:ph type="body" idx="1"/>
          </p:nvPr>
        </p:nvSpPr>
        <p:spPr>
          <a:xfrm>
            <a:off x="715063" y="1214848"/>
            <a:ext cx="10774937" cy="4962115"/>
          </a:xfrm>
          <a:prstGeom prst="rect">
            <a:avLst/>
          </a:prstGeom>
        </p:spPr>
        <p:txBody>
          <a:bodyPr vert="horz" lIns="91440" tIns="45720" rIns="91440" bIns="45720" rtlCol="0">
            <a:normAutofit/>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39350322-C608-4A68-811B-468372FBBC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accent4">
                    <a:lumMod val="40000"/>
                    <a:lumOff val="60000"/>
                  </a:schemeClr>
                </a:solidFill>
              </a:defRPr>
            </a:lvl1pPr>
          </a:lstStyle>
          <a:p>
            <a:fld id="{719222B7-9631-494D-80AA-860EA50536A5}" type="datetimeFigureOut">
              <a:rPr lang="fr-FR" smtClean="0"/>
              <a:pPr/>
              <a:t>25/10/2023</a:t>
            </a:fld>
            <a:endParaRPr lang="fr-FR" dirty="0"/>
          </a:p>
        </p:txBody>
      </p:sp>
      <p:sp>
        <p:nvSpPr>
          <p:cNvPr id="5" name="Espace réservé du pied de page 4">
            <a:extLst>
              <a:ext uri="{FF2B5EF4-FFF2-40B4-BE49-F238E27FC236}">
                <a16:creationId xmlns:a16="http://schemas.microsoft.com/office/drawing/2014/main" id="{843A8D60-1CE7-4110-AE05-0D2CEEB8A8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accent4">
                    <a:lumMod val="40000"/>
                    <a:lumOff val="60000"/>
                  </a:schemeClr>
                </a:solidFill>
              </a:defRPr>
            </a:lvl1pPr>
          </a:lstStyle>
          <a:p>
            <a:endParaRPr lang="fr-FR" dirty="0"/>
          </a:p>
        </p:txBody>
      </p:sp>
      <p:sp>
        <p:nvSpPr>
          <p:cNvPr id="6" name="Espace réservé du numéro de diapositive 5">
            <a:extLst>
              <a:ext uri="{FF2B5EF4-FFF2-40B4-BE49-F238E27FC236}">
                <a16:creationId xmlns:a16="http://schemas.microsoft.com/office/drawing/2014/main" id="{90AFEC4C-2CEB-49D8-B318-7AB64001D5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accent4">
                    <a:lumMod val="40000"/>
                    <a:lumOff val="60000"/>
                  </a:schemeClr>
                </a:solidFill>
              </a:defRPr>
            </a:lvl1pPr>
          </a:lstStyle>
          <a:p>
            <a:fld id="{F94F1456-CD8C-4F95-96D8-940EFE532E62}" type="slidenum">
              <a:rPr lang="fr-FR" smtClean="0"/>
              <a:pPr/>
              <a:t>‹N°›</a:t>
            </a:fld>
            <a:endParaRPr lang="fr-FR" dirty="0"/>
          </a:p>
        </p:txBody>
      </p:sp>
      <p:pic>
        <p:nvPicPr>
          <p:cNvPr id="11" name="Image 10">
            <a:extLst>
              <a:ext uri="{FF2B5EF4-FFF2-40B4-BE49-F238E27FC236}">
                <a16:creationId xmlns:a16="http://schemas.microsoft.com/office/drawing/2014/main" id="{FE9CEBD7-D543-44DE-9B51-0E1CE7EF9F95}"/>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l="18569" t="14388" r="70035" b="14388"/>
          <a:stretch/>
        </p:blipFill>
        <p:spPr>
          <a:xfrm>
            <a:off x="0" y="0"/>
            <a:ext cx="702000" cy="6858000"/>
          </a:xfrm>
          <a:prstGeom prst="rect">
            <a:avLst/>
          </a:prstGeom>
        </p:spPr>
      </p:pic>
      <p:pic>
        <p:nvPicPr>
          <p:cNvPr id="13" name="Image 12">
            <a:extLst>
              <a:ext uri="{FF2B5EF4-FFF2-40B4-BE49-F238E27FC236}">
                <a16:creationId xmlns:a16="http://schemas.microsoft.com/office/drawing/2014/main" id="{A3B60698-1EC6-4C90-AC99-1D43A3F901BC}"/>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l="56908" t="16539" r="31696" b="12237"/>
          <a:stretch/>
        </p:blipFill>
        <p:spPr>
          <a:xfrm>
            <a:off x="11490000" y="0"/>
            <a:ext cx="702000" cy="6858000"/>
          </a:xfrm>
          <a:prstGeom prst="rect">
            <a:avLst/>
          </a:prstGeom>
        </p:spPr>
      </p:pic>
      <p:pic>
        <p:nvPicPr>
          <p:cNvPr id="16" name="Image 15">
            <a:extLst>
              <a:ext uri="{FF2B5EF4-FFF2-40B4-BE49-F238E27FC236}">
                <a16:creationId xmlns:a16="http://schemas.microsoft.com/office/drawing/2014/main" id="{74B75A0D-976A-4174-882D-D3A7F2447729}"/>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l="32768" t="30229" r="43959" b="41429"/>
          <a:stretch/>
        </p:blipFill>
        <p:spPr>
          <a:xfrm>
            <a:off x="24374" y="6216152"/>
            <a:ext cx="713251" cy="654911"/>
          </a:xfrm>
          <a:prstGeom prst="rect">
            <a:avLst/>
          </a:prstGeom>
        </p:spPr>
      </p:pic>
    </p:spTree>
    <p:extLst>
      <p:ext uri="{BB962C8B-B14F-4D97-AF65-F5344CB8AC3E}">
        <p14:creationId xmlns:p14="http://schemas.microsoft.com/office/powerpoint/2010/main" val="8121975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txStyles>
    <p:title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7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8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hape 241" descr="aoc7tslb1o8-lauren-mancke.jpg"/>
          <p:cNvPicPr preferRelativeResize="0"/>
          <p:nvPr/>
        </p:nvPicPr>
        <p:blipFill>
          <a:blip r:embed="rId2">
            <a:alphaModFix amt="29000"/>
          </a:blip>
          <a:stretch>
            <a:fillRect/>
          </a:stretch>
        </p:blipFill>
        <p:spPr>
          <a:xfrm>
            <a:off x="0" y="-45741"/>
            <a:ext cx="12192000" cy="6903741"/>
          </a:xfrm>
          <a:prstGeom prst="rect">
            <a:avLst/>
          </a:prstGeom>
          <a:noFill/>
          <a:ln>
            <a:noFill/>
          </a:ln>
        </p:spPr>
      </p:pic>
      <p:grpSp>
        <p:nvGrpSpPr>
          <p:cNvPr id="5" name="ZoneTexte 1"/>
          <p:cNvGrpSpPr/>
          <p:nvPr/>
        </p:nvGrpSpPr>
        <p:grpSpPr>
          <a:xfrm>
            <a:off x="2168177" y="2380566"/>
            <a:ext cx="7855645" cy="1263587"/>
            <a:chOff x="249381" y="904886"/>
            <a:chExt cx="7855643" cy="970788"/>
          </a:xfrm>
        </p:grpSpPr>
        <p:sp>
          <p:nvSpPr>
            <p:cNvPr id="6" name="ZoneTexte 1"/>
            <p:cNvSpPr txBox="1"/>
            <p:nvPr/>
          </p:nvSpPr>
          <p:spPr>
            <a:xfrm>
              <a:off x="465282" y="991233"/>
              <a:ext cx="7423843" cy="709373"/>
            </a:xfrm>
            <a:prstGeom prst="rect">
              <a:avLst/>
            </a:prstGeom>
            <a:solidFill>
              <a:schemeClr val="accent3"/>
            </a:solidFill>
            <a:ln>
              <a:noFill/>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lvl1pPr algn="ctr">
                <a:defRPr sz="4000" b="1">
                  <a:latin typeface="Tw Cen MT"/>
                  <a:ea typeface="Tw Cen MT"/>
                  <a:cs typeface="Tw Cen MT"/>
                  <a:sym typeface="Tw Cen MT"/>
                </a:defRPr>
              </a:lvl1pPr>
            </a:lstStyle>
            <a:p>
              <a:r>
                <a:rPr lang="fr-SN" sz="5400" dirty="0">
                  <a:solidFill>
                    <a:srgbClr val="7030A0"/>
                  </a:solidFill>
                </a:rPr>
                <a:t>COMITE QUALITE</a:t>
              </a:r>
              <a:endParaRPr sz="5400" dirty="0">
                <a:solidFill>
                  <a:srgbClr val="7030A0"/>
                </a:solidFill>
              </a:endParaRPr>
            </a:p>
          </p:txBody>
        </p:sp>
        <p:pic>
          <p:nvPicPr>
            <p:cNvPr id="7" name="ZoneTexte 1 RAPPORT FINAL ACTIVITE BARAJII 06 JUIN 2019 - 04 JUILLET 2019" descr="ZoneTexte 1 RAPPORT FINAL ACTIVITE BARAJII 06 JUIN 2019 - 04 JUILLET 2019"/>
            <p:cNvPicPr>
              <a:picLocks/>
            </p:cNvPicPr>
            <p:nvPr/>
          </p:nvPicPr>
          <p:blipFill>
            <a:blip r:embed="rId3"/>
            <a:stretch>
              <a:fillRect/>
            </a:stretch>
          </p:blipFill>
          <p:spPr>
            <a:xfrm>
              <a:off x="249381" y="904886"/>
              <a:ext cx="7855643" cy="970788"/>
            </a:xfrm>
            <a:prstGeom prst="rect">
              <a:avLst/>
            </a:prstGeom>
            <a:noFill/>
            <a:effectLst/>
          </p:spPr>
        </p:pic>
      </p:grpSp>
    </p:spTree>
    <p:extLst>
      <p:ext uri="{BB962C8B-B14F-4D97-AF65-F5344CB8AC3E}">
        <p14:creationId xmlns:p14="http://schemas.microsoft.com/office/powerpoint/2010/main" val="2667697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PM02 – Marketing et communication</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6" y="1681511"/>
            <a:ext cx="3379055" cy="1152962"/>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latin typeface="Calibri" panose="020F0502020204030204"/>
                  <a:ea typeface="+mn-ea"/>
                  <a:cs typeface="+mn-cs"/>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latin typeface="Calibri" panose="020F0502020204030204"/>
                  <a:ea typeface="+mn-ea"/>
                  <a:cs typeface="+mn-cs"/>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FFFFF"/>
                    </a:solidFill>
                    <a:effectLst/>
                    <a:uLnTx/>
                    <a:uFillTx/>
                    <a:latin typeface="Calibri" panose="020F0502020204030204"/>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latin typeface="Calibri" panose="020F0502020204030204"/>
                  <a:ea typeface="+mn-ea"/>
                  <a:cs typeface="+mn-cs"/>
                </a:endParaRPr>
              </a:p>
            </p:txBody>
          </p:sp>
        </p:grpSp>
      </p:grpSp>
      <p:grpSp>
        <p:nvGrpSpPr>
          <p:cNvPr id="15" name="Group 759"/>
          <p:cNvGrpSpPr/>
          <p:nvPr/>
        </p:nvGrpSpPr>
        <p:grpSpPr>
          <a:xfrm>
            <a:off x="4165379" y="2077097"/>
            <a:ext cx="755050"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5101636" y="1633908"/>
            <a:ext cx="6192459" cy="1323439"/>
          </a:xfrm>
          <a:prstGeom prst="rect">
            <a:avLst/>
          </a:prstGeom>
          <a:noFill/>
          <a:ln>
            <a:solidFill>
              <a:srgbClr val="7030A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srgbClr val="7030A0"/>
                </a:solidFill>
                <a:effectLst/>
                <a:uLnTx/>
                <a:uFillTx/>
                <a:latin typeface="Arial Narrow" panose="020B0606020202030204" pitchFamily="34" charset="0"/>
              </a:rPr>
              <a:t>Assurer à l'entreprise une bonne notoriété et la fidélisation de ses clients en vue de l'atteinte des objectifs de croissance.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srgbClr val="7030A0"/>
                </a:solidFill>
                <a:effectLst/>
                <a:uLnTx/>
                <a:uFillTx/>
                <a:latin typeface="Arial Narrow" panose="020B0606020202030204" pitchFamily="34" charset="0"/>
              </a:rPr>
              <a:t>Maîtriser l'image de l'entreprise auprès de toutes les parties intéressées et maintenir la relation de confiance avec celles-ci.</a:t>
            </a:r>
            <a:endParaRPr kumimoji="0" lang="en-US" sz="2000" b="0" i="0" u="none" strike="noStrike" kern="1200" cap="none" spc="0" normalizeH="0" baseline="0" noProof="0" dirty="0">
              <a:ln>
                <a:noFill/>
              </a:ln>
              <a:solidFill>
                <a:srgbClr val="7030A0"/>
              </a:solidFill>
              <a:effectLst/>
              <a:uLnTx/>
              <a:uFillTx/>
              <a:latin typeface="Arial Narrow" panose="020B0606020202030204" pitchFamily="34" charset="0"/>
            </a:endParaRPr>
          </a:p>
        </p:txBody>
      </p:sp>
      <p:grpSp>
        <p:nvGrpSpPr>
          <p:cNvPr id="19" name="Group 719"/>
          <p:cNvGrpSpPr/>
          <p:nvPr/>
        </p:nvGrpSpPr>
        <p:grpSpPr>
          <a:xfrm>
            <a:off x="571076" y="4179132"/>
            <a:ext cx="3561935" cy="1152962"/>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latin typeface="Calibri" panose="020F0502020204030204"/>
                  <a:ea typeface="+mn-ea"/>
                  <a:cs typeface="+mn-cs"/>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latin typeface="Calibri" panose="020F0502020204030204"/>
                  <a:ea typeface="+mn-ea"/>
                  <a:cs typeface="+mn-cs"/>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fr-SN" sz="2400" b="1" i="0" u="none" strike="noStrike" kern="0" cap="none" spc="0" normalizeH="0" baseline="0" noProof="0" dirty="0">
                    <a:ln>
                      <a:noFill/>
                    </a:ln>
                    <a:solidFill>
                      <a:srgbClr val="FFFFFF"/>
                    </a:solidFill>
                    <a:effectLst/>
                    <a:uLnTx/>
                    <a:uFillTx/>
                    <a:latin typeface="Calibri" panose="020F0502020204030204"/>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latin typeface="Calibri" panose="020F0502020204030204"/>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latin typeface="Calibri" panose="020F0502020204030204"/>
                  <a:ea typeface="+mn-ea"/>
                  <a:cs typeface="+mn-cs"/>
                </a:endParaRPr>
              </a:p>
            </p:txBody>
          </p:sp>
        </p:grpSp>
      </p:grpSp>
      <p:grpSp>
        <p:nvGrpSpPr>
          <p:cNvPr id="25" name="Group 759"/>
          <p:cNvGrpSpPr/>
          <p:nvPr/>
        </p:nvGrpSpPr>
        <p:grpSpPr>
          <a:xfrm>
            <a:off x="4251463" y="4557537"/>
            <a:ext cx="845910"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5215824" y="4158099"/>
            <a:ext cx="6070898" cy="1323439"/>
          </a:xfrm>
          <a:prstGeom prst="rect">
            <a:avLst/>
          </a:prstGeom>
          <a:noFill/>
          <a:ln>
            <a:solidFill>
              <a:srgbClr val="7030A0"/>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2000" b="0" i="0" u="none" strike="noStrike" kern="1200" cap="none" spc="0" normalizeH="0" baseline="0" noProof="0" dirty="0">
                <a:ln>
                  <a:noFill/>
                </a:ln>
                <a:solidFill>
                  <a:srgbClr val="7030A0"/>
                </a:solidFill>
                <a:effectLst/>
                <a:uLnTx/>
                <a:uFillTx/>
                <a:latin typeface="Arial Narrow" panose="020B0606020202030204" pitchFamily="34" charset="0"/>
              </a:rPr>
              <a:t>De : Besoin de faire connaître l'entreprise ou de communiquer</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2000" b="0" i="0" u="none" strike="noStrike" kern="1200" cap="none" spc="0" normalizeH="0" baseline="0" noProof="0" dirty="0">
                <a:ln>
                  <a:noFill/>
                </a:ln>
                <a:solidFill>
                  <a:srgbClr val="7030A0"/>
                </a:solidFill>
                <a:effectLst/>
                <a:uLnTx/>
                <a:uFillTx/>
                <a:latin typeface="Arial Narrow" panose="020B0606020202030204" pitchFamily="34" charset="0"/>
              </a:rPr>
              <a:t>A : Confiance et satisfaction des parties intéressées constatée</a:t>
            </a:r>
            <a:endParaRPr kumimoji="0" lang="fr-SN" sz="2000" b="0" i="0" u="none" strike="noStrike" kern="1200" cap="none" spc="0" normalizeH="0" baseline="0" noProof="0" dirty="0">
              <a:ln>
                <a:noFill/>
              </a:ln>
              <a:solidFill>
                <a:srgbClr val="7030A0"/>
              </a:solidFill>
              <a:effectLst/>
              <a:uLnTx/>
              <a:uFillTx/>
              <a:latin typeface="Arial Narrow" panose="020B0606020202030204" pitchFamily="34" charset="0"/>
            </a:endParaRPr>
          </a:p>
        </p:txBody>
      </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  Finalité &amp; Périmètre</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ZoneTexte 33"/>
          <p:cNvSpPr txBox="1"/>
          <p:nvPr/>
        </p:nvSpPr>
        <p:spPr>
          <a:xfrm>
            <a:off x="702000" y="836023"/>
            <a:ext cx="346505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SN"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Pilote : Khady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SN"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Co-pilote : Lauriane</a:t>
            </a:r>
            <a:endParaRPr kumimoji="0" lang="en-US"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121268507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Actions dans Qualipro (réalisées, en cours, en retard)</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a:t>
            </a:r>
          </a:p>
        </p:txBody>
      </p:sp>
      <p:graphicFrame>
        <p:nvGraphicFramePr>
          <p:cNvPr id="2" name="Tableau 1"/>
          <p:cNvGraphicFramePr>
            <a:graphicFrameLocks noGrp="1"/>
          </p:cNvGraphicFramePr>
          <p:nvPr>
            <p:extLst>
              <p:ext uri="{D42A27DB-BD31-4B8C-83A1-F6EECF244321}">
                <p14:modId xmlns:p14="http://schemas.microsoft.com/office/powerpoint/2010/main" val="1339245583"/>
              </p:ext>
            </p:extLst>
          </p:nvPr>
        </p:nvGraphicFramePr>
        <p:xfrm>
          <a:off x="738859" y="2240864"/>
          <a:ext cx="9870142" cy="2320901"/>
        </p:xfrm>
        <a:graphic>
          <a:graphicData uri="http://schemas.openxmlformats.org/drawingml/2006/table">
            <a:tbl>
              <a:tblPr/>
              <a:tblGrid>
                <a:gridCol w="1071871">
                  <a:extLst>
                    <a:ext uri="{9D8B030D-6E8A-4147-A177-3AD203B41FA5}">
                      <a16:colId xmlns:a16="http://schemas.microsoft.com/office/drawing/2014/main" val="505593404"/>
                    </a:ext>
                  </a:extLst>
                </a:gridCol>
                <a:gridCol w="4019514">
                  <a:extLst>
                    <a:ext uri="{9D8B030D-6E8A-4147-A177-3AD203B41FA5}">
                      <a16:colId xmlns:a16="http://schemas.microsoft.com/office/drawing/2014/main" val="2797979821"/>
                    </a:ext>
                  </a:extLst>
                </a:gridCol>
                <a:gridCol w="2210733">
                  <a:extLst>
                    <a:ext uri="{9D8B030D-6E8A-4147-A177-3AD203B41FA5}">
                      <a16:colId xmlns:a16="http://schemas.microsoft.com/office/drawing/2014/main" val="2825713699"/>
                    </a:ext>
                  </a:extLst>
                </a:gridCol>
                <a:gridCol w="2568024">
                  <a:extLst>
                    <a:ext uri="{9D8B030D-6E8A-4147-A177-3AD203B41FA5}">
                      <a16:colId xmlns:a16="http://schemas.microsoft.com/office/drawing/2014/main" val="2066361026"/>
                    </a:ext>
                  </a:extLst>
                </a:gridCol>
              </a:tblGrid>
              <a:tr h="874542">
                <a:tc>
                  <a:txBody>
                    <a:bodyPr/>
                    <a:lstStyle/>
                    <a:p>
                      <a:pPr algn="ctr" fontAlgn="ctr"/>
                      <a:r>
                        <a:rPr lang="en-US" sz="1800" b="1" i="0" u="none" strike="noStrike" dirty="0">
                          <a:solidFill>
                            <a:srgbClr val="FFFFFF"/>
                          </a:solidFill>
                          <a:effectLst/>
                          <a:latin typeface="Arial" panose="020B0604020202020204" pitchFamily="34" charset="0"/>
                        </a:rPr>
                        <a:t>N° action</a:t>
                      </a:r>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93D93"/>
                    </a:solidFill>
                  </a:tcPr>
                </a:tc>
                <a:tc>
                  <a:txBody>
                    <a:bodyPr/>
                    <a:lstStyle/>
                    <a:p>
                      <a:pPr algn="ctr" fontAlgn="ctr"/>
                      <a:r>
                        <a:rPr lang="en-US" sz="1800" b="1" i="0" u="none" strike="noStrike">
                          <a:solidFill>
                            <a:srgbClr val="FFFFFF"/>
                          </a:solidFill>
                          <a:effectLst/>
                          <a:latin typeface="Arial" panose="020B0604020202020204" pitchFamily="34" charset="0"/>
                        </a:rPr>
                        <a:t>Désignation</a:t>
                      </a:r>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93D93"/>
                    </a:solidFill>
                  </a:tcPr>
                </a:tc>
                <a:tc>
                  <a:txBody>
                    <a:bodyPr/>
                    <a:lstStyle/>
                    <a:p>
                      <a:pPr algn="ctr" fontAlgn="ctr"/>
                      <a:r>
                        <a:rPr lang="en-US" sz="1800" b="1" i="0" u="none" strike="noStrike">
                          <a:solidFill>
                            <a:srgbClr val="FFFFFF"/>
                          </a:solidFill>
                          <a:effectLst/>
                          <a:latin typeface="Arial" panose="020B0604020202020204" pitchFamily="34" charset="0"/>
                        </a:rPr>
                        <a:t>Délai de réalisation</a:t>
                      </a:r>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93D93"/>
                    </a:solidFill>
                  </a:tcPr>
                </a:tc>
                <a:tc>
                  <a:txBody>
                    <a:bodyPr/>
                    <a:lstStyle/>
                    <a:p>
                      <a:pPr algn="ctr" fontAlgn="ctr"/>
                      <a:r>
                        <a:rPr lang="en-US" sz="1800" b="1" i="0" u="none" strike="noStrike" dirty="0" err="1">
                          <a:solidFill>
                            <a:srgbClr val="FFFFFF"/>
                          </a:solidFill>
                          <a:effectLst/>
                          <a:latin typeface="Arial" panose="020B0604020202020204" pitchFamily="34" charset="0"/>
                        </a:rPr>
                        <a:t>Responsable</a:t>
                      </a:r>
                      <a:r>
                        <a:rPr lang="en-US" sz="1800" b="1" i="0" u="none" strike="noStrike" dirty="0">
                          <a:solidFill>
                            <a:srgbClr val="FFFFFF"/>
                          </a:solidFill>
                          <a:effectLst/>
                          <a:latin typeface="Arial" panose="020B0604020202020204" pitchFamily="34" charset="0"/>
                        </a:rPr>
                        <a:t> de </a:t>
                      </a:r>
                      <a:r>
                        <a:rPr lang="en-US" sz="1800" b="1" i="0" u="none" strike="noStrike" dirty="0" err="1">
                          <a:solidFill>
                            <a:srgbClr val="FFFFFF"/>
                          </a:solidFill>
                          <a:effectLst/>
                          <a:latin typeface="Arial" panose="020B0604020202020204" pitchFamily="34" charset="0"/>
                        </a:rPr>
                        <a:t>suivi</a:t>
                      </a:r>
                      <a:endParaRPr lang="en-US" sz="1800" b="1" i="0" u="none" strike="noStrike" dirty="0">
                        <a:solidFill>
                          <a:srgbClr val="FFFFFF"/>
                        </a:solidFill>
                        <a:effectLst/>
                        <a:latin typeface="Arial" panose="020B0604020202020204" pitchFamily="34" charset="0"/>
                      </a:endParaRPr>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93D93"/>
                    </a:solidFill>
                  </a:tcPr>
                </a:tc>
                <a:extLst>
                  <a:ext uri="{0D108BD9-81ED-4DB2-BD59-A6C34878D82A}">
                    <a16:rowId xmlns:a16="http://schemas.microsoft.com/office/drawing/2014/main" val="2242238559"/>
                  </a:ext>
                </a:extLst>
              </a:tr>
              <a:tr h="1446359">
                <a:tc>
                  <a:txBody>
                    <a:bodyPr/>
                    <a:lstStyle/>
                    <a:p>
                      <a:endParaRPr lang="en-US" dirty="0"/>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FR" b="1" dirty="0"/>
                        <a:t>Pas d’action en cours</a:t>
                      </a:r>
                      <a:endParaRPr lang="en-US" b="1" dirty="0"/>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endParaRPr lang="en-US"/>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endParaRPr lang="en-US" dirty="0"/>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914086420"/>
                  </a:ext>
                </a:extLst>
              </a:tr>
            </a:tbl>
          </a:graphicData>
        </a:graphic>
      </p:graphicFrame>
      <p:sp>
        <p:nvSpPr>
          <p:cNvPr id="8" name="Titre 1">
            <a:extLst>
              <a:ext uri="{FF2B5EF4-FFF2-40B4-BE49-F238E27FC236}">
                <a16:creationId xmlns:a16="http://schemas.microsoft.com/office/drawing/2014/main" id="{DB7CEAEC-4849-4BA5-9A1C-6D67CF319CFF}"/>
              </a:ext>
            </a:extLst>
          </p:cNvPr>
          <p:cNvSpPr txBox="1">
            <a:spLocks/>
          </p:cNvSpPr>
          <p:nvPr/>
        </p:nvSpPr>
        <p:spPr>
          <a:xfrm>
            <a:off x="853639" y="29008"/>
            <a:ext cx="10788000" cy="896076"/>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fr-FR" sz="3200" b="1" dirty="0">
                <a:latin typeface="Bahnschrift" panose="020B0502040204020203" pitchFamily="34" charset="0"/>
              </a:rPr>
              <a:t> PS04 – Gestion des ressources matérielles</a:t>
            </a:r>
          </a:p>
        </p:txBody>
      </p:sp>
      <p:sp>
        <p:nvSpPr>
          <p:cNvPr id="11" name="ZoneTexte 10"/>
          <p:cNvSpPr txBox="1"/>
          <p:nvPr/>
        </p:nvSpPr>
        <p:spPr>
          <a:xfrm>
            <a:off x="738097" y="1770317"/>
            <a:ext cx="9870904" cy="416011"/>
          </a:xfrm>
          <a:prstGeom prst="rect">
            <a:avLst/>
          </a:prstGeom>
          <a:solidFill>
            <a:srgbClr val="80227C"/>
          </a:solidFill>
          <a:ln>
            <a:solidFill>
              <a:schemeClr val="accent4"/>
            </a:solidFill>
          </a:ln>
        </p:spPr>
        <p:txBody>
          <a:bodyPr wrap="square" rtlCol="0">
            <a:spAutoFit/>
          </a:bodyPr>
          <a:lstStyle/>
          <a:p>
            <a:pPr algn="ctr">
              <a:lnSpc>
                <a:spcPct val="150000"/>
              </a:lnSpc>
            </a:pPr>
            <a:r>
              <a:rPr lang="fr-SN" sz="1600" b="1" dirty="0">
                <a:solidFill>
                  <a:schemeClr val="bg1"/>
                </a:solidFill>
                <a:latin typeface="Arial" panose="020B0604020202020204" pitchFamily="34" charset="0"/>
                <a:cs typeface="Arial" panose="020B0604020202020204" pitchFamily="34" charset="0"/>
              </a:rPr>
              <a:t>PS04- Gestion des ressources matérielles</a:t>
            </a:r>
            <a:endParaRPr lang="en-US"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969625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28" name="Rectangle 27"/>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Gestion du processus</a:t>
            </a:r>
            <a:endParaRPr lang="en-US" sz="2400" dirty="0">
              <a:solidFill>
                <a:schemeClr val="bg1"/>
              </a:solidFill>
            </a:endParaRPr>
          </a:p>
        </p:txBody>
      </p:sp>
      <p:sp>
        <p:nvSpPr>
          <p:cNvPr id="8"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PS04 – Gestion des ressources matérielles</a:t>
            </a:r>
          </a:p>
        </p:txBody>
      </p:sp>
      <p:graphicFrame>
        <p:nvGraphicFramePr>
          <p:cNvPr id="9" name="Tableau 8"/>
          <p:cNvGraphicFramePr>
            <a:graphicFrameLocks noGrp="1"/>
          </p:cNvGraphicFramePr>
          <p:nvPr>
            <p:extLst>
              <p:ext uri="{D42A27DB-BD31-4B8C-83A1-F6EECF244321}">
                <p14:modId xmlns:p14="http://schemas.microsoft.com/office/powerpoint/2010/main" val="4103815683"/>
              </p:ext>
            </p:extLst>
          </p:nvPr>
        </p:nvGraphicFramePr>
        <p:xfrm>
          <a:off x="1240971" y="1593670"/>
          <a:ext cx="9209315" cy="2746317"/>
        </p:xfrm>
        <a:graphic>
          <a:graphicData uri="http://schemas.openxmlformats.org/drawingml/2006/table">
            <a:tbl>
              <a:tblPr/>
              <a:tblGrid>
                <a:gridCol w="4127863">
                  <a:extLst>
                    <a:ext uri="{9D8B030D-6E8A-4147-A177-3AD203B41FA5}">
                      <a16:colId xmlns:a16="http://schemas.microsoft.com/office/drawing/2014/main" val="2447260720"/>
                    </a:ext>
                  </a:extLst>
                </a:gridCol>
                <a:gridCol w="5081452">
                  <a:extLst>
                    <a:ext uri="{9D8B030D-6E8A-4147-A177-3AD203B41FA5}">
                      <a16:colId xmlns:a16="http://schemas.microsoft.com/office/drawing/2014/main" val="2779336989"/>
                    </a:ext>
                  </a:extLst>
                </a:gridCol>
              </a:tblGrid>
              <a:tr h="433718">
                <a:tc gridSpan="2">
                  <a:txBody>
                    <a:bodyPr/>
                    <a:lstStyle/>
                    <a:p>
                      <a:pPr algn="ctr" fontAlgn="ctr"/>
                      <a:r>
                        <a:rPr lang="fr-FR" sz="1400" b="1" i="0" u="none" strike="noStrike" dirty="0">
                          <a:solidFill>
                            <a:srgbClr val="FFFFFF"/>
                          </a:solidFill>
                          <a:effectLst/>
                          <a:latin typeface="Bahnschrift" panose="020B0502040204020203" pitchFamily="34" charset="0"/>
                        </a:rPr>
                        <a:t>PS04 – Gestion des ressources matérielles</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0227C"/>
                    </a:solidFill>
                  </a:tcPr>
                </a:tc>
                <a:tc hMerge="1">
                  <a:txBody>
                    <a:bodyPr/>
                    <a:lstStyle/>
                    <a:p>
                      <a:endParaRPr lang="en-US"/>
                    </a:p>
                  </a:txBody>
                  <a:tcPr/>
                </a:tc>
                <a:extLst>
                  <a:ext uri="{0D108BD9-81ED-4DB2-BD59-A6C34878D82A}">
                    <a16:rowId xmlns:a16="http://schemas.microsoft.com/office/drawing/2014/main" val="2574862643"/>
                  </a:ext>
                </a:extLst>
              </a:tr>
              <a:tr h="867438">
                <a:tc>
                  <a:txBody>
                    <a:bodyPr/>
                    <a:lstStyle/>
                    <a:p>
                      <a:pPr algn="ctr" fontAlgn="ctr"/>
                      <a:r>
                        <a:rPr lang="fr-FR" sz="1400" b="1" i="0" u="none" strike="noStrike" dirty="0">
                          <a:solidFill>
                            <a:srgbClr val="FFFFFF"/>
                          </a:solidFill>
                          <a:effectLst/>
                          <a:latin typeface="Bahnschrift" panose="020B0502040204020203" pitchFamily="34" charset="0"/>
                        </a:rPr>
                        <a:t>Difficultés rencontrées dans le processus &amp; Qualipro</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Bahnschrift" panose="020B0502040204020203" pitchFamily="34" charset="0"/>
                        </a:rPr>
                        <a:t>Besoin/réclamation</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extLst>
                  <a:ext uri="{0D108BD9-81ED-4DB2-BD59-A6C34878D82A}">
                    <a16:rowId xmlns:a16="http://schemas.microsoft.com/office/drawing/2014/main" val="2440026530"/>
                  </a:ext>
                </a:extLst>
              </a:tr>
              <a:tr h="1445161">
                <a:tc>
                  <a:txBody>
                    <a:bodyPr/>
                    <a:lstStyle/>
                    <a:p>
                      <a:pPr marL="0" indent="0" algn="ctr" fontAlgn="ctr">
                        <a:buFont typeface="Arial" panose="020B0604020202020204" pitchFamily="34" charset="0"/>
                        <a:buNone/>
                      </a:pPr>
                      <a:r>
                        <a:rPr lang="en-US" sz="1400" b="0" i="0" u="none" strike="noStrike" dirty="0" err="1">
                          <a:solidFill>
                            <a:srgbClr val="000000"/>
                          </a:solidFill>
                          <a:effectLst/>
                          <a:latin typeface="Bahnschrift" panose="020B0502040204020203" pitchFamily="34" charset="0"/>
                        </a:rPr>
                        <a:t>Problème</a:t>
                      </a:r>
                      <a:r>
                        <a:rPr lang="en-US" sz="1400" b="0" i="0" u="none" strike="noStrike" dirty="0">
                          <a:solidFill>
                            <a:srgbClr val="000000"/>
                          </a:solidFill>
                          <a:effectLst/>
                          <a:latin typeface="Bahnschrift" panose="020B0502040204020203" pitchFamily="34" charset="0"/>
                        </a:rPr>
                        <a:t> de </a:t>
                      </a:r>
                      <a:r>
                        <a:rPr lang="en-US" sz="1400" b="0" i="0" u="none" strike="noStrike" dirty="0" err="1">
                          <a:solidFill>
                            <a:srgbClr val="000000"/>
                          </a:solidFill>
                          <a:effectLst/>
                          <a:latin typeface="Bahnschrift" panose="020B0502040204020203" pitchFamily="34" charset="0"/>
                        </a:rPr>
                        <a:t>téléphone</a:t>
                      </a:r>
                      <a:endParaRPr lang="en-US" sz="1400" b="0" i="0" u="none" strike="noStrike" dirty="0">
                        <a:solidFill>
                          <a:srgbClr val="000000"/>
                        </a:solidFill>
                        <a:effectLst/>
                        <a:latin typeface="Bahnschrift" panose="020B0502040204020203" pitchFamily="34" charset="0"/>
                      </a:endParaRPr>
                    </a:p>
                    <a:p>
                      <a:pPr marL="0" indent="0" algn="ctr" fontAlgn="ctr">
                        <a:buFont typeface="Arial" panose="020B0604020202020204" pitchFamily="34" charset="0"/>
                        <a:buNone/>
                      </a:pPr>
                      <a:r>
                        <a:rPr lang="en-US" sz="1400" b="0" i="0" u="none" strike="noStrike" dirty="0" err="1">
                          <a:solidFill>
                            <a:srgbClr val="000000"/>
                          </a:solidFill>
                          <a:effectLst/>
                          <a:latin typeface="Bahnschrift" panose="020B0502040204020203" pitchFamily="34" charset="0"/>
                        </a:rPr>
                        <a:t>Problème</a:t>
                      </a:r>
                      <a:r>
                        <a:rPr lang="en-US" sz="1400" b="0" i="0" u="none" strike="noStrike" dirty="0">
                          <a:solidFill>
                            <a:srgbClr val="000000"/>
                          </a:solidFill>
                          <a:effectLst/>
                          <a:latin typeface="Bahnschrift" panose="020B0502040204020203" pitchFamily="34" charset="0"/>
                        </a:rPr>
                        <a:t> avec la </a:t>
                      </a:r>
                      <a:r>
                        <a:rPr lang="en-US" sz="1400" b="0" i="0" u="none" strike="noStrike" dirty="0" err="1">
                          <a:solidFill>
                            <a:srgbClr val="000000"/>
                          </a:solidFill>
                          <a:effectLst/>
                          <a:latin typeface="Bahnschrift" panose="020B0502040204020203" pitchFamily="34" charset="0"/>
                        </a:rPr>
                        <a:t>climatisation</a:t>
                      </a:r>
                      <a:endParaRPr lang="en-US" sz="1400" b="0" i="0" u="none" strike="noStrike" dirty="0">
                        <a:solidFill>
                          <a:srgbClr val="000000"/>
                        </a:solidFill>
                        <a:effectLst/>
                        <a:latin typeface="Bahnschrift" panose="020B0502040204020203"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0" indent="0" algn="l" fontAlgn="ctr">
                        <a:buFontTx/>
                        <a:buNone/>
                      </a:pPr>
                      <a:endParaRPr lang="fr-SN" sz="1400" b="0" i="0" u="none" strike="noStrike" dirty="0">
                        <a:solidFill>
                          <a:srgbClr val="C00000"/>
                        </a:solidFill>
                        <a:effectLst/>
                        <a:latin typeface="Arial Rounded MT Bold" panose="020F0704030504030204" pitchFamily="34" charset="0"/>
                      </a:endParaRPr>
                    </a:p>
                    <a:p>
                      <a:pPr marL="0" indent="0" algn="l" fontAlgn="ctr">
                        <a:buFontTx/>
                        <a:buNone/>
                      </a:pPr>
                      <a:endParaRPr lang="en-US" sz="14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550560852"/>
                  </a:ext>
                </a:extLst>
              </a:tr>
            </a:tbl>
          </a:graphicData>
        </a:graphic>
      </p:graphicFrame>
    </p:spTree>
    <p:extLst>
      <p:ext uri="{BB962C8B-B14F-4D97-AF65-F5344CB8AC3E}">
        <p14:creationId xmlns:p14="http://schemas.microsoft.com/office/powerpoint/2010/main" val="330255375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446907"/>
            <a:ext cx="9326880" cy="156966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Maîtrise de l’environnement des soins</a:t>
            </a:r>
            <a:endParaRPr kumimoji="0" lang="en-US"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13665528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PS06 – Maitrise de l’environnement des soins</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6" y="1681511"/>
            <a:ext cx="4594273" cy="1152962"/>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FFFFF"/>
                    </a:solidFill>
                    <a:effectLst/>
                    <a:uLnTx/>
                    <a:uFillTx/>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15" name="Group 759"/>
          <p:cNvGrpSpPr/>
          <p:nvPr/>
        </p:nvGrpSpPr>
        <p:grpSpPr>
          <a:xfrm>
            <a:off x="5421486" y="2018628"/>
            <a:ext cx="1405908"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7049489" y="1818811"/>
            <a:ext cx="4271271" cy="1015663"/>
          </a:xfrm>
          <a:prstGeom prst="rect">
            <a:avLst/>
          </a:prstGeom>
          <a:noFill/>
          <a:ln>
            <a:solidFill>
              <a:srgbClr val="7030A0"/>
            </a:solidFill>
          </a:ln>
        </p:spPr>
        <p:txBody>
          <a:bodyPr wrap="square" rtlCol="0">
            <a:spAutoFit/>
          </a:bodyPr>
          <a:lstStyle/>
          <a:p>
            <a:r>
              <a:rPr lang="fr-FR" sz="2000" dirty="0">
                <a:solidFill>
                  <a:srgbClr val="7030A0"/>
                </a:solidFill>
                <a:latin typeface="Centaur" panose="02030504050205020304" pitchFamily="18" charset="0"/>
              </a:rPr>
              <a:t>Assurer des prestations de qualité dans le respect des exigences relatives à l'hygiène, la sécurité et l'environnement.	</a:t>
            </a:r>
          </a:p>
        </p:txBody>
      </p:sp>
      <p:grpSp>
        <p:nvGrpSpPr>
          <p:cNvPr id="19" name="Group 719"/>
          <p:cNvGrpSpPr/>
          <p:nvPr/>
        </p:nvGrpSpPr>
        <p:grpSpPr>
          <a:xfrm>
            <a:off x="605116" y="3444161"/>
            <a:ext cx="4594274" cy="1152962"/>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fr-SN" sz="2400" b="1" i="0" u="none" strike="noStrike" kern="0" cap="none" spc="0" normalizeH="0" baseline="0" noProof="0" dirty="0">
                    <a:ln>
                      <a:noFill/>
                    </a:ln>
                    <a:solidFill>
                      <a:srgbClr val="FFFFFF"/>
                    </a:solidFill>
                    <a:effectLst/>
                    <a:uLnTx/>
                    <a:uFillTx/>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25" name="Group 759"/>
          <p:cNvGrpSpPr/>
          <p:nvPr/>
        </p:nvGrpSpPr>
        <p:grpSpPr>
          <a:xfrm>
            <a:off x="5393046" y="3811320"/>
            <a:ext cx="1405908"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7049489" y="3204408"/>
            <a:ext cx="4271271" cy="1846659"/>
          </a:xfrm>
          <a:prstGeom prst="rect">
            <a:avLst/>
          </a:prstGeom>
          <a:noFill/>
          <a:ln>
            <a:solidFill>
              <a:srgbClr val="7030A0"/>
            </a:solidFill>
          </a:ln>
        </p:spPr>
        <p:txBody>
          <a:bodyPr wrap="square" rtlCol="0">
            <a:spAutoFit/>
          </a:bodyPr>
          <a:lstStyle/>
          <a:p>
            <a:pPr marL="285750" indent="-285750">
              <a:lnSpc>
                <a:spcPct val="150000"/>
              </a:lnSpc>
              <a:buFontTx/>
              <a:buChar char="-"/>
            </a:pPr>
            <a:r>
              <a:rPr lang="fr-SN" sz="2000" dirty="0">
                <a:solidFill>
                  <a:srgbClr val="7030A0"/>
                </a:solidFill>
                <a:latin typeface="Centaur" panose="02030504050205020304" pitchFamily="18" charset="0"/>
              </a:rPr>
              <a:t> </a:t>
            </a:r>
            <a:r>
              <a:rPr lang="fr-FR" sz="2000" b="1" dirty="0">
                <a:solidFill>
                  <a:srgbClr val="00B050"/>
                </a:solidFill>
                <a:latin typeface="Centaur" panose="02030504050205020304" pitchFamily="18" charset="0"/>
              </a:rPr>
              <a:t>De :  </a:t>
            </a:r>
            <a:r>
              <a:rPr lang="fr-FR" dirty="0">
                <a:solidFill>
                  <a:srgbClr val="7030A0"/>
                </a:solidFill>
                <a:latin typeface="Centaur" panose="02030504050205020304" pitchFamily="18" charset="0"/>
              </a:rPr>
              <a:t>Identification des exigences relatives à l'hygiène, la sécurité et l'environnement</a:t>
            </a:r>
          </a:p>
          <a:p>
            <a:pPr marL="285750" indent="-285750">
              <a:lnSpc>
                <a:spcPct val="150000"/>
              </a:lnSpc>
              <a:buFontTx/>
              <a:buChar char="-"/>
            </a:pPr>
            <a:r>
              <a:rPr lang="fr-FR" sz="2000" b="1" dirty="0">
                <a:solidFill>
                  <a:srgbClr val="00B050"/>
                </a:solidFill>
                <a:latin typeface="Centaur" panose="02030504050205020304" pitchFamily="18" charset="0"/>
              </a:rPr>
              <a:t>A : </a:t>
            </a:r>
            <a:r>
              <a:rPr lang="fr-FR" dirty="0">
                <a:solidFill>
                  <a:srgbClr val="7030A0"/>
                </a:solidFill>
                <a:latin typeface="Centaur" panose="02030504050205020304" pitchFamily="18" charset="0"/>
              </a:rPr>
              <a:t>Respect des exigences relatives à l'hygiène, la sécurité et l'environnement.</a:t>
            </a:r>
            <a:endParaRPr lang="fr-SN" sz="2000" dirty="0">
              <a:solidFill>
                <a:srgbClr val="7030A0"/>
              </a:solidFill>
              <a:latin typeface="Centaur" panose="02030504050205020304" pitchFamily="18" charset="0"/>
            </a:endParaRPr>
          </a:p>
        </p:txBody>
      </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i="1" dirty="0">
                <a:solidFill>
                  <a:schemeClr val="bg1"/>
                </a:solidFill>
              </a:rPr>
              <a:t>  Finalité &amp; Périmètre</a:t>
            </a:r>
            <a:endParaRPr lang="en-US" sz="2400" dirty="0">
              <a:solidFill>
                <a:schemeClr val="bg1"/>
              </a:solidFill>
            </a:endParaRPr>
          </a:p>
        </p:txBody>
      </p:sp>
      <p:sp>
        <p:nvSpPr>
          <p:cNvPr id="34" name="ZoneTexte 33"/>
          <p:cNvSpPr txBox="1"/>
          <p:nvPr/>
        </p:nvSpPr>
        <p:spPr>
          <a:xfrm>
            <a:off x="702000" y="836023"/>
            <a:ext cx="3465051" cy="646331"/>
          </a:xfrm>
          <a:prstGeom prst="rect">
            <a:avLst/>
          </a:prstGeom>
          <a:noFill/>
        </p:spPr>
        <p:txBody>
          <a:bodyPr wrap="square" rtlCol="0">
            <a:spAutoFit/>
          </a:bodyPr>
          <a:lstStyle/>
          <a:p>
            <a:r>
              <a:rPr lang="fr-SN" dirty="0">
                <a:latin typeface="Century Gothic" panose="020B0502020202020204" pitchFamily="34" charset="0"/>
              </a:rPr>
              <a:t>Pilote : Florence</a:t>
            </a:r>
          </a:p>
          <a:p>
            <a:r>
              <a:rPr lang="fr-SN" dirty="0">
                <a:latin typeface="Century Gothic" panose="020B0502020202020204" pitchFamily="34" charset="0"/>
              </a:rPr>
              <a:t>Co-pilote :  </a:t>
            </a:r>
            <a:r>
              <a:rPr lang="fr-SN" dirty="0" err="1">
                <a:latin typeface="Century Gothic" panose="020B0502020202020204" pitchFamily="34" charset="0"/>
              </a:rPr>
              <a:t>Bigué</a:t>
            </a:r>
            <a:endParaRPr lang="en-US" dirty="0">
              <a:latin typeface="Century Gothic" panose="020B0502020202020204" pitchFamily="34" charset="0"/>
            </a:endParaRPr>
          </a:p>
        </p:txBody>
      </p:sp>
    </p:spTree>
    <p:extLst>
      <p:ext uri="{BB962C8B-B14F-4D97-AF65-F5344CB8AC3E}">
        <p14:creationId xmlns:p14="http://schemas.microsoft.com/office/powerpoint/2010/main" val="406392626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28" name="Rectangle 27"/>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8"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PS06 – Maitrise de l’environnement des soins</a:t>
            </a:r>
          </a:p>
        </p:txBody>
      </p:sp>
      <p:graphicFrame>
        <p:nvGraphicFramePr>
          <p:cNvPr id="2" name="Tableau 1"/>
          <p:cNvGraphicFramePr>
            <a:graphicFrameLocks noGrp="1"/>
          </p:cNvGraphicFramePr>
          <p:nvPr>
            <p:extLst>
              <p:ext uri="{D42A27DB-BD31-4B8C-83A1-F6EECF244321}">
                <p14:modId xmlns:p14="http://schemas.microsoft.com/office/powerpoint/2010/main" val="4051263807"/>
              </p:ext>
            </p:extLst>
          </p:nvPr>
        </p:nvGraphicFramePr>
        <p:xfrm>
          <a:off x="944936" y="1751198"/>
          <a:ext cx="10185400" cy="3520048"/>
        </p:xfrm>
        <a:graphic>
          <a:graphicData uri="http://schemas.openxmlformats.org/drawingml/2006/table">
            <a:tbl>
              <a:tblPr/>
              <a:tblGrid>
                <a:gridCol w="3132044">
                  <a:extLst>
                    <a:ext uri="{9D8B030D-6E8A-4147-A177-3AD203B41FA5}">
                      <a16:colId xmlns:a16="http://schemas.microsoft.com/office/drawing/2014/main" val="853992670"/>
                    </a:ext>
                  </a:extLst>
                </a:gridCol>
                <a:gridCol w="1344706">
                  <a:extLst>
                    <a:ext uri="{9D8B030D-6E8A-4147-A177-3AD203B41FA5}">
                      <a16:colId xmlns:a16="http://schemas.microsoft.com/office/drawing/2014/main" val="1582938759"/>
                    </a:ext>
                  </a:extLst>
                </a:gridCol>
                <a:gridCol w="1492624">
                  <a:extLst>
                    <a:ext uri="{9D8B030D-6E8A-4147-A177-3AD203B41FA5}">
                      <a16:colId xmlns:a16="http://schemas.microsoft.com/office/drawing/2014/main" val="2638227271"/>
                    </a:ext>
                  </a:extLst>
                </a:gridCol>
                <a:gridCol w="1048870">
                  <a:extLst>
                    <a:ext uri="{9D8B030D-6E8A-4147-A177-3AD203B41FA5}">
                      <a16:colId xmlns:a16="http://schemas.microsoft.com/office/drawing/2014/main" val="2664665490"/>
                    </a:ext>
                  </a:extLst>
                </a:gridCol>
                <a:gridCol w="3167156">
                  <a:extLst>
                    <a:ext uri="{9D8B030D-6E8A-4147-A177-3AD203B41FA5}">
                      <a16:colId xmlns:a16="http://schemas.microsoft.com/office/drawing/2014/main" val="320254888"/>
                    </a:ext>
                  </a:extLst>
                </a:gridCol>
              </a:tblGrid>
              <a:tr h="455710">
                <a:tc>
                  <a:txBody>
                    <a:bodyPr/>
                    <a:lstStyle/>
                    <a:p>
                      <a:pPr algn="ctr" fontAlgn="ctr"/>
                      <a:r>
                        <a:rPr lang="en-US" sz="1600" b="1" i="0" u="none" strike="noStrike">
                          <a:solidFill>
                            <a:schemeClr val="bg1"/>
                          </a:solidFill>
                          <a:effectLst/>
                          <a:latin typeface="Arial Narrow" panose="020B0606020202030204" pitchFamily="34" charset="0"/>
                        </a:rPr>
                        <a:t>INDICATEURS </a:t>
                      </a:r>
                    </a:p>
                  </a:txBody>
                  <a:tcPr marL="9525" marR="9525" marT="9525"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1600" b="1" i="0" u="none" strike="noStrike">
                          <a:solidFill>
                            <a:schemeClr val="bg1"/>
                          </a:solidFill>
                          <a:effectLst/>
                          <a:latin typeface="Arial Narrow" panose="020B0606020202030204" pitchFamily="34" charset="0"/>
                        </a:rPr>
                        <a:t>RESP.</a:t>
                      </a:r>
                    </a:p>
                  </a:txBody>
                  <a:tcPr marL="9525" marR="9525" marT="9525"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1600" b="1" i="0" u="none" strike="noStrike">
                          <a:solidFill>
                            <a:schemeClr val="bg1"/>
                          </a:solidFill>
                          <a:effectLst/>
                          <a:latin typeface="Arial Narrow" panose="020B0606020202030204" pitchFamily="34" charset="0"/>
                        </a:rPr>
                        <a:t>FREQ.</a:t>
                      </a:r>
                    </a:p>
                  </a:txBody>
                  <a:tcPr marL="9525" marR="9525" marT="9525"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1600" b="1" i="0" u="none" strike="noStrike">
                          <a:solidFill>
                            <a:schemeClr val="bg1"/>
                          </a:solidFill>
                          <a:effectLst/>
                          <a:latin typeface="Arial Narrow" panose="020B0606020202030204" pitchFamily="34" charset="0"/>
                        </a:rPr>
                        <a:t>CIBLE</a:t>
                      </a:r>
                    </a:p>
                  </a:txBody>
                  <a:tcPr marL="9525" marR="9525" marT="9525"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1600" b="1" i="0" u="none" strike="noStrike" dirty="0">
                          <a:solidFill>
                            <a:schemeClr val="bg1"/>
                          </a:solidFill>
                          <a:effectLst/>
                          <a:latin typeface="Arial Narrow" panose="020B0606020202030204" pitchFamily="34" charset="0"/>
                        </a:rPr>
                        <a:t>METHODE DE CALCUL</a:t>
                      </a:r>
                    </a:p>
                  </a:txBody>
                  <a:tcPr marL="9525" marR="9525" marT="9525" marB="0" anchor="ctr">
                    <a:lnL w="1270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chemeClr val="tx2"/>
                    </a:solidFill>
                  </a:tcPr>
                </a:tc>
                <a:extLst>
                  <a:ext uri="{0D108BD9-81ED-4DB2-BD59-A6C34878D82A}">
                    <a16:rowId xmlns:a16="http://schemas.microsoft.com/office/drawing/2014/main" val="1097099241"/>
                  </a:ext>
                </a:extLst>
              </a:tr>
              <a:tr h="642920">
                <a:tc>
                  <a:txBody>
                    <a:bodyPr/>
                    <a:lstStyle/>
                    <a:p>
                      <a:pPr algn="ctr" fontAlgn="ctr"/>
                      <a:r>
                        <a:rPr lang="fr-FR" sz="1600" b="0" i="0" u="none" strike="noStrike">
                          <a:solidFill>
                            <a:srgbClr val="403151"/>
                          </a:solidFill>
                          <a:effectLst/>
                          <a:latin typeface="Arial Narrow" panose="020B0606020202030204" pitchFamily="34" charset="0"/>
                        </a:rPr>
                        <a:t>Qualité du nettoyage par zone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a:solidFill>
                            <a:srgbClr val="403151"/>
                          </a:solidFill>
                          <a:effectLst/>
                          <a:latin typeface="Arial Narrow" panose="020B0606020202030204" pitchFamily="34" charset="0"/>
                        </a:rPr>
                        <a:t>Pilote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dirty="0">
                          <a:solidFill>
                            <a:srgbClr val="403151"/>
                          </a:solidFill>
                          <a:effectLst/>
                          <a:latin typeface="Arial Narrow" panose="020B0606020202030204" pitchFamily="34" charset="0"/>
                        </a:rPr>
                        <a:t>Trimestrielle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dirty="0">
                          <a:solidFill>
                            <a:srgbClr val="403151"/>
                          </a:solidFill>
                          <a:effectLst/>
                          <a:latin typeface="Arial Narrow" panose="020B0606020202030204" pitchFamily="34" charset="0"/>
                        </a:rPr>
                        <a:t>≥80%</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accent2"/>
                    </a:solidFill>
                  </a:tcPr>
                </a:tc>
                <a:tc>
                  <a:txBody>
                    <a:bodyPr/>
                    <a:lstStyle/>
                    <a:p>
                      <a:pPr algn="ctr" fontAlgn="ctr"/>
                      <a:r>
                        <a:rPr lang="fr-FR" sz="1600" b="0" i="0" u="none" strike="noStrike">
                          <a:solidFill>
                            <a:srgbClr val="403151"/>
                          </a:solidFill>
                          <a:effectLst/>
                          <a:latin typeface="Arial Narrow" panose="020B0606020202030204" pitchFamily="34" charset="0"/>
                        </a:rPr>
                        <a:t>Moyenne des tableaux de contrôle de nettoyage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1995476089"/>
                  </a:ext>
                </a:extLst>
              </a:tr>
              <a:tr h="642920">
                <a:tc>
                  <a:txBody>
                    <a:bodyPr/>
                    <a:lstStyle/>
                    <a:p>
                      <a:pPr algn="ctr" fontAlgn="ctr"/>
                      <a:r>
                        <a:rPr lang="fr-FR" sz="1600" b="0" i="0" u="none" strike="noStrike">
                          <a:solidFill>
                            <a:srgbClr val="403151"/>
                          </a:solidFill>
                          <a:effectLst/>
                          <a:latin typeface="Arial Narrow" panose="020B0606020202030204" pitchFamily="34" charset="0"/>
                        </a:rPr>
                        <a:t>Nombre d'infections post-opératoire et accouchement</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a:solidFill>
                            <a:srgbClr val="403151"/>
                          </a:solidFill>
                          <a:effectLst/>
                          <a:latin typeface="Arial Narrow" panose="020B0606020202030204" pitchFamily="34" charset="0"/>
                        </a:rPr>
                        <a:t>Pilote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dirty="0">
                          <a:solidFill>
                            <a:srgbClr val="403151"/>
                          </a:solidFill>
                          <a:effectLst/>
                          <a:latin typeface="Arial Narrow" panose="020B0606020202030204" pitchFamily="34" charset="0"/>
                        </a:rPr>
                        <a:t>Trimestrielle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dirty="0">
                          <a:solidFill>
                            <a:srgbClr val="403151"/>
                          </a:solidFill>
                          <a:effectLst/>
                          <a:latin typeface="Arial Narrow" panose="020B0606020202030204" pitchFamily="34" charset="0"/>
                        </a:rPr>
                        <a:t>0</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accent2"/>
                    </a:solidFill>
                  </a:tcPr>
                </a:tc>
                <a:tc>
                  <a:txBody>
                    <a:bodyPr/>
                    <a:lstStyle/>
                    <a:p>
                      <a:pPr algn="ctr" fontAlgn="ctr"/>
                      <a:r>
                        <a:rPr lang="en-US" sz="1600" b="0" i="0" u="none" strike="noStrike">
                          <a:solidFill>
                            <a:srgbClr val="403151"/>
                          </a:solidFill>
                          <a:effectLst/>
                          <a:latin typeface="Arial Narrow" panose="020B0606020202030204" pitchFamily="34" charset="0"/>
                        </a:rPr>
                        <a:t>Décompte du nombre d'infections</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3568220397"/>
                  </a:ext>
                </a:extLst>
              </a:tr>
              <a:tr h="492658">
                <a:tc>
                  <a:txBody>
                    <a:bodyPr/>
                    <a:lstStyle/>
                    <a:p>
                      <a:pPr algn="ctr" fontAlgn="ctr"/>
                      <a:r>
                        <a:rPr lang="en-US" sz="1600" b="0" i="0" u="none" strike="noStrike">
                          <a:solidFill>
                            <a:srgbClr val="403151"/>
                          </a:solidFill>
                          <a:effectLst/>
                          <a:latin typeface="Arial Narrow" panose="020B0606020202030204" pitchFamily="34" charset="0"/>
                        </a:rPr>
                        <a:t>Nombre d'AES</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a:solidFill>
                            <a:srgbClr val="403151"/>
                          </a:solidFill>
                          <a:effectLst/>
                          <a:latin typeface="Arial Narrow" panose="020B0606020202030204" pitchFamily="34" charset="0"/>
                        </a:rPr>
                        <a:t>Pilote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dirty="0">
                          <a:solidFill>
                            <a:srgbClr val="403151"/>
                          </a:solidFill>
                          <a:effectLst/>
                          <a:latin typeface="Arial Narrow" panose="020B0606020202030204" pitchFamily="34" charset="0"/>
                        </a:rPr>
                        <a:t>Trimestrielle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dirty="0">
                          <a:solidFill>
                            <a:srgbClr val="403151"/>
                          </a:solidFill>
                          <a:effectLst/>
                          <a:latin typeface="Arial Narrow" panose="020B0606020202030204" pitchFamily="34" charset="0"/>
                        </a:rPr>
                        <a:t>0</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accent2"/>
                    </a:solidFill>
                  </a:tcPr>
                </a:tc>
                <a:tc>
                  <a:txBody>
                    <a:bodyPr/>
                    <a:lstStyle/>
                    <a:p>
                      <a:pPr algn="ctr" fontAlgn="ctr"/>
                      <a:r>
                        <a:rPr lang="fr-FR" sz="1600" b="0" i="0" u="none" strike="noStrike">
                          <a:solidFill>
                            <a:srgbClr val="403151"/>
                          </a:solidFill>
                          <a:effectLst/>
                          <a:latin typeface="Arial Narrow" panose="020B0606020202030204" pitchFamily="34" charset="0"/>
                        </a:rPr>
                        <a:t>Décompte du nombre d'AES constatés</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3550920403"/>
                  </a:ext>
                </a:extLst>
              </a:tr>
              <a:tr h="642920">
                <a:tc>
                  <a:txBody>
                    <a:bodyPr/>
                    <a:lstStyle/>
                    <a:p>
                      <a:pPr algn="ctr" fontAlgn="ctr"/>
                      <a:r>
                        <a:rPr lang="en-US" sz="1600" b="0" i="0" u="none" strike="noStrike">
                          <a:solidFill>
                            <a:srgbClr val="403151"/>
                          </a:solidFill>
                          <a:effectLst/>
                          <a:latin typeface="Arial Narrow" panose="020B0606020202030204" pitchFamily="34" charset="0"/>
                        </a:rPr>
                        <a:t>Nombre d'intoxication alimentaire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a:solidFill>
                            <a:srgbClr val="403151"/>
                          </a:solidFill>
                          <a:effectLst/>
                          <a:latin typeface="Arial Narrow" panose="020B0606020202030204" pitchFamily="34" charset="0"/>
                        </a:rPr>
                        <a:t>Pilote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dirty="0">
                          <a:solidFill>
                            <a:srgbClr val="403151"/>
                          </a:solidFill>
                          <a:effectLst/>
                          <a:latin typeface="Arial Narrow" panose="020B0606020202030204" pitchFamily="34" charset="0"/>
                        </a:rPr>
                        <a:t>Trimestrielle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dirty="0">
                          <a:solidFill>
                            <a:srgbClr val="403151"/>
                          </a:solidFill>
                          <a:effectLst/>
                          <a:latin typeface="Arial Narrow" panose="020B0606020202030204" pitchFamily="34" charset="0"/>
                        </a:rPr>
                        <a:t>0</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accent2"/>
                    </a:solidFill>
                  </a:tcPr>
                </a:tc>
                <a:tc>
                  <a:txBody>
                    <a:bodyPr/>
                    <a:lstStyle/>
                    <a:p>
                      <a:pPr algn="ctr" fontAlgn="ctr"/>
                      <a:r>
                        <a:rPr lang="fr-FR" sz="1600" b="0" i="0" u="none" strike="noStrike">
                          <a:solidFill>
                            <a:srgbClr val="403151"/>
                          </a:solidFill>
                          <a:effectLst/>
                          <a:latin typeface="Arial Narrow" panose="020B0606020202030204" pitchFamily="34" charset="0"/>
                        </a:rPr>
                        <a:t>Décompte du nombre d'intoxication alimentaire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1999718886"/>
                  </a:ext>
                </a:extLst>
              </a:tr>
              <a:tr h="642920">
                <a:tc>
                  <a:txBody>
                    <a:bodyPr/>
                    <a:lstStyle/>
                    <a:p>
                      <a:pPr algn="ctr" fontAlgn="ctr"/>
                      <a:r>
                        <a:rPr lang="fr-FR" sz="1600" b="0" i="0" u="none" strike="noStrike">
                          <a:solidFill>
                            <a:srgbClr val="403151"/>
                          </a:solidFill>
                          <a:effectLst/>
                          <a:latin typeface="Arial Narrow" panose="020B0606020202030204" pitchFamily="34" charset="0"/>
                        </a:rPr>
                        <a:t>Nombre d'incidents sur la gestion des déchets</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a:solidFill>
                            <a:srgbClr val="403151"/>
                          </a:solidFill>
                          <a:effectLst/>
                          <a:latin typeface="Arial Narrow" panose="020B0606020202030204" pitchFamily="34" charset="0"/>
                        </a:rPr>
                        <a:t>Copilote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dirty="0">
                          <a:solidFill>
                            <a:srgbClr val="403151"/>
                          </a:solidFill>
                          <a:effectLst/>
                          <a:latin typeface="Arial Narrow" panose="020B0606020202030204" pitchFamily="34" charset="0"/>
                        </a:rPr>
                        <a:t>Trimestrielle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600" b="0" i="0" u="none" strike="noStrike" dirty="0">
                          <a:solidFill>
                            <a:srgbClr val="403151"/>
                          </a:solidFill>
                          <a:effectLst/>
                          <a:latin typeface="Arial Narrow" panose="020B0606020202030204" pitchFamily="34" charset="0"/>
                        </a:rPr>
                        <a:t>2</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accent2"/>
                    </a:solidFill>
                  </a:tcPr>
                </a:tc>
                <a:tc>
                  <a:txBody>
                    <a:bodyPr/>
                    <a:lstStyle/>
                    <a:p>
                      <a:pPr algn="ctr" fontAlgn="ctr"/>
                      <a:r>
                        <a:rPr lang="fr-FR" sz="1600" b="0" i="0" u="none" strike="noStrike" dirty="0">
                          <a:solidFill>
                            <a:srgbClr val="403151"/>
                          </a:solidFill>
                          <a:effectLst/>
                          <a:latin typeface="Arial Narrow" panose="020B0606020202030204" pitchFamily="34" charset="0"/>
                        </a:rPr>
                        <a:t>Moyenne des tableaux de contrôle de nettoyage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2992854150"/>
                  </a:ext>
                </a:extLst>
              </a:tr>
            </a:tbl>
          </a:graphicData>
        </a:graphic>
      </p:graphicFrame>
    </p:spTree>
    <p:extLst>
      <p:ext uri="{BB962C8B-B14F-4D97-AF65-F5344CB8AC3E}">
        <p14:creationId xmlns:p14="http://schemas.microsoft.com/office/powerpoint/2010/main" val="270902071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28" name="Rectangle 27"/>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8"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PS06 – Maitrise de l’environnement des soins</a:t>
            </a:r>
          </a:p>
        </p:txBody>
      </p:sp>
      <p:graphicFrame>
        <p:nvGraphicFramePr>
          <p:cNvPr id="3" name="Tableau 2"/>
          <p:cNvGraphicFramePr>
            <a:graphicFrameLocks noGrp="1"/>
          </p:cNvGraphicFramePr>
          <p:nvPr>
            <p:extLst>
              <p:ext uri="{D42A27DB-BD31-4B8C-83A1-F6EECF244321}">
                <p14:modId xmlns:p14="http://schemas.microsoft.com/office/powerpoint/2010/main" val="2495803549"/>
              </p:ext>
            </p:extLst>
          </p:nvPr>
        </p:nvGraphicFramePr>
        <p:xfrm>
          <a:off x="702001" y="1457094"/>
          <a:ext cx="10788000" cy="4179899"/>
        </p:xfrm>
        <a:graphic>
          <a:graphicData uri="http://schemas.openxmlformats.org/drawingml/2006/table">
            <a:tbl>
              <a:tblPr/>
              <a:tblGrid>
                <a:gridCol w="5261477">
                  <a:extLst>
                    <a:ext uri="{9D8B030D-6E8A-4147-A177-3AD203B41FA5}">
                      <a16:colId xmlns:a16="http://schemas.microsoft.com/office/drawing/2014/main" val="414709823"/>
                    </a:ext>
                  </a:extLst>
                </a:gridCol>
                <a:gridCol w="2570922">
                  <a:extLst>
                    <a:ext uri="{9D8B030D-6E8A-4147-A177-3AD203B41FA5}">
                      <a16:colId xmlns:a16="http://schemas.microsoft.com/office/drawing/2014/main" val="1545723216"/>
                    </a:ext>
                  </a:extLst>
                </a:gridCol>
                <a:gridCol w="2955601">
                  <a:extLst>
                    <a:ext uri="{9D8B030D-6E8A-4147-A177-3AD203B41FA5}">
                      <a16:colId xmlns:a16="http://schemas.microsoft.com/office/drawing/2014/main" val="1907893508"/>
                    </a:ext>
                  </a:extLst>
                </a:gridCol>
              </a:tblGrid>
              <a:tr h="546392">
                <a:tc gridSpan="3">
                  <a:txBody>
                    <a:bodyPr/>
                    <a:lstStyle/>
                    <a:p>
                      <a:pPr algn="ctr" fontAlgn="ctr"/>
                      <a:r>
                        <a:rPr lang="fr-FR" sz="2400" b="1" i="0" u="none" strike="noStrike" dirty="0">
                          <a:solidFill>
                            <a:srgbClr val="FFFFFF"/>
                          </a:solidFill>
                          <a:effectLst/>
                          <a:latin typeface="Century Gothic" panose="020B0502020202020204" pitchFamily="34" charset="0"/>
                        </a:rPr>
                        <a:t>PS06 - Maîtrise de l'environnement de soins</a:t>
                      </a:r>
                    </a:p>
                  </a:txBody>
                  <a:tcPr marL="9525" marR="9525" marT="9525"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tc hMerge="1">
                  <a:txBody>
                    <a:bodyPr/>
                    <a:lstStyle/>
                    <a:p>
                      <a:endParaRPr lang="en-US"/>
                    </a:p>
                  </a:txBody>
                  <a:tcPr/>
                </a:tc>
                <a:tc hMerge="1">
                  <a:txBody>
                    <a:bodyPr/>
                    <a:lstStyle/>
                    <a:p>
                      <a:pPr algn="ctr" fontAlgn="ctr"/>
                      <a:endParaRPr lang="fr-FR" sz="2400" b="1" i="0" u="none" strike="noStrike" dirty="0">
                        <a:solidFill>
                          <a:srgbClr val="FFFFFF"/>
                        </a:solidFill>
                        <a:effectLst/>
                        <a:latin typeface="Century Gothic" panose="020B0502020202020204" pitchFamily="34" charset="0"/>
                      </a:endParaRPr>
                    </a:p>
                  </a:txBody>
                  <a:tcPr marL="9525" marR="9525" marT="9525"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extLst>
                  <a:ext uri="{0D108BD9-81ED-4DB2-BD59-A6C34878D82A}">
                    <a16:rowId xmlns:a16="http://schemas.microsoft.com/office/drawing/2014/main" val="3324420945"/>
                  </a:ext>
                </a:extLst>
              </a:tr>
              <a:tr h="455326">
                <a:tc>
                  <a:txBody>
                    <a:bodyPr/>
                    <a:lstStyle/>
                    <a:p>
                      <a:pPr algn="ctr" fontAlgn="ctr"/>
                      <a:r>
                        <a:rPr lang="en-US" sz="2400" b="1" i="0" u="none" strike="noStrike" dirty="0" err="1">
                          <a:solidFill>
                            <a:srgbClr val="FFFFFF"/>
                          </a:solidFill>
                          <a:effectLst/>
                          <a:latin typeface="Century Gothic" panose="020B0502020202020204" pitchFamily="34" charset="0"/>
                        </a:rPr>
                        <a:t>Indicateurs</a:t>
                      </a:r>
                      <a:endParaRPr lang="en-US" sz="2400" b="1" i="0" u="none" strike="noStrike" dirty="0">
                        <a:solidFill>
                          <a:srgbClr val="FFFFFF"/>
                        </a:solidFill>
                        <a:effectLst/>
                        <a:latin typeface="Century Gothic" panose="020B0502020202020204" pitchFamily="34" charset="0"/>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2400" b="1" i="0" u="none" strike="noStrike" dirty="0" err="1">
                          <a:solidFill>
                            <a:srgbClr val="FFFFFF"/>
                          </a:solidFill>
                          <a:effectLst/>
                          <a:latin typeface="Century Gothic" panose="020B0502020202020204" pitchFamily="34" charset="0"/>
                        </a:rPr>
                        <a:t>Trimestre</a:t>
                      </a:r>
                      <a:r>
                        <a:rPr lang="en-US" sz="2400" b="1" i="0" u="none" strike="noStrike" dirty="0">
                          <a:solidFill>
                            <a:srgbClr val="FFFFFF"/>
                          </a:solidFill>
                          <a:effectLst/>
                          <a:latin typeface="Century Gothic" panose="020B0502020202020204" pitchFamily="34" charset="0"/>
                        </a:rPr>
                        <a:t> 1</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fr-SN" sz="2400" b="1" i="0" u="none" strike="noStrike" dirty="0">
                          <a:solidFill>
                            <a:srgbClr val="FFFFFF"/>
                          </a:solidFill>
                          <a:effectLst/>
                          <a:latin typeface="Century Gothic" panose="020B0502020202020204" pitchFamily="34" charset="0"/>
                        </a:rPr>
                        <a:t>Trimestre </a:t>
                      </a:r>
                      <a:r>
                        <a:rPr lang="en-US" sz="2400" b="1" i="0" u="none" strike="noStrike" dirty="0">
                          <a:solidFill>
                            <a:srgbClr val="FFFFFF"/>
                          </a:solidFill>
                          <a:effectLst/>
                          <a:latin typeface="Century Gothic" panose="020B0502020202020204" pitchFamily="34" charset="0"/>
                        </a:rPr>
                        <a:t>2</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extLst>
                  <a:ext uri="{0D108BD9-81ED-4DB2-BD59-A6C34878D82A}">
                    <a16:rowId xmlns:a16="http://schemas.microsoft.com/office/drawing/2014/main" val="2037454966"/>
                  </a:ext>
                </a:extLst>
              </a:tr>
              <a:tr h="423454">
                <a:tc>
                  <a:txBody>
                    <a:bodyPr/>
                    <a:lstStyle/>
                    <a:p>
                      <a:pPr algn="ctr" fontAlgn="b"/>
                      <a:r>
                        <a:rPr lang="fr-FR" sz="1800" b="1" i="0" u="none" strike="noStrike" dirty="0">
                          <a:solidFill>
                            <a:srgbClr val="000000"/>
                          </a:solidFill>
                          <a:effectLst/>
                          <a:latin typeface="Century Gothic" panose="020B0502020202020204" pitchFamily="34" charset="0"/>
                        </a:rPr>
                        <a:t>Qualité du nettoyage par zone</a:t>
                      </a:r>
                    </a:p>
                  </a:txBody>
                  <a:tcPr marL="9525" marR="9525" marT="9525"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fr-SN" b="1" dirty="0">
                          <a:solidFill>
                            <a:srgbClr val="00B050"/>
                          </a:solidFill>
                        </a:rPr>
                        <a:t>97%</a:t>
                      </a:r>
                      <a:endParaRPr lang="en-US" b="1" dirty="0">
                        <a:solidFill>
                          <a:srgbClr val="00B050"/>
                        </a:solidFill>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800" b="1" i="0" u="none" strike="noStrike">
                          <a:solidFill>
                            <a:srgbClr val="00B050"/>
                          </a:solidFill>
                          <a:effectLst/>
                          <a:latin typeface="Century Gothic" panose="020B0502020202020204" pitchFamily="34" charset="0"/>
                        </a:rPr>
                        <a:t>97%</a:t>
                      </a:r>
                      <a:endParaRPr lang="en-US" sz="1800" b="1" i="0" u="none" strike="noStrike" dirty="0">
                        <a:solidFill>
                          <a:srgbClr val="00B050"/>
                        </a:solidFill>
                        <a:effectLst/>
                        <a:latin typeface="Century Gothic" panose="020B0502020202020204" pitchFamily="34" charset="0"/>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990983361"/>
                  </a:ext>
                </a:extLst>
              </a:tr>
              <a:tr h="933421">
                <a:tc>
                  <a:txBody>
                    <a:bodyPr/>
                    <a:lstStyle/>
                    <a:p>
                      <a:pPr algn="ctr" fontAlgn="b"/>
                      <a:r>
                        <a:rPr lang="fr-FR" sz="1800" b="1" i="0" u="none" strike="noStrike" dirty="0">
                          <a:solidFill>
                            <a:srgbClr val="000000"/>
                          </a:solidFill>
                          <a:effectLst/>
                          <a:latin typeface="Century Gothic" panose="020B0502020202020204" pitchFamily="34" charset="0"/>
                        </a:rPr>
                        <a:t>Nombre d'infections post-opératoire et accouchement</a:t>
                      </a:r>
                    </a:p>
                  </a:txBody>
                  <a:tcPr marL="9525" marR="9525" marT="9525"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fr-SN" b="1" dirty="0">
                          <a:solidFill>
                            <a:srgbClr val="00B050"/>
                          </a:solidFill>
                        </a:rPr>
                        <a:t>0</a:t>
                      </a:r>
                      <a:endParaRPr lang="en-US" b="1" dirty="0">
                        <a:solidFill>
                          <a:srgbClr val="00B050"/>
                        </a:solidFill>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fr-SN" sz="1800" b="1" i="0" u="none" strike="noStrike" dirty="0">
                          <a:solidFill>
                            <a:srgbClr val="00B050"/>
                          </a:solidFill>
                          <a:effectLst/>
                          <a:latin typeface="Century Gothic" panose="020B0502020202020204" pitchFamily="34" charset="0"/>
                        </a:rPr>
                        <a:t>0</a:t>
                      </a:r>
                      <a:endParaRPr lang="en-US" sz="1800" b="1" i="0" u="none" strike="noStrike" dirty="0">
                        <a:solidFill>
                          <a:srgbClr val="00B050"/>
                        </a:solidFill>
                        <a:effectLst/>
                        <a:latin typeface="Century Gothic" panose="020B0502020202020204" pitchFamily="34" charset="0"/>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46167960"/>
                  </a:ext>
                </a:extLst>
              </a:tr>
              <a:tr h="455326">
                <a:tc>
                  <a:txBody>
                    <a:bodyPr/>
                    <a:lstStyle/>
                    <a:p>
                      <a:pPr algn="ctr" fontAlgn="b"/>
                      <a:r>
                        <a:rPr lang="en-US" sz="1800" b="1" i="0" u="none" strike="noStrike" dirty="0" err="1">
                          <a:solidFill>
                            <a:srgbClr val="000000"/>
                          </a:solidFill>
                          <a:effectLst/>
                          <a:latin typeface="Century Gothic" panose="020B0502020202020204" pitchFamily="34" charset="0"/>
                        </a:rPr>
                        <a:t>Nombre</a:t>
                      </a:r>
                      <a:r>
                        <a:rPr lang="en-US" sz="1800" b="1" i="0" u="none" strike="noStrike" dirty="0">
                          <a:solidFill>
                            <a:srgbClr val="000000"/>
                          </a:solidFill>
                          <a:effectLst/>
                          <a:latin typeface="Century Gothic" panose="020B0502020202020204" pitchFamily="34" charset="0"/>
                        </a:rPr>
                        <a:t> </a:t>
                      </a:r>
                      <a:r>
                        <a:rPr lang="en-US" sz="1800" b="1" i="0" u="none" strike="noStrike" dirty="0" err="1">
                          <a:solidFill>
                            <a:srgbClr val="000000"/>
                          </a:solidFill>
                          <a:effectLst/>
                          <a:latin typeface="Century Gothic" panose="020B0502020202020204" pitchFamily="34" charset="0"/>
                        </a:rPr>
                        <a:t>d'AES</a:t>
                      </a:r>
                      <a:endParaRPr lang="en-US" sz="1800" b="1" i="0" u="none" strike="noStrike" dirty="0">
                        <a:solidFill>
                          <a:srgbClr val="000000"/>
                        </a:solidFill>
                        <a:effectLst/>
                        <a:latin typeface="Century Gothic" panose="020B0502020202020204" pitchFamily="34" charset="0"/>
                      </a:endParaRPr>
                    </a:p>
                  </a:txBody>
                  <a:tcPr marL="9525" marR="9525" marT="9525"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fr-SN" b="1" dirty="0">
                          <a:solidFill>
                            <a:srgbClr val="00B050"/>
                          </a:solidFill>
                        </a:rPr>
                        <a:t>0</a:t>
                      </a:r>
                      <a:endParaRPr lang="en-US" b="1" dirty="0">
                        <a:solidFill>
                          <a:srgbClr val="00B050"/>
                        </a:solidFill>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fr-SN" sz="1800" b="1" i="0" u="none" strike="noStrike" dirty="0">
                          <a:solidFill>
                            <a:srgbClr val="00B050"/>
                          </a:solidFill>
                          <a:effectLst/>
                          <a:latin typeface="Century Gothic" panose="020B0502020202020204" pitchFamily="34" charset="0"/>
                        </a:rPr>
                        <a:t>0</a:t>
                      </a:r>
                      <a:endParaRPr lang="en-US" sz="1800" b="1" i="0" u="none" strike="noStrike" dirty="0">
                        <a:solidFill>
                          <a:srgbClr val="00B050"/>
                        </a:solidFill>
                        <a:effectLst/>
                        <a:latin typeface="Century Gothic" panose="020B0502020202020204" pitchFamily="34" charset="0"/>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879651369"/>
                  </a:ext>
                </a:extLst>
              </a:tr>
              <a:tr h="455326">
                <a:tc>
                  <a:txBody>
                    <a:bodyPr/>
                    <a:lstStyle/>
                    <a:p>
                      <a:pPr algn="ctr" fontAlgn="b"/>
                      <a:r>
                        <a:rPr lang="en-US" sz="1800" b="1" i="0" u="none" strike="noStrike" dirty="0" err="1">
                          <a:solidFill>
                            <a:srgbClr val="000000"/>
                          </a:solidFill>
                          <a:effectLst/>
                          <a:latin typeface="Century Gothic" panose="020B0502020202020204" pitchFamily="34" charset="0"/>
                        </a:rPr>
                        <a:t>Nombre</a:t>
                      </a:r>
                      <a:r>
                        <a:rPr lang="en-US" sz="1800" b="1" i="0" u="none" strike="noStrike" dirty="0">
                          <a:solidFill>
                            <a:srgbClr val="000000"/>
                          </a:solidFill>
                          <a:effectLst/>
                          <a:latin typeface="Century Gothic" panose="020B0502020202020204" pitchFamily="34" charset="0"/>
                        </a:rPr>
                        <a:t> </a:t>
                      </a:r>
                      <a:r>
                        <a:rPr lang="en-US" sz="1800" b="1" i="0" u="none" strike="noStrike" dirty="0" err="1">
                          <a:solidFill>
                            <a:srgbClr val="000000"/>
                          </a:solidFill>
                          <a:effectLst/>
                          <a:latin typeface="Century Gothic" panose="020B0502020202020204" pitchFamily="34" charset="0"/>
                        </a:rPr>
                        <a:t>d'intoxication</a:t>
                      </a:r>
                      <a:r>
                        <a:rPr lang="en-US" sz="1800" b="1" i="0" u="none" strike="noStrike" dirty="0">
                          <a:solidFill>
                            <a:srgbClr val="000000"/>
                          </a:solidFill>
                          <a:effectLst/>
                          <a:latin typeface="Century Gothic" panose="020B0502020202020204" pitchFamily="34" charset="0"/>
                        </a:rPr>
                        <a:t> </a:t>
                      </a:r>
                      <a:r>
                        <a:rPr lang="en-US" sz="1800" b="1" i="0" u="none" strike="noStrike" dirty="0" err="1">
                          <a:solidFill>
                            <a:srgbClr val="000000"/>
                          </a:solidFill>
                          <a:effectLst/>
                          <a:latin typeface="Century Gothic" panose="020B0502020202020204" pitchFamily="34" charset="0"/>
                        </a:rPr>
                        <a:t>alimentaire</a:t>
                      </a:r>
                      <a:endParaRPr lang="en-US" sz="1800" b="1" i="0" u="none" strike="noStrike" dirty="0">
                        <a:solidFill>
                          <a:srgbClr val="000000"/>
                        </a:solidFill>
                        <a:effectLst/>
                        <a:latin typeface="Century Gothic" panose="020B0502020202020204" pitchFamily="34" charset="0"/>
                      </a:endParaRPr>
                    </a:p>
                  </a:txBody>
                  <a:tcPr marL="9525" marR="9525" marT="9525"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fr-SN" b="1" dirty="0">
                          <a:solidFill>
                            <a:srgbClr val="00B050"/>
                          </a:solidFill>
                        </a:rPr>
                        <a:t>0</a:t>
                      </a:r>
                      <a:endParaRPr lang="en-US" b="1" dirty="0">
                        <a:solidFill>
                          <a:srgbClr val="00B050"/>
                        </a:solidFill>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fr-SN" sz="1800" b="1" i="0" u="none" strike="noStrike" dirty="0">
                          <a:solidFill>
                            <a:srgbClr val="00B050"/>
                          </a:solidFill>
                          <a:effectLst/>
                          <a:latin typeface="Century Gothic" panose="020B0502020202020204" pitchFamily="34" charset="0"/>
                        </a:rPr>
                        <a:t>0</a:t>
                      </a:r>
                      <a:endParaRPr lang="en-US" sz="1800" b="1" i="0" u="none" strike="noStrike" dirty="0">
                        <a:solidFill>
                          <a:srgbClr val="00B050"/>
                        </a:solidFill>
                        <a:effectLst/>
                        <a:latin typeface="Century Gothic" panose="020B0502020202020204" pitchFamily="34" charset="0"/>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679466362"/>
                  </a:ext>
                </a:extLst>
              </a:tr>
              <a:tr h="910654">
                <a:tc>
                  <a:txBody>
                    <a:bodyPr/>
                    <a:lstStyle/>
                    <a:p>
                      <a:pPr algn="ctr" fontAlgn="b"/>
                      <a:r>
                        <a:rPr lang="fr-FR" sz="1800" b="1" i="0" u="none" strike="noStrike" dirty="0">
                          <a:solidFill>
                            <a:srgbClr val="000000"/>
                          </a:solidFill>
                          <a:effectLst/>
                          <a:latin typeface="Century Gothic" panose="020B0502020202020204" pitchFamily="34" charset="0"/>
                        </a:rPr>
                        <a:t>Nombre d'incidents sur la gestion des déchets</a:t>
                      </a:r>
                    </a:p>
                  </a:txBody>
                  <a:tcPr marL="9525" marR="9525" marT="9525"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fr-SN" b="1" dirty="0">
                          <a:solidFill>
                            <a:srgbClr val="00B050"/>
                          </a:solidFill>
                        </a:rPr>
                        <a:t>0</a:t>
                      </a:r>
                      <a:endParaRPr lang="en-US" b="1" dirty="0">
                        <a:solidFill>
                          <a:srgbClr val="00B050"/>
                        </a:solidFill>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fr-SN" sz="1800" b="1" i="0" u="none" strike="noStrike" dirty="0">
                          <a:solidFill>
                            <a:srgbClr val="00B050"/>
                          </a:solidFill>
                          <a:effectLst/>
                          <a:latin typeface="Century Gothic" panose="020B0502020202020204" pitchFamily="34" charset="0"/>
                        </a:rPr>
                        <a:t>0</a:t>
                      </a:r>
                      <a:endParaRPr lang="en-US" sz="1800" b="1" i="0" u="none" strike="noStrike" dirty="0">
                        <a:solidFill>
                          <a:srgbClr val="00B050"/>
                        </a:solidFill>
                        <a:effectLst/>
                        <a:latin typeface="Century Gothic" panose="020B0502020202020204" pitchFamily="34" charset="0"/>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088689021"/>
                  </a:ext>
                </a:extLst>
              </a:tr>
            </a:tbl>
          </a:graphicData>
        </a:graphic>
      </p:graphicFrame>
    </p:spTree>
    <p:extLst>
      <p:ext uri="{BB962C8B-B14F-4D97-AF65-F5344CB8AC3E}">
        <p14:creationId xmlns:p14="http://schemas.microsoft.com/office/powerpoint/2010/main" val="326723705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Actions dans Qualipro (réalisées, en cours, en retard)</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a:t>
            </a:r>
          </a:p>
        </p:txBody>
      </p:sp>
      <p:graphicFrame>
        <p:nvGraphicFramePr>
          <p:cNvPr id="2" name="Tableau 1"/>
          <p:cNvGraphicFramePr>
            <a:graphicFrameLocks noGrp="1"/>
          </p:cNvGraphicFramePr>
          <p:nvPr>
            <p:extLst>
              <p:ext uri="{D42A27DB-BD31-4B8C-83A1-F6EECF244321}">
                <p14:modId xmlns:p14="http://schemas.microsoft.com/office/powerpoint/2010/main" val="4157782093"/>
              </p:ext>
            </p:extLst>
          </p:nvPr>
        </p:nvGraphicFramePr>
        <p:xfrm>
          <a:off x="738859" y="2240864"/>
          <a:ext cx="9870142" cy="2320901"/>
        </p:xfrm>
        <a:graphic>
          <a:graphicData uri="http://schemas.openxmlformats.org/drawingml/2006/table">
            <a:tbl>
              <a:tblPr/>
              <a:tblGrid>
                <a:gridCol w="1071871">
                  <a:extLst>
                    <a:ext uri="{9D8B030D-6E8A-4147-A177-3AD203B41FA5}">
                      <a16:colId xmlns:a16="http://schemas.microsoft.com/office/drawing/2014/main" val="505593404"/>
                    </a:ext>
                  </a:extLst>
                </a:gridCol>
                <a:gridCol w="4019514">
                  <a:extLst>
                    <a:ext uri="{9D8B030D-6E8A-4147-A177-3AD203B41FA5}">
                      <a16:colId xmlns:a16="http://schemas.microsoft.com/office/drawing/2014/main" val="2797979821"/>
                    </a:ext>
                  </a:extLst>
                </a:gridCol>
                <a:gridCol w="2210733">
                  <a:extLst>
                    <a:ext uri="{9D8B030D-6E8A-4147-A177-3AD203B41FA5}">
                      <a16:colId xmlns:a16="http://schemas.microsoft.com/office/drawing/2014/main" val="2825713699"/>
                    </a:ext>
                  </a:extLst>
                </a:gridCol>
                <a:gridCol w="2568024">
                  <a:extLst>
                    <a:ext uri="{9D8B030D-6E8A-4147-A177-3AD203B41FA5}">
                      <a16:colId xmlns:a16="http://schemas.microsoft.com/office/drawing/2014/main" val="2066361026"/>
                    </a:ext>
                  </a:extLst>
                </a:gridCol>
              </a:tblGrid>
              <a:tr h="874542">
                <a:tc>
                  <a:txBody>
                    <a:bodyPr/>
                    <a:lstStyle/>
                    <a:p>
                      <a:pPr algn="ctr" fontAlgn="ctr"/>
                      <a:r>
                        <a:rPr lang="en-US" sz="1800" b="1" i="0" u="none" strike="noStrike" dirty="0">
                          <a:solidFill>
                            <a:srgbClr val="FFFFFF"/>
                          </a:solidFill>
                          <a:effectLst/>
                          <a:latin typeface="Arial" panose="020B0604020202020204" pitchFamily="34" charset="0"/>
                        </a:rPr>
                        <a:t>N° action</a:t>
                      </a:r>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93D93"/>
                    </a:solidFill>
                  </a:tcPr>
                </a:tc>
                <a:tc>
                  <a:txBody>
                    <a:bodyPr/>
                    <a:lstStyle/>
                    <a:p>
                      <a:pPr algn="ctr" fontAlgn="ctr"/>
                      <a:r>
                        <a:rPr lang="en-US" sz="1800" b="1" i="0" u="none" strike="noStrike">
                          <a:solidFill>
                            <a:srgbClr val="FFFFFF"/>
                          </a:solidFill>
                          <a:effectLst/>
                          <a:latin typeface="Arial" panose="020B0604020202020204" pitchFamily="34" charset="0"/>
                        </a:rPr>
                        <a:t>Désignation</a:t>
                      </a:r>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93D93"/>
                    </a:solidFill>
                  </a:tcPr>
                </a:tc>
                <a:tc>
                  <a:txBody>
                    <a:bodyPr/>
                    <a:lstStyle/>
                    <a:p>
                      <a:pPr algn="ctr" fontAlgn="ctr"/>
                      <a:r>
                        <a:rPr lang="en-US" sz="1800" b="1" i="0" u="none" strike="noStrike">
                          <a:solidFill>
                            <a:srgbClr val="FFFFFF"/>
                          </a:solidFill>
                          <a:effectLst/>
                          <a:latin typeface="Arial" panose="020B0604020202020204" pitchFamily="34" charset="0"/>
                        </a:rPr>
                        <a:t>Délai de réalisation</a:t>
                      </a:r>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93D93"/>
                    </a:solidFill>
                  </a:tcPr>
                </a:tc>
                <a:tc>
                  <a:txBody>
                    <a:bodyPr/>
                    <a:lstStyle/>
                    <a:p>
                      <a:pPr algn="ctr" fontAlgn="ctr"/>
                      <a:r>
                        <a:rPr lang="en-US" sz="1800" b="1" i="0" u="none" strike="noStrike" dirty="0" err="1">
                          <a:solidFill>
                            <a:srgbClr val="FFFFFF"/>
                          </a:solidFill>
                          <a:effectLst/>
                          <a:latin typeface="Arial" panose="020B0604020202020204" pitchFamily="34" charset="0"/>
                        </a:rPr>
                        <a:t>Responsable</a:t>
                      </a:r>
                      <a:r>
                        <a:rPr lang="en-US" sz="1800" b="1" i="0" u="none" strike="noStrike" dirty="0">
                          <a:solidFill>
                            <a:srgbClr val="FFFFFF"/>
                          </a:solidFill>
                          <a:effectLst/>
                          <a:latin typeface="Arial" panose="020B0604020202020204" pitchFamily="34" charset="0"/>
                        </a:rPr>
                        <a:t> de </a:t>
                      </a:r>
                      <a:r>
                        <a:rPr lang="en-US" sz="1800" b="1" i="0" u="none" strike="noStrike" dirty="0" err="1">
                          <a:solidFill>
                            <a:srgbClr val="FFFFFF"/>
                          </a:solidFill>
                          <a:effectLst/>
                          <a:latin typeface="Arial" panose="020B0604020202020204" pitchFamily="34" charset="0"/>
                        </a:rPr>
                        <a:t>suivi</a:t>
                      </a:r>
                      <a:endParaRPr lang="en-US" sz="1800" b="1" i="0" u="none" strike="noStrike" dirty="0">
                        <a:solidFill>
                          <a:srgbClr val="FFFFFF"/>
                        </a:solidFill>
                        <a:effectLst/>
                        <a:latin typeface="Arial" panose="020B0604020202020204" pitchFamily="34" charset="0"/>
                      </a:endParaRPr>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93D93"/>
                    </a:solidFill>
                  </a:tcPr>
                </a:tc>
                <a:extLst>
                  <a:ext uri="{0D108BD9-81ED-4DB2-BD59-A6C34878D82A}">
                    <a16:rowId xmlns:a16="http://schemas.microsoft.com/office/drawing/2014/main" val="2242238559"/>
                  </a:ext>
                </a:extLst>
              </a:tr>
              <a:tr h="1446359">
                <a:tc>
                  <a:txBody>
                    <a:bodyPr/>
                    <a:lstStyle/>
                    <a:p>
                      <a:endParaRPr lang="en-US" dirty="0"/>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FR" b="1" dirty="0"/>
                        <a:t>Pas d’action en cours</a:t>
                      </a:r>
                      <a:endParaRPr lang="en-US" b="1" dirty="0"/>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endParaRPr lang="en-US"/>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endParaRPr lang="en-US" dirty="0"/>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914086420"/>
                  </a:ext>
                </a:extLst>
              </a:tr>
            </a:tbl>
          </a:graphicData>
        </a:graphic>
      </p:graphicFrame>
      <p:sp>
        <p:nvSpPr>
          <p:cNvPr id="8" name="Titre 1">
            <a:extLst>
              <a:ext uri="{FF2B5EF4-FFF2-40B4-BE49-F238E27FC236}">
                <a16:creationId xmlns:a16="http://schemas.microsoft.com/office/drawing/2014/main" id="{DB7CEAEC-4849-4BA5-9A1C-6D67CF319CFF}"/>
              </a:ext>
            </a:extLst>
          </p:cNvPr>
          <p:cNvSpPr txBox="1">
            <a:spLocks/>
          </p:cNvSpPr>
          <p:nvPr/>
        </p:nvSpPr>
        <p:spPr>
          <a:xfrm>
            <a:off x="853639" y="29008"/>
            <a:ext cx="10788000" cy="896076"/>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fr-FR" sz="3200" b="1" dirty="0">
                <a:latin typeface="Bahnschrift" panose="020B0502040204020203" pitchFamily="34" charset="0"/>
              </a:rPr>
              <a:t> PS06 – Maitrise de l’environnement des soins</a:t>
            </a:r>
          </a:p>
        </p:txBody>
      </p:sp>
      <p:sp>
        <p:nvSpPr>
          <p:cNvPr id="11" name="ZoneTexte 10"/>
          <p:cNvSpPr txBox="1"/>
          <p:nvPr/>
        </p:nvSpPr>
        <p:spPr>
          <a:xfrm>
            <a:off x="738859" y="1770317"/>
            <a:ext cx="9870904" cy="416011"/>
          </a:xfrm>
          <a:prstGeom prst="rect">
            <a:avLst/>
          </a:prstGeom>
          <a:solidFill>
            <a:srgbClr val="80227C"/>
          </a:solidFill>
          <a:ln>
            <a:solidFill>
              <a:schemeClr val="accent4"/>
            </a:solidFill>
          </a:ln>
        </p:spPr>
        <p:txBody>
          <a:bodyPr wrap="square" rtlCol="0">
            <a:spAutoFit/>
          </a:bodyPr>
          <a:lstStyle/>
          <a:p>
            <a:pPr algn="ctr">
              <a:lnSpc>
                <a:spcPct val="150000"/>
              </a:lnSpc>
            </a:pPr>
            <a:r>
              <a:rPr lang="fr-SN" sz="1600" b="1" dirty="0">
                <a:solidFill>
                  <a:schemeClr val="bg1"/>
                </a:solidFill>
                <a:latin typeface="Arial" panose="020B0604020202020204" pitchFamily="34" charset="0"/>
                <a:cs typeface="Arial" panose="020B0604020202020204" pitchFamily="34" charset="0"/>
              </a:rPr>
              <a:t>PS06- Maîtrise de l’environnement des soins</a:t>
            </a:r>
            <a:endParaRPr lang="en-US"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374571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8"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PS06 – Maitrise de l’environnement des soins</a:t>
            </a:r>
          </a:p>
        </p:txBody>
      </p:sp>
      <p:graphicFrame>
        <p:nvGraphicFramePr>
          <p:cNvPr id="10" name="Tableau 9"/>
          <p:cNvGraphicFramePr>
            <a:graphicFrameLocks noGrp="1"/>
          </p:cNvGraphicFramePr>
          <p:nvPr>
            <p:extLst>
              <p:ext uri="{D42A27DB-BD31-4B8C-83A1-F6EECF244321}">
                <p14:modId xmlns:p14="http://schemas.microsoft.com/office/powerpoint/2010/main" val="331014397"/>
              </p:ext>
            </p:extLst>
          </p:nvPr>
        </p:nvGraphicFramePr>
        <p:xfrm>
          <a:off x="927847" y="1241603"/>
          <a:ext cx="9689663" cy="4607867"/>
        </p:xfrm>
        <a:graphic>
          <a:graphicData uri="http://schemas.openxmlformats.org/drawingml/2006/table">
            <a:tbl>
              <a:tblPr/>
              <a:tblGrid>
                <a:gridCol w="3596524">
                  <a:extLst>
                    <a:ext uri="{9D8B030D-6E8A-4147-A177-3AD203B41FA5}">
                      <a16:colId xmlns:a16="http://schemas.microsoft.com/office/drawing/2014/main" val="1773555427"/>
                    </a:ext>
                  </a:extLst>
                </a:gridCol>
                <a:gridCol w="1518920">
                  <a:extLst>
                    <a:ext uri="{9D8B030D-6E8A-4147-A177-3AD203B41FA5}">
                      <a16:colId xmlns:a16="http://schemas.microsoft.com/office/drawing/2014/main" val="1375318744"/>
                    </a:ext>
                  </a:extLst>
                </a:gridCol>
                <a:gridCol w="4574219">
                  <a:extLst>
                    <a:ext uri="{9D8B030D-6E8A-4147-A177-3AD203B41FA5}">
                      <a16:colId xmlns:a16="http://schemas.microsoft.com/office/drawing/2014/main" val="3001103945"/>
                    </a:ext>
                  </a:extLst>
                </a:gridCol>
              </a:tblGrid>
              <a:tr h="560795">
                <a:tc gridSpan="3">
                  <a:txBody>
                    <a:bodyPr/>
                    <a:lstStyle/>
                    <a:p>
                      <a:pPr algn="ctr" rtl="0" fontAlgn="ctr"/>
                      <a:r>
                        <a:rPr lang="fr-FR" sz="1600" b="1" i="0" u="none" strike="noStrike" dirty="0">
                          <a:solidFill>
                            <a:srgbClr val="FFFFFF"/>
                          </a:solidFill>
                          <a:effectLst/>
                          <a:latin typeface="Bahnschrift" panose="020B0502040204020203" pitchFamily="34" charset="0"/>
                        </a:rPr>
                        <a:t>PS06 – Maîtrise de l’environnement</a:t>
                      </a:r>
                      <a:r>
                        <a:rPr lang="fr-FR" sz="1600" b="1" i="0" u="none" strike="noStrike" baseline="0" dirty="0">
                          <a:solidFill>
                            <a:srgbClr val="FFFFFF"/>
                          </a:solidFill>
                          <a:effectLst/>
                          <a:latin typeface="Bahnschrift" panose="020B0502040204020203" pitchFamily="34" charset="0"/>
                        </a:rPr>
                        <a:t> des soins</a:t>
                      </a:r>
                      <a:endParaRPr lang="fr-FR" sz="1600" b="1"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0227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464213">
                <a:tc>
                  <a:txBody>
                    <a:bodyPr/>
                    <a:lstStyle/>
                    <a:p>
                      <a:pPr algn="l" fontAlgn="b"/>
                      <a:endParaRPr lang="en-US" sz="1800" b="0" i="0" u="none" strike="noStrike" dirty="0">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82907">
                <a:tc>
                  <a:txBody>
                    <a:bodyPr/>
                    <a:lstStyle/>
                    <a:p>
                      <a:pPr algn="ctr" fontAlgn="b"/>
                      <a:r>
                        <a:rPr lang="en-US" sz="1800" b="0" i="0" u="none" strike="noStrike" dirty="0">
                          <a:solidFill>
                            <a:srgbClr val="000000"/>
                          </a:solidFill>
                          <a:effectLst/>
                          <a:latin typeface="Arial" panose="020B0604020202020204" pitchFamily="34" charset="0"/>
                        </a:rPr>
                        <a:t>Rubriques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panose="020B0604020202020204" pitchFamily="34" charset="0"/>
                        </a:rPr>
                        <a:t>Réponses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Arial" panose="020B0604020202020204" pitchFamily="34" charset="0"/>
                        </a:rPr>
                        <a:t>Commentaires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638683">
                <a:tc>
                  <a:txBody>
                    <a:bodyPr/>
                    <a:lstStyle/>
                    <a:p>
                      <a:pPr algn="ctr" rtl="0" fontAlgn="ctr"/>
                      <a:r>
                        <a:rPr lang="en-US" sz="1600" b="1" i="0" u="none" strike="noStrike">
                          <a:solidFill>
                            <a:srgbClr val="FFFFFF"/>
                          </a:solidFill>
                          <a:effectLst/>
                          <a:latin typeface="Bahnschrift" panose="020B0502040204020203"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fr-SN" sz="1600" b="0" i="0" u="none" strike="noStrike" dirty="0">
                          <a:solidFill>
                            <a:srgbClr val="000000"/>
                          </a:solidFill>
                          <a:effectLst/>
                          <a:latin typeface="Arial Rounded MT Bold" panose="020F0704030504030204" pitchFamily="34" charset="0"/>
                        </a:rPr>
                        <a:t>Août 2023</a:t>
                      </a:r>
                      <a:endParaRPr lang="en-US" sz="1600" b="0" i="0" u="none" strike="noStrike" dirty="0">
                        <a:solidFill>
                          <a:srgbClr val="0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285750" indent="-285750" algn="l" fontAlgn="b">
                        <a:buFont typeface="Arial" panose="020B0604020202020204" pitchFamily="34" charset="0"/>
                        <a:buChar char="•"/>
                      </a:pPr>
                      <a:endParaRPr lang="fr-SN" sz="1600" b="0" i="0" u="none" strike="noStrike" baseline="0" dirty="0">
                        <a:solidFill>
                          <a:srgbClr val="0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607529">
                <a:tc>
                  <a:txBody>
                    <a:bodyPr/>
                    <a:lstStyle/>
                    <a:p>
                      <a:pPr algn="ctr" rtl="0" fontAlgn="ctr"/>
                      <a:r>
                        <a:rPr lang="en-US" sz="1600" b="1" i="0" u="none" strike="noStrike">
                          <a:solidFill>
                            <a:srgbClr val="FFFFFF"/>
                          </a:solidFill>
                          <a:effectLst/>
                          <a:latin typeface="Bahnschrift" panose="020B0502040204020203" pitchFamily="34" charset="0"/>
                        </a:rPr>
                        <a:t>Derniers Audits cloturés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fr-SN" sz="1600" b="0" i="0" u="none" strike="noStrike" dirty="0">
                          <a:solidFill>
                            <a:srgbClr val="00B050"/>
                          </a:solidFill>
                          <a:effectLst/>
                          <a:latin typeface="Arial Rounded MT Bold" panose="020F0704030504030204" pitchFamily="34" charset="0"/>
                        </a:rPr>
                        <a:t>OUI</a:t>
                      </a:r>
                      <a:endParaRPr lang="en-US" sz="1600" b="0" i="0" u="none" strike="noStrike" dirty="0">
                        <a:solidFill>
                          <a:srgbClr val="00B05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1199479">
                <a:tc>
                  <a:txBody>
                    <a:bodyPr/>
                    <a:lstStyle/>
                    <a:p>
                      <a:pPr algn="ctr" rtl="0" fontAlgn="ctr"/>
                      <a:r>
                        <a:rPr lang="en-US" sz="1600" b="1" i="0" u="none" strike="noStrike">
                          <a:solidFill>
                            <a:srgbClr val="FFFFFF"/>
                          </a:solidFill>
                          <a:effectLst/>
                          <a:latin typeface="Bahnschrift" panose="020B0502040204020203" pitchFamily="34" charset="0"/>
                        </a:rPr>
                        <a:t>Ecarts/pts faibles ouverts/non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a:solidFill>
                            <a:srgbClr val="00B050"/>
                          </a:solidFill>
                          <a:effectLst/>
                          <a:latin typeface="Arial Rounded MT Bold" panose="020F0704030504030204" pitchFamily="34" charset="0"/>
                        </a:rPr>
                        <a:t>NON</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54261">
                <a:tc>
                  <a:txBody>
                    <a:bodyPr/>
                    <a:lstStyle/>
                    <a:p>
                      <a:pPr algn="ctr" rtl="0" fontAlgn="ctr"/>
                      <a:r>
                        <a:rPr lang="en-US" sz="1600" b="1" i="0" u="none" strike="noStrike">
                          <a:solidFill>
                            <a:srgbClr val="FFFFFF"/>
                          </a:solidFill>
                          <a:effectLst/>
                          <a:latin typeface="Bahnschrift" panose="020B0502040204020203"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fr-SN" sz="1600" b="0" i="0" u="none" strike="noStrike" dirty="0">
                          <a:solidFill>
                            <a:schemeClr val="tx1"/>
                          </a:solidFill>
                          <a:effectLst/>
                          <a:latin typeface="Arial Rounded MT Bold" panose="020F0704030504030204" pitchFamily="34" charset="0"/>
                        </a:rPr>
                        <a:t>Décembre 2023</a:t>
                      </a:r>
                      <a:endParaRPr lang="en-US" sz="1600" b="0" i="0" u="none" strike="noStrike" dirty="0">
                        <a:solidFill>
                          <a:schemeClr val="tx1"/>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r>
                        <a:rPr lang="en-US" sz="1600" b="0" i="0" u="none" strike="noStrike" dirty="0">
                          <a:solidFill>
                            <a:srgbClr val="CC33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
        <p:nvSpPr>
          <p:cNvPr id="9" name="Rectangle 8"/>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Audit</a:t>
            </a:r>
            <a:endParaRPr lang="en-US" sz="2400" dirty="0">
              <a:solidFill>
                <a:schemeClr val="bg1"/>
              </a:solidFill>
            </a:endParaRPr>
          </a:p>
        </p:txBody>
      </p:sp>
    </p:spTree>
    <p:extLst>
      <p:ext uri="{BB962C8B-B14F-4D97-AF65-F5344CB8AC3E}">
        <p14:creationId xmlns:p14="http://schemas.microsoft.com/office/powerpoint/2010/main" val="1410185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28" name="Rectangle 27"/>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Gestion du processus</a:t>
            </a:r>
            <a:endParaRPr lang="en-US" sz="2400" dirty="0">
              <a:solidFill>
                <a:schemeClr val="bg1"/>
              </a:solidFill>
            </a:endParaRPr>
          </a:p>
        </p:txBody>
      </p:sp>
      <p:sp>
        <p:nvSpPr>
          <p:cNvPr id="8"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PS06 – Maitrise de l’environnement des soins</a:t>
            </a:r>
          </a:p>
        </p:txBody>
      </p:sp>
      <p:graphicFrame>
        <p:nvGraphicFramePr>
          <p:cNvPr id="9" name="Tableau 8"/>
          <p:cNvGraphicFramePr>
            <a:graphicFrameLocks noGrp="1"/>
          </p:cNvGraphicFramePr>
          <p:nvPr>
            <p:extLst>
              <p:ext uri="{D42A27DB-BD31-4B8C-83A1-F6EECF244321}">
                <p14:modId xmlns:p14="http://schemas.microsoft.com/office/powerpoint/2010/main" val="3980013198"/>
              </p:ext>
            </p:extLst>
          </p:nvPr>
        </p:nvGraphicFramePr>
        <p:xfrm>
          <a:off x="1240971" y="1593670"/>
          <a:ext cx="9209315" cy="2746317"/>
        </p:xfrm>
        <a:graphic>
          <a:graphicData uri="http://schemas.openxmlformats.org/drawingml/2006/table">
            <a:tbl>
              <a:tblPr/>
              <a:tblGrid>
                <a:gridCol w="4127863">
                  <a:extLst>
                    <a:ext uri="{9D8B030D-6E8A-4147-A177-3AD203B41FA5}">
                      <a16:colId xmlns:a16="http://schemas.microsoft.com/office/drawing/2014/main" val="2447260720"/>
                    </a:ext>
                  </a:extLst>
                </a:gridCol>
                <a:gridCol w="5081452">
                  <a:extLst>
                    <a:ext uri="{9D8B030D-6E8A-4147-A177-3AD203B41FA5}">
                      <a16:colId xmlns:a16="http://schemas.microsoft.com/office/drawing/2014/main" val="2779336989"/>
                    </a:ext>
                  </a:extLst>
                </a:gridCol>
              </a:tblGrid>
              <a:tr h="433718">
                <a:tc gridSpan="2">
                  <a:txBody>
                    <a:bodyPr/>
                    <a:lstStyle/>
                    <a:p>
                      <a:pPr algn="ctr" fontAlgn="ctr"/>
                      <a:r>
                        <a:rPr lang="fr-FR" sz="1400" b="1" i="0" u="none" strike="noStrike" dirty="0">
                          <a:solidFill>
                            <a:srgbClr val="FFFFFF"/>
                          </a:solidFill>
                          <a:effectLst/>
                          <a:latin typeface="Bahnschrift" panose="020B0502040204020203" pitchFamily="34" charset="0"/>
                        </a:rPr>
                        <a:t>PS06 – Maîtrise</a:t>
                      </a:r>
                      <a:r>
                        <a:rPr lang="fr-FR" sz="1400" b="1" i="0" u="none" strike="noStrike" baseline="0" dirty="0">
                          <a:solidFill>
                            <a:srgbClr val="FFFFFF"/>
                          </a:solidFill>
                          <a:effectLst/>
                          <a:latin typeface="Bahnschrift" panose="020B0502040204020203" pitchFamily="34" charset="0"/>
                        </a:rPr>
                        <a:t> de l’environnement des soins</a:t>
                      </a:r>
                      <a:endParaRPr lang="fr-FR" sz="1400" b="1"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0227C"/>
                    </a:solidFill>
                  </a:tcPr>
                </a:tc>
                <a:tc hMerge="1">
                  <a:txBody>
                    <a:bodyPr/>
                    <a:lstStyle/>
                    <a:p>
                      <a:endParaRPr lang="en-US"/>
                    </a:p>
                  </a:txBody>
                  <a:tcPr/>
                </a:tc>
                <a:extLst>
                  <a:ext uri="{0D108BD9-81ED-4DB2-BD59-A6C34878D82A}">
                    <a16:rowId xmlns:a16="http://schemas.microsoft.com/office/drawing/2014/main" val="2574862643"/>
                  </a:ext>
                </a:extLst>
              </a:tr>
              <a:tr h="867438">
                <a:tc>
                  <a:txBody>
                    <a:bodyPr/>
                    <a:lstStyle/>
                    <a:p>
                      <a:pPr algn="ctr" fontAlgn="ctr"/>
                      <a:r>
                        <a:rPr lang="fr-FR" sz="1400" b="1" i="0" u="none" strike="noStrike" dirty="0">
                          <a:solidFill>
                            <a:srgbClr val="FFFFFF"/>
                          </a:solidFill>
                          <a:effectLst/>
                          <a:latin typeface="Bahnschrift" panose="020B0502040204020203" pitchFamily="34" charset="0"/>
                        </a:rPr>
                        <a:t>Difficultés rencontrées dans le processus &amp; Qualipro</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Bahnschrift" panose="020B0502040204020203" pitchFamily="34" charset="0"/>
                        </a:rPr>
                        <a:t>Besoin/réclamation</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extLst>
                  <a:ext uri="{0D108BD9-81ED-4DB2-BD59-A6C34878D82A}">
                    <a16:rowId xmlns:a16="http://schemas.microsoft.com/office/drawing/2014/main" val="2440026530"/>
                  </a:ext>
                </a:extLst>
              </a:tr>
              <a:tr h="1445161">
                <a:tc>
                  <a:txBody>
                    <a:bodyPr/>
                    <a:lstStyle/>
                    <a:p>
                      <a:pPr marL="0" indent="0" algn="ctr" fontAlgn="ctr">
                        <a:buFont typeface="Arial" panose="020B0604020202020204" pitchFamily="34" charset="0"/>
                        <a:buNone/>
                      </a:pPr>
                      <a:endParaRPr lang="en-US" sz="1400" b="0" i="0" u="none" strike="noStrike" dirty="0">
                        <a:solidFill>
                          <a:srgbClr val="000000"/>
                        </a:solidFill>
                        <a:effectLst/>
                        <a:latin typeface="Bahnschrift" panose="020B0502040204020203"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0" indent="0" algn="l" fontAlgn="ctr">
                        <a:buFontTx/>
                        <a:buNone/>
                      </a:pPr>
                      <a:endParaRPr lang="fr-SN" sz="1400" b="0" i="0" u="none" strike="noStrike" dirty="0">
                        <a:solidFill>
                          <a:srgbClr val="C00000"/>
                        </a:solidFill>
                        <a:effectLst/>
                        <a:latin typeface="Arial Rounded MT Bold" panose="020F0704030504030204" pitchFamily="34" charset="0"/>
                      </a:endParaRPr>
                    </a:p>
                    <a:p>
                      <a:pPr marL="0" indent="0" algn="l" fontAlgn="ctr">
                        <a:buFontTx/>
                        <a:buNone/>
                      </a:pPr>
                      <a:endParaRPr lang="en-US" sz="14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550560852"/>
                  </a:ext>
                </a:extLst>
              </a:tr>
            </a:tbl>
          </a:graphicData>
        </a:graphic>
      </p:graphicFrame>
    </p:spTree>
    <p:extLst>
      <p:ext uri="{BB962C8B-B14F-4D97-AF65-F5344CB8AC3E}">
        <p14:creationId xmlns:p14="http://schemas.microsoft.com/office/powerpoint/2010/main" val="111803042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C49543-180F-076E-12E6-3D1AA0C19F3C}"/>
              </a:ext>
            </a:extLst>
          </p:cNvPr>
          <p:cNvSpPr>
            <a:spLocks noGrp="1"/>
          </p:cNvSpPr>
          <p:nvPr>
            <p:ph type="title"/>
          </p:nvPr>
        </p:nvSpPr>
        <p:spPr/>
        <p:txBody>
          <a:bodyPr/>
          <a:lstStyle/>
          <a:p>
            <a:pPr algn="ctr"/>
            <a:r>
              <a:rPr lang="fr-FR" b="1" dirty="0"/>
              <a:t>Décisions</a:t>
            </a:r>
            <a:r>
              <a:rPr lang="fr-FR" dirty="0"/>
              <a:t> </a:t>
            </a:r>
          </a:p>
        </p:txBody>
      </p:sp>
      <p:sp>
        <p:nvSpPr>
          <p:cNvPr id="3" name="Espace réservé du contenu 2">
            <a:extLst>
              <a:ext uri="{FF2B5EF4-FFF2-40B4-BE49-F238E27FC236}">
                <a16:creationId xmlns:a16="http://schemas.microsoft.com/office/drawing/2014/main" id="{1C347A31-0D48-70BE-70FC-7F03BDF4F32F}"/>
              </a:ext>
            </a:extLst>
          </p:cNvPr>
          <p:cNvSpPr>
            <a:spLocks noGrp="1"/>
          </p:cNvSpPr>
          <p:nvPr>
            <p:ph idx="1"/>
          </p:nvPr>
        </p:nvSpPr>
        <p:spPr>
          <a:xfrm>
            <a:off x="702000" y="1175091"/>
            <a:ext cx="10774937" cy="4962115"/>
          </a:xfrm>
        </p:spPr>
        <p:txBody>
          <a:bodyPr>
            <a:normAutofit/>
          </a:bodyPr>
          <a:lstStyle/>
          <a:p>
            <a:pPr>
              <a:buFont typeface="Wingdings" panose="05000000000000000000" pitchFamily="2" charset="2"/>
              <a:buChar char="Ø"/>
            </a:pPr>
            <a:r>
              <a:rPr lang="fr-FR" sz="2000" b="1" dirty="0"/>
              <a:t>PO01 Accueil – Orientation</a:t>
            </a:r>
          </a:p>
          <a:p>
            <a:pPr marL="0" indent="0">
              <a:buNone/>
            </a:pPr>
            <a:r>
              <a:rPr lang="fr-FR" sz="2000" dirty="0"/>
              <a:t>- Répertorier les rendez-vous annulés</a:t>
            </a:r>
          </a:p>
          <a:p>
            <a:pPr marL="0" indent="0">
              <a:buNone/>
            </a:pPr>
            <a:r>
              <a:rPr lang="fr-FR" sz="2000" dirty="0"/>
              <a:t>- Remonter les incidents et les réclamations des patients</a:t>
            </a:r>
          </a:p>
          <a:p>
            <a:pPr marL="0" indent="0">
              <a:buNone/>
            </a:pPr>
            <a:endParaRPr lang="fr-FR" sz="2000" b="1" dirty="0"/>
          </a:p>
          <a:p>
            <a:pPr>
              <a:buFont typeface="Wingdings" panose="05000000000000000000" pitchFamily="2" charset="2"/>
              <a:buChar char="Ø"/>
            </a:pPr>
            <a:r>
              <a:rPr lang="fr-FR" sz="2000" b="1" dirty="0"/>
              <a:t>PO02 – Encaissement Facturation et Recouvrement</a:t>
            </a:r>
          </a:p>
          <a:p>
            <a:pPr marL="0" indent="0">
              <a:buNone/>
            </a:pPr>
            <a:r>
              <a:rPr lang="fr-FR" sz="2000" dirty="0"/>
              <a:t>- Mettre en place un indicateur pour mesurer les régularisations à faire </a:t>
            </a:r>
          </a:p>
          <a:p>
            <a:pPr marL="0" indent="0">
              <a:buNone/>
            </a:pPr>
            <a:r>
              <a:rPr lang="fr-FR" sz="2000" dirty="0"/>
              <a:t>- Archiver les blocs reçus pour le contrôle interne</a:t>
            </a:r>
          </a:p>
          <a:p>
            <a:pPr marL="0" indent="0">
              <a:buNone/>
            </a:pPr>
            <a:endParaRPr lang="fr-FR" sz="2000" dirty="0"/>
          </a:p>
          <a:p>
            <a:pPr>
              <a:buFont typeface="Wingdings" panose="05000000000000000000" pitchFamily="2" charset="2"/>
              <a:buChar char="Ø"/>
            </a:pPr>
            <a:r>
              <a:rPr lang="fr-FR" sz="2000" b="1" dirty="0"/>
              <a:t>PO03 - Consultation</a:t>
            </a:r>
          </a:p>
          <a:p>
            <a:pPr marL="0" indent="0">
              <a:buNone/>
            </a:pPr>
            <a:r>
              <a:rPr lang="fr-FR" sz="2000" dirty="0"/>
              <a:t>-  Mettre en place un tableau de suivi des consultations pédiatriques de nuit</a:t>
            </a:r>
          </a:p>
          <a:p>
            <a:pPr marL="0" indent="0">
              <a:buNone/>
            </a:pPr>
            <a:endParaRPr lang="fr-FR" sz="2000" dirty="0"/>
          </a:p>
          <a:p>
            <a:pPr marL="0" indent="0">
              <a:buNone/>
            </a:pPr>
            <a:endParaRPr lang="fr-FR" sz="2000" dirty="0"/>
          </a:p>
        </p:txBody>
      </p:sp>
    </p:spTree>
    <p:extLst>
      <p:ext uri="{BB962C8B-B14F-4D97-AF65-F5344CB8AC3E}">
        <p14:creationId xmlns:p14="http://schemas.microsoft.com/office/powerpoint/2010/main" val="602709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des indicateurs calculés</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PM02 – Marketing et communication</a:t>
            </a:r>
          </a:p>
        </p:txBody>
      </p:sp>
      <p:graphicFrame>
        <p:nvGraphicFramePr>
          <p:cNvPr id="2" name="Tableau 1"/>
          <p:cNvGraphicFramePr>
            <a:graphicFrameLocks noGrp="1"/>
          </p:cNvGraphicFramePr>
          <p:nvPr>
            <p:extLst>
              <p:ext uri="{D42A27DB-BD31-4B8C-83A1-F6EECF244321}">
                <p14:modId xmlns:p14="http://schemas.microsoft.com/office/powerpoint/2010/main" val="3141828127"/>
              </p:ext>
            </p:extLst>
          </p:nvPr>
        </p:nvGraphicFramePr>
        <p:xfrm>
          <a:off x="674006" y="1456614"/>
          <a:ext cx="11062318" cy="4354156"/>
        </p:xfrm>
        <a:graphic>
          <a:graphicData uri="http://schemas.openxmlformats.org/drawingml/2006/table">
            <a:tbl>
              <a:tblPr/>
              <a:tblGrid>
                <a:gridCol w="6338879">
                  <a:extLst>
                    <a:ext uri="{9D8B030D-6E8A-4147-A177-3AD203B41FA5}">
                      <a16:colId xmlns:a16="http://schemas.microsoft.com/office/drawing/2014/main" val="3090477280"/>
                    </a:ext>
                  </a:extLst>
                </a:gridCol>
                <a:gridCol w="1463040">
                  <a:extLst>
                    <a:ext uri="{9D8B030D-6E8A-4147-A177-3AD203B41FA5}">
                      <a16:colId xmlns:a16="http://schemas.microsoft.com/office/drawing/2014/main" val="2077293907"/>
                    </a:ext>
                  </a:extLst>
                </a:gridCol>
                <a:gridCol w="3260399">
                  <a:extLst>
                    <a:ext uri="{9D8B030D-6E8A-4147-A177-3AD203B41FA5}">
                      <a16:colId xmlns:a16="http://schemas.microsoft.com/office/drawing/2014/main" val="1590674405"/>
                    </a:ext>
                  </a:extLst>
                </a:gridCol>
              </a:tblGrid>
              <a:tr h="325081">
                <a:tc>
                  <a:txBody>
                    <a:bodyPr/>
                    <a:lstStyle/>
                    <a:p>
                      <a:pPr algn="ctr" fontAlgn="ctr"/>
                      <a:r>
                        <a:rPr lang="en-US" sz="1800" b="1" i="0" u="none" strike="noStrike" dirty="0" err="1">
                          <a:solidFill>
                            <a:srgbClr val="FFFFFF"/>
                          </a:solidFill>
                          <a:effectLst/>
                          <a:latin typeface="Century Gothic" panose="020B0502020202020204" pitchFamily="34" charset="0"/>
                        </a:rPr>
                        <a:t>Indicateurs</a:t>
                      </a:r>
                      <a:endParaRPr lang="en-US" sz="1800" b="1" i="0" u="none" strike="noStrike" dirty="0">
                        <a:solidFill>
                          <a:srgbClr val="FFFFFF"/>
                        </a:solidFill>
                        <a:effectLst/>
                        <a:latin typeface="Century Gothic" panose="020B050202020202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A6A6A6"/>
                      </a:solidFill>
                      <a:prstDash val="solid"/>
                      <a:round/>
                      <a:headEnd type="none" w="med" len="med"/>
                      <a:tailEnd type="none" w="med" len="med"/>
                    </a:lnR>
                    <a:lnT>
                      <a:noFill/>
                    </a:lnT>
                    <a:lnB w="6350" cap="flat" cmpd="sng" algn="ctr">
                      <a:solidFill>
                        <a:srgbClr val="A6A6A6"/>
                      </a:solidFill>
                      <a:prstDash val="solid"/>
                      <a:round/>
                      <a:headEnd type="none" w="med" len="med"/>
                      <a:tailEnd type="none" w="med" len="med"/>
                    </a:lnB>
                    <a:solidFill>
                      <a:srgbClr val="1F4E78"/>
                    </a:solidFill>
                  </a:tcPr>
                </a:tc>
                <a:tc>
                  <a:txBody>
                    <a:bodyPr/>
                    <a:lstStyle/>
                    <a:p>
                      <a:pPr algn="ctr" fontAlgn="ctr"/>
                      <a:r>
                        <a:rPr lang="en-US" sz="1800" b="1" i="0" u="none" strike="noStrike" dirty="0">
                          <a:solidFill>
                            <a:srgbClr val="FFFFFF"/>
                          </a:solidFill>
                          <a:effectLst/>
                          <a:latin typeface="Century Gothic" panose="020B0502020202020204" pitchFamily="34" charset="0"/>
                        </a:rPr>
                        <a:t>Fréquence</a:t>
                      </a: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a:noFill/>
                    </a:lnT>
                    <a:lnB w="12700" cap="flat" cmpd="sng" algn="ctr">
                      <a:solidFill>
                        <a:schemeClr val="bg1"/>
                      </a:solidFill>
                      <a:prstDash val="solid"/>
                      <a:round/>
                      <a:headEnd type="none" w="med" len="med"/>
                      <a:tailEnd type="none" w="med" len="med"/>
                    </a:lnB>
                    <a:solidFill>
                      <a:srgbClr val="1F4E78"/>
                    </a:solidFill>
                  </a:tcPr>
                </a:tc>
                <a:tc>
                  <a:txBody>
                    <a:bodyPr/>
                    <a:lstStyle/>
                    <a:p>
                      <a:pPr algn="ctr" fontAlgn="ctr"/>
                      <a:r>
                        <a:rPr lang="fr-SN" sz="1800" b="1" i="0" u="none" strike="noStrike" dirty="0">
                          <a:solidFill>
                            <a:srgbClr val="FFFFFF"/>
                          </a:solidFill>
                          <a:effectLst/>
                          <a:latin typeface="Century Gothic" panose="020B0502020202020204" pitchFamily="34" charset="0"/>
                        </a:rPr>
                        <a:t>Méthode de calcul</a:t>
                      </a:r>
                      <a:endParaRPr lang="en-US" sz="1800" b="1" i="0" u="none" strike="noStrike" dirty="0">
                        <a:solidFill>
                          <a:srgbClr val="FFFFFF"/>
                        </a:solidFill>
                        <a:effectLst/>
                        <a:latin typeface="Century Gothic" panose="020B0502020202020204" pitchFamily="34" charset="0"/>
                      </a:endParaRPr>
                    </a:p>
                  </a:txBody>
                  <a:tcPr marL="9525" marR="9525" marT="9525" marB="0" anchor="ctr">
                    <a:lnL w="6350" cap="flat" cmpd="sng" algn="ctr">
                      <a:solidFill>
                        <a:srgbClr val="A6A6A6"/>
                      </a:solidFill>
                      <a:prstDash val="solid"/>
                      <a:round/>
                      <a:headEnd type="none" w="med" len="med"/>
                      <a:tailEnd type="none" w="med" len="med"/>
                    </a:lnL>
                    <a:lnR>
                      <a:noFill/>
                    </a:lnR>
                    <a:lnT>
                      <a:noFill/>
                    </a:lnT>
                    <a:lnB w="6350" cap="flat" cmpd="sng" algn="ctr">
                      <a:solidFill>
                        <a:srgbClr val="A6A6A6"/>
                      </a:solidFill>
                      <a:prstDash val="solid"/>
                      <a:round/>
                      <a:headEnd type="none" w="med" len="med"/>
                      <a:tailEnd type="none" w="med" len="med"/>
                    </a:lnB>
                    <a:solidFill>
                      <a:srgbClr val="1F4E78"/>
                    </a:solidFill>
                  </a:tcPr>
                </a:tc>
                <a:extLst>
                  <a:ext uri="{0D108BD9-81ED-4DB2-BD59-A6C34878D82A}">
                    <a16:rowId xmlns:a16="http://schemas.microsoft.com/office/drawing/2014/main" val="720137874"/>
                  </a:ext>
                </a:extLst>
              </a:tr>
              <a:tr h="325081">
                <a:tc>
                  <a:txBody>
                    <a:bodyPr/>
                    <a:lstStyle/>
                    <a:p>
                      <a:pPr algn="l" fontAlgn="ctr"/>
                      <a:r>
                        <a:rPr lang="en-US" sz="1800" b="1" i="0" u="none" strike="noStrike" dirty="0">
                          <a:solidFill>
                            <a:srgbClr val="FFFFFF"/>
                          </a:solidFill>
                          <a:effectLst/>
                          <a:latin typeface="Century Gothic" panose="020B0502020202020204" pitchFamily="34" charset="0"/>
                        </a:rPr>
                        <a:t>Acquisition de nouveaux patients </a:t>
                      </a:r>
                    </a:p>
                  </a:txBody>
                  <a:tcPr marL="9525" marR="9525" marT="9525" marB="0" anchor="ctr">
                    <a:lnL w="6350" cap="flat" cmpd="sng" algn="ctr">
                      <a:solidFill>
                        <a:srgbClr val="C0C0C0"/>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en-US" sz="1800" b="1" i="0" u="none" strike="noStrike" dirty="0">
                          <a:solidFill>
                            <a:srgbClr val="FFFFFF"/>
                          </a:solidFill>
                          <a:effectLst/>
                          <a:latin typeface="Century Gothic" panose="020B0502020202020204" pitchFamily="34" charset="0"/>
                        </a:rPr>
                        <a:t>Trimestrielle</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solidFill>
                  </a:tcPr>
                </a:tc>
                <a:tc>
                  <a:txBody>
                    <a:bodyPr/>
                    <a:lstStyle/>
                    <a:p>
                      <a:pPr algn="ctr" fontAlgn="ctr"/>
                      <a:r>
                        <a:rPr lang="fr-FR" sz="1400" b="0" i="0" u="none" strike="noStrike" dirty="0">
                          <a:solidFill>
                            <a:srgbClr val="000000"/>
                          </a:solidFill>
                          <a:effectLst/>
                          <a:latin typeface="Century Gothic" panose="020B0502020202020204" pitchFamily="34" charset="0"/>
                        </a:rPr>
                        <a:t>Taux de variation des nouveaux patients vs année précédente</a:t>
                      </a:r>
                    </a:p>
                  </a:txBody>
                  <a:tcPr marL="9525" marR="9525" marT="9525" marB="0" anchor="ctr">
                    <a:lnL w="12700" cap="flat" cmpd="sng" algn="ctr">
                      <a:solidFill>
                        <a:schemeClr val="bg1"/>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C0C0C0"/>
                      </a:solidFill>
                      <a:prstDash val="solid"/>
                      <a:round/>
                      <a:headEnd type="none" w="med" len="med"/>
                      <a:tailEnd type="none" w="med" len="med"/>
                    </a:lnB>
                    <a:noFill/>
                  </a:tcPr>
                </a:tc>
                <a:extLst>
                  <a:ext uri="{0D108BD9-81ED-4DB2-BD59-A6C34878D82A}">
                    <a16:rowId xmlns:a16="http://schemas.microsoft.com/office/drawing/2014/main" val="2587595336"/>
                  </a:ext>
                </a:extLst>
              </a:tr>
              <a:tr h="325081">
                <a:tc>
                  <a:txBody>
                    <a:bodyPr/>
                    <a:lstStyle/>
                    <a:p>
                      <a:pPr algn="ctr" fontAlgn="ctr"/>
                      <a:r>
                        <a:rPr lang="en-US" sz="1800" b="1" i="0" u="none" strike="noStrike" dirty="0">
                          <a:solidFill>
                            <a:srgbClr val="FFFFFF"/>
                          </a:solidFill>
                          <a:effectLst/>
                          <a:latin typeface="Century Gothic" panose="020B0502020202020204" pitchFamily="34" charset="0"/>
                        </a:rPr>
                        <a:t>Satisfaction patient</a:t>
                      </a:r>
                    </a:p>
                  </a:txBody>
                  <a:tcPr marL="9525" marR="9525" marT="9525" marB="0" anchor="ctr">
                    <a:lnL w="6350" cap="flat" cmpd="sng" algn="ctr">
                      <a:solidFill>
                        <a:srgbClr val="C0C0C0"/>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rowSpan="3">
                  <a:txBody>
                    <a:bodyPr/>
                    <a:lstStyle/>
                    <a:p>
                      <a:pPr algn="ctr" fontAlgn="ctr"/>
                      <a:r>
                        <a:rPr lang="en-US" sz="1800" b="1" i="0" u="none" strike="noStrike" dirty="0">
                          <a:solidFill>
                            <a:srgbClr val="FFFFFF"/>
                          </a:solidFill>
                          <a:effectLst/>
                          <a:latin typeface="Century Gothic" panose="020B0502020202020204" pitchFamily="34" charset="0"/>
                        </a:rPr>
                        <a:t>Semestrielle</a:t>
                      </a:r>
                    </a:p>
                    <a:p>
                      <a:pPr algn="ctr" fontAlgn="ctr"/>
                      <a:r>
                        <a:rPr lang="en-US" sz="1800" b="0" i="0" u="none" strike="noStrike" dirty="0">
                          <a:solidFill>
                            <a:srgbClr val="C00000"/>
                          </a:solidFill>
                          <a:effectLst/>
                          <a:latin typeface="Century Gothic" panose="020B0502020202020204" pitchFamily="34" charset="0"/>
                        </a:rPr>
                        <a:t> </a:t>
                      </a:r>
                    </a:p>
                    <a:p>
                      <a:pPr algn="ctr" fontAlgn="ctr"/>
                      <a:r>
                        <a:rPr lang="en-US" sz="1800" b="0" i="0" u="none" strike="noStrike" dirty="0">
                          <a:solidFill>
                            <a:srgbClr val="C00000"/>
                          </a:solidFill>
                          <a:effectLst/>
                          <a:latin typeface="Century Gothic" panose="020B0502020202020204" pitchFamily="34" charset="0"/>
                        </a:rPr>
                        <a:t>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solidFill>
                  </a:tcPr>
                </a:tc>
                <a:tc>
                  <a:txBody>
                    <a:bodyPr/>
                    <a:lstStyle/>
                    <a:p>
                      <a:pPr algn="ctr" fontAlgn="ctr"/>
                      <a:endParaRPr lang="en-US" sz="3200" b="1" i="0" u="none" strike="noStrike" dirty="0">
                        <a:solidFill>
                          <a:srgbClr val="FFFFFF"/>
                        </a:solidFill>
                        <a:effectLst/>
                        <a:latin typeface="Century Gothic" panose="020B0502020202020204" pitchFamily="34" charset="0"/>
                      </a:endParaRPr>
                    </a:p>
                  </a:txBody>
                  <a:tcPr marL="9525" marR="9525" marT="9525" marB="0" anchor="ctr">
                    <a:lnL w="12700" cap="flat" cmpd="sng" algn="ctr">
                      <a:solidFill>
                        <a:schemeClr val="bg1"/>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noFill/>
                  </a:tcPr>
                </a:tc>
                <a:extLst>
                  <a:ext uri="{0D108BD9-81ED-4DB2-BD59-A6C34878D82A}">
                    <a16:rowId xmlns:a16="http://schemas.microsoft.com/office/drawing/2014/main" val="1298866601"/>
                  </a:ext>
                </a:extLst>
              </a:tr>
              <a:tr h="475753">
                <a:tc>
                  <a:txBody>
                    <a:bodyPr/>
                    <a:lstStyle/>
                    <a:p>
                      <a:pPr algn="l" fontAlgn="ctr"/>
                      <a:r>
                        <a:rPr lang="fr-FR" sz="1800" b="0" i="0" u="none" strike="noStrike" dirty="0">
                          <a:solidFill>
                            <a:srgbClr val="000000"/>
                          </a:solidFill>
                          <a:effectLst/>
                          <a:latin typeface="Century Gothic" panose="020B0502020202020204" pitchFamily="34" charset="0"/>
                        </a:rPr>
                        <a:t>Pourcentage des patients n'ayant aucun motif d'insatisfaction</a:t>
                      </a:r>
                    </a:p>
                  </a:txBody>
                  <a:tcPr marL="9525" marR="9525" marT="9525" marB="0" anchor="ctr">
                    <a:lnL w="6350" cap="flat" cmpd="sng" algn="ctr">
                      <a:solidFill>
                        <a:srgbClr val="C0C0C0"/>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vMerge="1">
                  <a:txBody>
                    <a:bodyPr/>
                    <a:lstStyle/>
                    <a:p>
                      <a:pPr algn="ctr" fontAlgn="ctr"/>
                      <a:endParaRPr lang="en-US" sz="1800" b="0" i="0" u="none" strike="noStrike" dirty="0">
                        <a:solidFill>
                          <a:srgbClr val="C00000"/>
                        </a:solidFill>
                        <a:effectLst/>
                        <a:latin typeface="Century Gothic" panose="020B050202020202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F9933"/>
                    </a:solidFill>
                  </a:tcPr>
                </a:tc>
                <a:tc>
                  <a:txBody>
                    <a:bodyPr/>
                    <a:lstStyle/>
                    <a:p>
                      <a:pPr algn="ctr" fontAlgn="ctr"/>
                      <a:r>
                        <a:rPr lang="fr-FR" sz="1400" b="0" i="0" u="none" strike="noStrike" dirty="0">
                          <a:solidFill>
                            <a:srgbClr val="000000"/>
                          </a:solidFill>
                          <a:effectLst/>
                          <a:latin typeface="Century Gothic" panose="020B0502020202020204" pitchFamily="34" charset="0"/>
                        </a:rPr>
                        <a:t>(Nombre de patients n'ayant aucun motif d'insatisfaction/Echantillon total) x 100</a:t>
                      </a:r>
                    </a:p>
                  </a:txBody>
                  <a:tcPr marL="9525" marR="9525" marT="9525" marB="0" anchor="ctr">
                    <a:lnL w="12700" cap="flat" cmpd="sng" algn="ctr">
                      <a:solidFill>
                        <a:schemeClr val="bg1"/>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777917419"/>
                  </a:ext>
                </a:extLst>
              </a:tr>
              <a:tr h="475753">
                <a:tc>
                  <a:txBody>
                    <a:bodyPr/>
                    <a:lstStyle/>
                    <a:p>
                      <a:pPr algn="l" fontAlgn="ctr"/>
                      <a:r>
                        <a:rPr lang="fr-FR" sz="1800" b="0" i="0" u="none" strike="noStrike" dirty="0">
                          <a:solidFill>
                            <a:srgbClr val="000000"/>
                          </a:solidFill>
                          <a:effectLst/>
                          <a:latin typeface="Century Gothic" panose="020B0502020202020204" pitchFamily="34" charset="0"/>
                        </a:rPr>
                        <a:t>Pourcentage des patientes qui recommanderaient NEST</a:t>
                      </a:r>
                    </a:p>
                  </a:txBody>
                  <a:tcPr marL="9525" marR="9525" marT="9525" marB="0" anchor="ctr">
                    <a:lnL w="6350" cap="flat" cmpd="sng" algn="ctr">
                      <a:solidFill>
                        <a:srgbClr val="C0C0C0"/>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vMerge="1">
                  <a:txBody>
                    <a:bodyPr/>
                    <a:lstStyle/>
                    <a:p>
                      <a:pPr algn="ctr" fontAlgn="ctr"/>
                      <a:endParaRPr lang="en-US" sz="1800" b="0" i="0" u="none" strike="noStrike" dirty="0">
                        <a:solidFill>
                          <a:srgbClr val="C00000"/>
                        </a:solidFill>
                        <a:effectLst/>
                        <a:latin typeface="Century Gothic" panose="020B050202020202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F9933"/>
                    </a:solidFill>
                  </a:tcPr>
                </a:tc>
                <a:tc>
                  <a:txBody>
                    <a:bodyPr/>
                    <a:lstStyle/>
                    <a:p>
                      <a:pPr algn="ctr" fontAlgn="ctr"/>
                      <a:r>
                        <a:rPr lang="fr-FR" sz="1400" b="0" i="0" u="none" strike="noStrike" dirty="0">
                          <a:solidFill>
                            <a:srgbClr val="000000"/>
                          </a:solidFill>
                          <a:effectLst/>
                          <a:latin typeface="Century Gothic" panose="020B0502020202020204" pitchFamily="34" charset="0"/>
                        </a:rPr>
                        <a:t>(Nombre de patients qui recommanderaient NEST/Echantillon total) x 100</a:t>
                      </a:r>
                    </a:p>
                  </a:txBody>
                  <a:tcPr marL="9525" marR="9525" marT="9525" marB="0" anchor="ctr">
                    <a:lnL w="12700" cap="flat" cmpd="sng" algn="ctr">
                      <a:solidFill>
                        <a:schemeClr val="bg1"/>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3856663000"/>
                  </a:ext>
                </a:extLst>
              </a:tr>
              <a:tr h="325081">
                <a:tc>
                  <a:txBody>
                    <a:bodyPr/>
                    <a:lstStyle/>
                    <a:p>
                      <a:pPr algn="ctr" fontAlgn="ctr"/>
                      <a:r>
                        <a:rPr lang="en-US" sz="1800" b="1" i="0" u="none" strike="noStrike" dirty="0">
                          <a:solidFill>
                            <a:srgbClr val="FFFFFF"/>
                          </a:solidFill>
                          <a:effectLst/>
                          <a:latin typeface="Century Gothic" panose="020B0502020202020204" pitchFamily="34" charset="0"/>
                        </a:rPr>
                        <a:t>Post-</a:t>
                      </a:r>
                      <a:r>
                        <a:rPr lang="en-US" sz="1800" b="1" i="0" u="none" strike="noStrike" dirty="0" err="1">
                          <a:solidFill>
                            <a:srgbClr val="FFFFFF"/>
                          </a:solidFill>
                          <a:effectLst/>
                          <a:latin typeface="Century Gothic" panose="020B0502020202020204" pitchFamily="34" charset="0"/>
                        </a:rPr>
                        <a:t>hospitalisation</a:t>
                      </a:r>
                      <a:endParaRPr lang="en-US" sz="1800" b="1" i="0" u="none" strike="noStrike" dirty="0">
                        <a:solidFill>
                          <a:srgbClr val="FFFFFF"/>
                        </a:solidFill>
                        <a:effectLst/>
                        <a:latin typeface="Century Gothic" panose="020B0502020202020204" pitchFamily="34" charset="0"/>
                      </a:endParaRPr>
                    </a:p>
                  </a:txBody>
                  <a:tcPr marL="9525" marR="9525" marT="9525" marB="0" anchor="ctr">
                    <a:lnL w="6350" cap="flat" cmpd="sng" algn="ctr">
                      <a:solidFill>
                        <a:srgbClr val="C0C0C0"/>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rowSpan="3">
                  <a:txBody>
                    <a:bodyPr/>
                    <a:lstStyle/>
                    <a:p>
                      <a:pPr algn="ctr" fontAlgn="ctr"/>
                      <a:r>
                        <a:rPr lang="en-US" sz="1800" b="1" i="0" u="none" strike="noStrike" dirty="0">
                          <a:solidFill>
                            <a:srgbClr val="FFFFFF"/>
                          </a:solidFill>
                          <a:effectLst/>
                          <a:latin typeface="Century Gothic" panose="020B0502020202020204" pitchFamily="34" charset="0"/>
                        </a:rPr>
                        <a:t>Semestrielle</a:t>
                      </a:r>
                    </a:p>
                    <a:p>
                      <a:pPr algn="ctr" fontAlgn="ctr"/>
                      <a:r>
                        <a:rPr lang="en-US" sz="1800" b="0" i="0" u="none" strike="noStrike" dirty="0">
                          <a:solidFill>
                            <a:srgbClr val="00B050"/>
                          </a:solidFill>
                          <a:effectLst/>
                          <a:latin typeface="Century Gothic" panose="020B0502020202020204" pitchFamily="34" charset="0"/>
                        </a:rPr>
                        <a:t> </a:t>
                      </a:r>
                    </a:p>
                    <a:p>
                      <a:pPr algn="ctr" fontAlgn="ctr"/>
                      <a:r>
                        <a:rPr lang="en-US" sz="1800" b="0" i="0" u="none" strike="noStrike" dirty="0">
                          <a:solidFill>
                            <a:srgbClr val="00B050"/>
                          </a:solidFill>
                          <a:effectLst/>
                          <a:latin typeface="Century Gothic" panose="020B0502020202020204" pitchFamily="34" charset="0"/>
                        </a:rPr>
                        <a:t>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solidFill>
                  </a:tcPr>
                </a:tc>
                <a:tc>
                  <a:txBody>
                    <a:bodyPr/>
                    <a:lstStyle/>
                    <a:p>
                      <a:pPr algn="ctr" fontAlgn="ctr"/>
                      <a:endParaRPr lang="en-US" sz="3200" b="1" i="0" u="none" strike="noStrike" dirty="0">
                        <a:solidFill>
                          <a:srgbClr val="FFFFFF"/>
                        </a:solidFill>
                        <a:effectLst/>
                        <a:latin typeface="Century Gothic" panose="020B0502020202020204" pitchFamily="34" charset="0"/>
                      </a:endParaRPr>
                    </a:p>
                  </a:txBody>
                  <a:tcPr marL="9525" marR="9525" marT="9525" marB="0" anchor="ctr">
                    <a:lnL w="12700" cap="flat" cmpd="sng" algn="ctr">
                      <a:solidFill>
                        <a:schemeClr val="bg1"/>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noFill/>
                  </a:tcPr>
                </a:tc>
                <a:extLst>
                  <a:ext uri="{0D108BD9-81ED-4DB2-BD59-A6C34878D82A}">
                    <a16:rowId xmlns:a16="http://schemas.microsoft.com/office/drawing/2014/main" val="4003444490"/>
                  </a:ext>
                </a:extLst>
              </a:tr>
              <a:tr h="475753">
                <a:tc>
                  <a:txBody>
                    <a:bodyPr/>
                    <a:lstStyle/>
                    <a:p>
                      <a:pPr algn="l" fontAlgn="ctr"/>
                      <a:r>
                        <a:rPr lang="fr-FR" sz="1800" b="0" i="0" u="none" strike="noStrike" dirty="0">
                          <a:solidFill>
                            <a:srgbClr val="000000"/>
                          </a:solidFill>
                          <a:effectLst/>
                          <a:latin typeface="Century Gothic" panose="020B0502020202020204" pitchFamily="34" charset="0"/>
                        </a:rPr>
                        <a:t>Pourcentage des patients n'ayant aucun motif d'insatisfaction</a:t>
                      </a:r>
                    </a:p>
                  </a:txBody>
                  <a:tcPr marL="9525" marR="9525" marT="9525" marB="0" anchor="ctr">
                    <a:lnL w="6350" cap="flat" cmpd="sng" algn="ctr">
                      <a:solidFill>
                        <a:srgbClr val="C0C0C0"/>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vMerge="1">
                  <a:txBody>
                    <a:bodyPr/>
                    <a:lstStyle/>
                    <a:p>
                      <a:pPr algn="ctr" fontAlgn="ctr"/>
                      <a:endParaRPr lang="en-US" sz="1800" b="0" i="0" u="none" strike="noStrike" dirty="0">
                        <a:solidFill>
                          <a:srgbClr val="00B050"/>
                        </a:solidFill>
                        <a:effectLst/>
                        <a:latin typeface="Century Gothic" panose="020B050202020202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F9933"/>
                    </a:solidFill>
                  </a:tcPr>
                </a:tc>
                <a:tc>
                  <a:txBody>
                    <a:bodyPr/>
                    <a:lstStyle/>
                    <a:p>
                      <a:pPr algn="ctr" fontAlgn="ctr"/>
                      <a:r>
                        <a:rPr lang="fr-FR" sz="1400" b="0" i="0" u="none" strike="noStrike" dirty="0">
                          <a:solidFill>
                            <a:srgbClr val="000000"/>
                          </a:solidFill>
                          <a:effectLst/>
                          <a:latin typeface="Century Gothic" panose="020B0502020202020204" pitchFamily="34" charset="0"/>
                        </a:rPr>
                        <a:t>(Nombre de patients n'ayant aucun motif d'insatisfaction/Echantillon total) x 100</a:t>
                      </a:r>
                    </a:p>
                  </a:txBody>
                  <a:tcPr marL="9525" marR="9525" marT="9525" marB="0" anchor="ctr">
                    <a:lnL w="12700" cap="flat" cmpd="sng" algn="ctr">
                      <a:solidFill>
                        <a:schemeClr val="bg1"/>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1154800220"/>
                  </a:ext>
                </a:extLst>
              </a:tr>
              <a:tr h="475753">
                <a:tc>
                  <a:txBody>
                    <a:bodyPr/>
                    <a:lstStyle/>
                    <a:p>
                      <a:pPr algn="l" fontAlgn="ctr"/>
                      <a:r>
                        <a:rPr lang="fr-FR" sz="1800" b="0" i="0" u="none" strike="noStrike" dirty="0">
                          <a:solidFill>
                            <a:srgbClr val="000000"/>
                          </a:solidFill>
                          <a:effectLst/>
                          <a:latin typeface="Century Gothic" panose="020B0502020202020204" pitchFamily="34" charset="0"/>
                        </a:rPr>
                        <a:t>Pourcentage des patientes qui recommanderaient NEST</a:t>
                      </a:r>
                    </a:p>
                  </a:txBody>
                  <a:tcPr marL="9525" marR="9525" marT="9525" marB="0" anchor="ctr">
                    <a:lnL w="6350" cap="flat" cmpd="sng" algn="ctr">
                      <a:solidFill>
                        <a:srgbClr val="C0C0C0"/>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vMerge="1">
                  <a:txBody>
                    <a:bodyPr/>
                    <a:lstStyle/>
                    <a:p>
                      <a:pPr algn="ctr" fontAlgn="ctr"/>
                      <a:endParaRPr lang="en-US" sz="1800" b="0" i="0" u="none" strike="noStrike" dirty="0">
                        <a:solidFill>
                          <a:srgbClr val="00B050"/>
                        </a:solidFill>
                        <a:effectLst/>
                        <a:latin typeface="Century Gothic" panose="020B050202020202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F9933"/>
                    </a:solidFill>
                  </a:tcPr>
                </a:tc>
                <a:tc>
                  <a:txBody>
                    <a:bodyPr/>
                    <a:lstStyle/>
                    <a:p>
                      <a:pPr algn="ctr" fontAlgn="ctr"/>
                      <a:r>
                        <a:rPr lang="fr-FR" sz="1400" b="0" i="0" u="none" strike="noStrike" dirty="0">
                          <a:solidFill>
                            <a:srgbClr val="000000"/>
                          </a:solidFill>
                          <a:effectLst/>
                          <a:latin typeface="Century Gothic" panose="020B0502020202020204" pitchFamily="34" charset="0"/>
                        </a:rPr>
                        <a:t>(Nombre de patients qui recommanderaient NEST/Echantillon total) x 100</a:t>
                      </a:r>
                    </a:p>
                  </a:txBody>
                  <a:tcPr marL="9525" marR="9525" marT="9525" marB="0" anchor="ctr">
                    <a:lnL w="12700" cap="flat" cmpd="sng" algn="ctr">
                      <a:solidFill>
                        <a:schemeClr val="bg1"/>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938031968"/>
                  </a:ext>
                </a:extLst>
              </a:tr>
            </a:tbl>
          </a:graphicData>
        </a:graphic>
      </p:graphicFrame>
    </p:spTree>
    <p:extLst>
      <p:ext uri="{BB962C8B-B14F-4D97-AF65-F5344CB8AC3E}">
        <p14:creationId xmlns:p14="http://schemas.microsoft.com/office/powerpoint/2010/main" val="211472530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6ADEEE9-9E50-821F-5261-2B109DCC25A0}"/>
              </a:ext>
            </a:extLst>
          </p:cNvPr>
          <p:cNvSpPr>
            <a:spLocks noGrp="1"/>
          </p:cNvSpPr>
          <p:nvPr>
            <p:ph type="title"/>
          </p:nvPr>
        </p:nvSpPr>
        <p:spPr/>
        <p:txBody>
          <a:bodyPr/>
          <a:lstStyle/>
          <a:p>
            <a:pPr algn="ctr"/>
            <a:r>
              <a:rPr lang="fr-FR" b="1" dirty="0"/>
              <a:t>Décisions</a:t>
            </a:r>
            <a:r>
              <a:rPr lang="fr-FR" dirty="0"/>
              <a:t> </a:t>
            </a:r>
          </a:p>
        </p:txBody>
      </p:sp>
      <p:sp>
        <p:nvSpPr>
          <p:cNvPr id="3" name="Espace réservé du contenu 2">
            <a:extLst>
              <a:ext uri="{FF2B5EF4-FFF2-40B4-BE49-F238E27FC236}">
                <a16:creationId xmlns:a16="http://schemas.microsoft.com/office/drawing/2014/main" id="{FECEE3AE-9E5D-1C07-9D36-03A341FD37A6}"/>
              </a:ext>
            </a:extLst>
          </p:cNvPr>
          <p:cNvSpPr>
            <a:spLocks noGrp="1"/>
          </p:cNvSpPr>
          <p:nvPr>
            <p:ph idx="1"/>
          </p:nvPr>
        </p:nvSpPr>
        <p:spPr/>
        <p:txBody>
          <a:bodyPr>
            <a:normAutofit/>
          </a:bodyPr>
          <a:lstStyle/>
          <a:p>
            <a:pPr>
              <a:buFont typeface="Wingdings" panose="05000000000000000000" pitchFamily="2" charset="2"/>
              <a:buChar char="Ø"/>
            </a:pPr>
            <a:r>
              <a:rPr lang="fr-FR" sz="2000" b="1" dirty="0"/>
              <a:t>PO04 - Hospitalisation</a:t>
            </a:r>
          </a:p>
          <a:p>
            <a:pPr marL="0" indent="0">
              <a:buNone/>
            </a:pPr>
            <a:r>
              <a:rPr lang="fr-FR" sz="2000" dirty="0"/>
              <a:t>- Faire une dérogation à la responsable gynécologie pour le remplissage des protocoles opératoires restant</a:t>
            </a:r>
          </a:p>
          <a:p>
            <a:pPr marL="0" indent="0">
              <a:buNone/>
            </a:pPr>
            <a:r>
              <a:rPr lang="fr-FR" sz="2000" dirty="0"/>
              <a:t>- Sensibiliser les médecins à remplir les protocoles opératoires avant les actes</a:t>
            </a:r>
          </a:p>
          <a:p>
            <a:pPr marL="0" indent="0">
              <a:buNone/>
            </a:pPr>
            <a:r>
              <a:rPr lang="fr-FR" sz="2000" dirty="0"/>
              <a:t>- Développer le logiciel Icare pour y intégrer les dossiers d’accouchement afin de les numériser</a:t>
            </a:r>
          </a:p>
          <a:p>
            <a:pPr marL="0" indent="0">
              <a:buNone/>
            </a:pPr>
            <a:r>
              <a:rPr lang="fr-FR" sz="2000" dirty="0"/>
              <a:t>- Trouver une salle d’archive pour le stockage des dossiers </a:t>
            </a:r>
          </a:p>
          <a:p>
            <a:pPr marL="0" indent="0">
              <a:buNone/>
            </a:pPr>
            <a:endParaRPr lang="fr-FR" sz="2000" dirty="0"/>
          </a:p>
          <a:p>
            <a:pPr>
              <a:buFont typeface="Wingdings" panose="05000000000000000000" pitchFamily="2" charset="2"/>
              <a:buChar char="Ø"/>
            </a:pPr>
            <a:r>
              <a:rPr lang="fr-FR" sz="2000" b="1" dirty="0"/>
              <a:t>PS03 – Système Informatique</a:t>
            </a:r>
          </a:p>
          <a:p>
            <a:pPr marL="0" indent="0">
              <a:buNone/>
            </a:pPr>
            <a:r>
              <a:rPr lang="fr-FR" sz="2000" dirty="0"/>
              <a:t>- Communiquer sur les fiches d’incidents </a:t>
            </a:r>
          </a:p>
          <a:p>
            <a:pPr marL="0" indent="0">
              <a:buNone/>
            </a:pPr>
            <a:r>
              <a:rPr lang="fr-FR" sz="2000" dirty="0"/>
              <a:t>- Installer la plateforme Slack pour uniformiser la communication interne</a:t>
            </a:r>
          </a:p>
        </p:txBody>
      </p:sp>
    </p:spTree>
    <p:extLst>
      <p:ext uri="{BB962C8B-B14F-4D97-AF65-F5344CB8AC3E}">
        <p14:creationId xmlns:p14="http://schemas.microsoft.com/office/powerpoint/2010/main" val="290744873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532965" y="1775012"/>
            <a:ext cx="9291917" cy="2646878"/>
          </a:xfrm>
          <a:prstGeom prst="rect">
            <a:avLst/>
          </a:prstGeom>
          <a:noFill/>
        </p:spPr>
        <p:txBody>
          <a:bodyPr wrap="square" rtlCol="0">
            <a:spAutoFit/>
          </a:bodyPr>
          <a:lstStyle/>
          <a:p>
            <a:pPr algn="ctr"/>
            <a:r>
              <a:rPr lang="fr-SN" sz="16600" b="1" dirty="0">
                <a:solidFill>
                  <a:srgbClr val="7030A0"/>
                </a:solidFill>
                <a:latin typeface="Arial Black" panose="020B0A04020102020204" pitchFamily="34" charset="0"/>
              </a:rPr>
              <a:t>MERCI !</a:t>
            </a:r>
            <a:endParaRPr lang="en-US" sz="16600" b="1" dirty="0">
              <a:solidFill>
                <a:srgbClr val="7030A0"/>
              </a:solidFill>
              <a:latin typeface="Arial Black" panose="020B0A04020102020204" pitchFamily="34" charset="0"/>
            </a:endParaRPr>
          </a:p>
        </p:txBody>
      </p:sp>
    </p:spTree>
    <p:extLst>
      <p:ext uri="{BB962C8B-B14F-4D97-AF65-F5344CB8AC3E}">
        <p14:creationId xmlns:p14="http://schemas.microsoft.com/office/powerpoint/2010/main" val="3509481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des indicateurs calculés_S1 2023</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PM02 – Marketing et communication</a:t>
            </a:r>
          </a:p>
        </p:txBody>
      </p:sp>
      <p:graphicFrame>
        <p:nvGraphicFramePr>
          <p:cNvPr id="8" name="Tableau 7"/>
          <p:cNvGraphicFramePr>
            <a:graphicFrameLocks noGrp="1"/>
          </p:cNvGraphicFramePr>
          <p:nvPr>
            <p:extLst>
              <p:ext uri="{D42A27DB-BD31-4B8C-83A1-F6EECF244321}">
                <p14:modId xmlns:p14="http://schemas.microsoft.com/office/powerpoint/2010/main" val="847614670"/>
              </p:ext>
            </p:extLst>
          </p:nvPr>
        </p:nvGraphicFramePr>
        <p:xfrm>
          <a:off x="641422" y="1457092"/>
          <a:ext cx="10909156" cy="4677108"/>
        </p:xfrm>
        <a:graphic>
          <a:graphicData uri="http://schemas.openxmlformats.org/drawingml/2006/table">
            <a:tbl>
              <a:tblPr/>
              <a:tblGrid>
                <a:gridCol w="5718656">
                  <a:extLst>
                    <a:ext uri="{9D8B030D-6E8A-4147-A177-3AD203B41FA5}">
                      <a16:colId xmlns:a16="http://schemas.microsoft.com/office/drawing/2014/main" val="710580222"/>
                    </a:ext>
                  </a:extLst>
                </a:gridCol>
                <a:gridCol w="2595250">
                  <a:extLst>
                    <a:ext uri="{9D8B030D-6E8A-4147-A177-3AD203B41FA5}">
                      <a16:colId xmlns:a16="http://schemas.microsoft.com/office/drawing/2014/main" val="1071510444"/>
                    </a:ext>
                  </a:extLst>
                </a:gridCol>
                <a:gridCol w="2595250">
                  <a:extLst>
                    <a:ext uri="{9D8B030D-6E8A-4147-A177-3AD203B41FA5}">
                      <a16:colId xmlns:a16="http://schemas.microsoft.com/office/drawing/2014/main" val="2689848406"/>
                    </a:ext>
                  </a:extLst>
                </a:gridCol>
              </a:tblGrid>
              <a:tr h="247340">
                <a:tc gridSpan="3">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800" b="1" i="0" u="none" strike="noStrike" dirty="0">
                          <a:solidFill>
                            <a:srgbClr val="FFFFFF"/>
                          </a:solidFill>
                          <a:effectLst/>
                          <a:latin typeface="Bahnschrift" panose="020B0502040204020203" pitchFamily="34" charset="0"/>
                        </a:rPr>
                        <a:t>PM02- Marketing et communication</a:t>
                      </a:r>
                    </a:p>
                  </a:txBody>
                  <a:tcPr marL="0"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rgbClr val="99009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11064582"/>
                  </a:ext>
                </a:extLst>
              </a:tr>
              <a:tr h="2473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800" b="1" i="0" u="none" strike="noStrike">
                          <a:solidFill>
                            <a:srgbClr val="FFFFFF"/>
                          </a:solidFill>
                          <a:effectLst/>
                          <a:latin typeface="Bahnschrift" panose="020B0502040204020203" pitchFamily="34" charset="0"/>
                        </a:rPr>
                        <a:t>Indicateurs</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rgbClr val="1F4E78"/>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800" b="1" i="0" u="none" strike="noStrike">
                          <a:solidFill>
                            <a:srgbClr val="FFFFFF"/>
                          </a:solidFill>
                          <a:effectLst/>
                          <a:latin typeface="Bahnschrift" panose="020B0502040204020203" pitchFamily="34" charset="0"/>
                        </a:rPr>
                        <a:t>Annuel</a:t>
                      </a:r>
                    </a:p>
                  </a:txBody>
                  <a:tcPr marL="0" marR="0" marT="0" marB="0" anchor="ctr">
                    <a:lnL w="6350" cap="flat" cmpd="sng" algn="ctr">
                      <a:solidFill>
                        <a:srgbClr val="A6A6A6"/>
                      </a:solidFill>
                      <a:prstDash val="solid"/>
                      <a:round/>
                      <a:headEnd type="none" w="med" len="med"/>
                      <a:tailEnd type="none" w="med" len="med"/>
                    </a:lnL>
                    <a:lnR>
                      <a:noFill/>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rgbClr val="1F4E78"/>
                    </a:solidFill>
                  </a:tcPr>
                </a:tc>
                <a:tc hMerge="1">
                  <a:txBody>
                    <a:bodyPr/>
                    <a:lstStyle/>
                    <a:p>
                      <a:endParaRPr lang="en-US"/>
                    </a:p>
                  </a:txBody>
                  <a:tcPr/>
                </a:tc>
                <a:extLst>
                  <a:ext uri="{0D108BD9-81ED-4DB2-BD59-A6C34878D82A}">
                    <a16:rowId xmlns:a16="http://schemas.microsoft.com/office/drawing/2014/main" val="1537099107"/>
                  </a:ext>
                </a:extLst>
              </a:tr>
              <a:tr h="2473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800" b="1" i="0" u="none" strike="noStrike" dirty="0">
                          <a:solidFill>
                            <a:srgbClr val="FFFFFF"/>
                          </a:solidFill>
                          <a:effectLst/>
                          <a:latin typeface="Bahnschrift" panose="020B0502040204020203" pitchFamily="34" charset="0"/>
                        </a:rPr>
                        <a:t>Acquisition de nouveaux patients </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solidFill>
                      <a:srgbClr val="1F4E78"/>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fr-FR" b="1" dirty="0">
                          <a:solidFill>
                            <a:schemeClr val="bg1"/>
                          </a:solidFill>
                        </a:rPr>
                        <a:t>Trimestre</a:t>
                      </a:r>
                      <a:r>
                        <a:rPr lang="fr-FR" b="1" baseline="0" dirty="0">
                          <a:solidFill>
                            <a:schemeClr val="bg1"/>
                          </a:solidFill>
                        </a:rPr>
                        <a:t> 1</a:t>
                      </a:r>
                      <a:endParaRPr lang="en-US" b="1" dirty="0">
                        <a:solidFill>
                          <a:schemeClr val="bg1"/>
                        </a:solidFill>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solidFill>
                      <a:srgbClr val="1F4E78"/>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800" b="1" i="0" u="none" strike="noStrike" dirty="0" err="1">
                          <a:solidFill>
                            <a:srgbClr val="FFFFFF"/>
                          </a:solidFill>
                          <a:effectLst/>
                          <a:latin typeface="Bahnschrift" panose="020B0502040204020203" pitchFamily="34" charset="0"/>
                        </a:rPr>
                        <a:t>Trimestre</a:t>
                      </a:r>
                      <a:r>
                        <a:rPr lang="en-US" sz="1800" b="1" i="0" u="none" strike="noStrike" dirty="0">
                          <a:solidFill>
                            <a:srgbClr val="FFFFFF"/>
                          </a:solidFill>
                          <a:effectLst/>
                          <a:latin typeface="Bahnschrift" panose="020B0502040204020203" pitchFamily="34" charset="0"/>
                        </a:rPr>
                        <a:t> 2</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solidFill>
                      <a:srgbClr val="1F4E78"/>
                    </a:solidFill>
                  </a:tcPr>
                </a:tc>
                <a:extLst>
                  <a:ext uri="{0D108BD9-81ED-4DB2-BD59-A6C34878D82A}">
                    <a16:rowId xmlns:a16="http://schemas.microsoft.com/office/drawing/2014/main" val="801496095"/>
                  </a:ext>
                </a:extLst>
              </a:tr>
              <a:tr h="794452">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fr-FR" sz="2400" b="0" i="0" u="none" strike="noStrike" dirty="0">
                          <a:solidFill>
                            <a:srgbClr val="000000"/>
                          </a:solidFill>
                          <a:effectLst/>
                          <a:latin typeface="Bahnschrift" panose="020B0502040204020203" pitchFamily="34" charset="0"/>
                        </a:rPr>
                        <a:t>Acquisition de nouveaux patients (2023)</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fr-FR" b="1" dirty="0">
                          <a:solidFill>
                            <a:srgbClr val="FF0000"/>
                          </a:solidFill>
                        </a:rPr>
                        <a:t>-17%</a:t>
                      </a:r>
                      <a:endParaRPr lang="en-US" b="1" dirty="0">
                        <a:solidFill>
                          <a:srgbClr val="FF0000"/>
                        </a:solidFill>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800" b="0" i="0" u="none" strike="noStrike" dirty="0">
                          <a:solidFill>
                            <a:srgbClr val="FF0000"/>
                          </a:solidFill>
                          <a:effectLst/>
                          <a:latin typeface="Arial Rounded MT Bold" panose="020F0704030504030204" pitchFamily="34" charset="0"/>
                        </a:rPr>
                        <a:t>-24,8%</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9082401"/>
                  </a:ext>
                </a:extLst>
              </a:tr>
              <a:tr h="0">
                <a:tc>
                  <a:txBody>
                    <a:bodyPr/>
                    <a:lstStyle/>
                    <a:p>
                      <a:pPr algn="ctr" fontAlgn="ctr"/>
                      <a:endParaRPr lang="fr-FR" sz="2400" b="0" i="0" u="none" strike="noStrike" dirty="0">
                        <a:solidFill>
                          <a:srgbClr val="000000"/>
                        </a:solidFill>
                        <a:effectLst/>
                        <a:latin typeface="Bahnschrift" panose="020B0502040204020203"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b="1" dirty="0">
                        <a:solidFill>
                          <a:srgbClr val="FF0000"/>
                        </a:solidFill>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800" b="0" i="0" u="none" strike="noStrike" dirty="0">
                        <a:solidFill>
                          <a:srgbClr val="FF0000"/>
                        </a:solidFill>
                        <a:effectLst/>
                        <a:latin typeface="Arial Rounded MT Bold" panose="020F070403050403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95696686"/>
                  </a:ext>
                </a:extLst>
              </a:tr>
              <a:tr h="32978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800" b="1" i="0" u="none" strike="noStrike" dirty="0">
                          <a:solidFill>
                            <a:srgbClr val="FFFFFF"/>
                          </a:solidFill>
                          <a:effectLst/>
                          <a:latin typeface="Bahnschrift" panose="020B0502040204020203" pitchFamily="34" charset="0"/>
                        </a:rPr>
                        <a:t>Nouveaux patients (2023)</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solidFill>
                      <a:srgbClr val="1F4E78"/>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800" b="1" i="0" u="none" strike="noStrike" dirty="0" err="1">
                          <a:solidFill>
                            <a:srgbClr val="FFFFFF"/>
                          </a:solidFill>
                          <a:effectLst/>
                          <a:latin typeface="Bahnschrift" panose="020B0502040204020203" pitchFamily="34" charset="0"/>
                        </a:rPr>
                        <a:t>Semestre</a:t>
                      </a:r>
                      <a:r>
                        <a:rPr lang="en-US" sz="1800" b="1" i="0" u="none" strike="noStrike" dirty="0">
                          <a:solidFill>
                            <a:srgbClr val="FFFFFF"/>
                          </a:solidFill>
                          <a:effectLst/>
                          <a:latin typeface="Bahnschrift" panose="020B0502040204020203" pitchFamily="34" charset="0"/>
                        </a:rPr>
                        <a:t> 1</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solidFill>
                      <a:srgbClr val="1F4E78"/>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b"/>
                      <a:endParaRPr lang="en-US" sz="2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753400410"/>
                  </a:ext>
                </a:extLst>
              </a:tr>
              <a:tr h="49468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fr-FR" sz="1800" b="0" i="0" u="none" strike="noStrike">
                          <a:solidFill>
                            <a:srgbClr val="000000"/>
                          </a:solidFill>
                          <a:effectLst/>
                          <a:latin typeface="Bahnschrift" panose="020B0502040204020203" pitchFamily="34" charset="0"/>
                        </a:rPr>
                        <a:t>Pourcentage des patients n'ayant aucun motif d'insatisfaction</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b="1" dirty="0">
                          <a:solidFill>
                            <a:srgbClr val="00B050"/>
                          </a:solidFill>
                        </a:rPr>
                        <a:t>98%</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b"/>
                      <a:endParaRPr lang="en-US" sz="2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619550814"/>
                  </a:ext>
                </a:extLst>
              </a:tr>
              <a:tr h="43256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fr-FR" sz="1800" b="0" i="0" u="none" strike="noStrike" dirty="0">
                          <a:solidFill>
                            <a:srgbClr val="000000"/>
                          </a:solidFill>
                          <a:effectLst/>
                          <a:latin typeface="Bahnschrift" panose="020B0502040204020203" pitchFamily="34" charset="0"/>
                        </a:rPr>
                        <a:t>Pourcentage des patientes qui recommanderaient NEST</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b="1" dirty="0">
                          <a:solidFill>
                            <a:srgbClr val="00B050"/>
                          </a:solidFill>
                        </a:rPr>
                        <a:t>100%</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b"/>
                      <a:endParaRPr lang="en-US" sz="2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433508531"/>
                  </a:ext>
                </a:extLst>
              </a:tr>
              <a:tr h="32978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800" b="1" i="0" u="none" strike="noStrike">
                          <a:solidFill>
                            <a:srgbClr val="FFFFFF"/>
                          </a:solidFill>
                          <a:effectLst/>
                          <a:latin typeface="Bahnschrift" panose="020B0502040204020203" pitchFamily="34" charset="0"/>
                        </a:rPr>
                        <a:t>Post-hospitalisation</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solidFill>
                      <a:srgbClr val="1F4E78"/>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800" b="1" i="0" u="none" strike="noStrike" dirty="0" err="1">
                          <a:solidFill>
                            <a:srgbClr val="FFFFFF"/>
                          </a:solidFill>
                          <a:effectLst/>
                          <a:latin typeface="Bahnschrift" panose="020B0502040204020203" pitchFamily="34" charset="0"/>
                        </a:rPr>
                        <a:t>Semestre</a:t>
                      </a:r>
                      <a:r>
                        <a:rPr lang="en-US" sz="1800" b="1" i="0" u="none" strike="noStrike" dirty="0">
                          <a:solidFill>
                            <a:srgbClr val="FFFFFF"/>
                          </a:solidFill>
                          <a:effectLst/>
                          <a:latin typeface="Bahnschrift" panose="020B0502040204020203" pitchFamily="34" charset="0"/>
                        </a:rPr>
                        <a:t> 1</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rgbClr val="1F4E78"/>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b"/>
                      <a:endParaRPr lang="en-US" sz="2400" b="0" i="0" u="none" strike="noStrike">
                        <a:solidFill>
                          <a:srgbClr val="000000"/>
                        </a:solidFill>
                        <a:effectLst/>
                        <a:latin typeface="Calibri" panose="020F0502020204030204" pitchFamily="34" charset="0"/>
                      </a:endParaRPr>
                    </a:p>
                  </a:txBody>
                  <a:tcPr marL="0" marR="0" marT="0" marB="0" anchor="b">
                    <a:lnL w="6350" cap="flat" cmpd="sng" algn="ctr">
                      <a:solidFill>
                        <a:srgbClr val="C0C0C0"/>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500355900"/>
                  </a:ext>
                </a:extLst>
              </a:tr>
              <a:tr h="49468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fr-FR" sz="1800" b="0" i="0" u="none" strike="noStrike">
                          <a:solidFill>
                            <a:srgbClr val="000000"/>
                          </a:solidFill>
                          <a:effectLst/>
                          <a:latin typeface="Bahnschrift" panose="020B0502040204020203" pitchFamily="34" charset="0"/>
                        </a:rPr>
                        <a:t>Pourcentage des patients n'ayant aucun motif d'insatisfaction</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b="1" dirty="0">
                          <a:solidFill>
                            <a:srgbClr val="00B050"/>
                          </a:solidFill>
                        </a:rPr>
                        <a:t>99%</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b"/>
                      <a:endParaRPr lang="en-US" sz="2400" b="0" i="0" u="none" strike="noStrike">
                        <a:solidFill>
                          <a:srgbClr val="000000"/>
                        </a:solidFill>
                        <a:effectLst/>
                        <a:latin typeface="Calibri" panose="020F0502020204030204" pitchFamily="34" charset="0"/>
                      </a:endParaRPr>
                    </a:p>
                  </a:txBody>
                  <a:tcPr marL="0" marR="0" marT="0" marB="0" anchor="b">
                    <a:lnL w="6350" cap="flat" cmpd="sng" algn="ctr">
                      <a:solidFill>
                        <a:srgbClr val="A6A6A6"/>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306836952"/>
                  </a:ext>
                </a:extLst>
              </a:tr>
              <a:tr h="43256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fr-FR" sz="1800" b="0" i="0" u="none" strike="noStrike">
                          <a:solidFill>
                            <a:srgbClr val="000000"/>
                          </a:solidFill>
                          <a:effectLst/>
                          <a:latin typeface="Bahnschrift" panose="020B0502040204020203" pitchFamily="34" charset="0"/>
                        </a:rPr>
                        <a:t>Pourcentage des patientes qui recommanderaient NEST</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b="1" dirty="0">
                          <a:solidFill>
                            <a:srgbClr val="00B050"/>
                          </a:solidFill>
                        </a:rPr>
                        <a:t>99%</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b"/>
                      <a:endParaRPr lang="en-US" sz="2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A6A6A6"/>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4165185333"/>
                  </a:ext>
                </a:extLst>
              </a:tr>
            </a:tbl>
          </a:graphicData>
        </a:graphic>
      </p:graphicFrame>
    </p:spTree>
    <p:extLst>
      <p:ext uri="{BB962C8B-B14F-4D97-AF65-F5344CB8AC3E}">
        <p14:creationId xmlns:p14="http://schemas.microsoft.com/office/powerpoint/2010/main" val="542361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PM02 – Marketing et communication</a:t>
            </a:r>
          </a:p>
        </p:txBody>
      </p:sp>
      <p:graphicFrame>
        <p:nvGraphicFramePr>
          <p:cNvPr id="8" name="Tableau 7"/>
          <p:cNvGraphicFramePr>
            <a:graphicFrameLocks noGrp="1"/>
          </p:cNvGraphicFramePr>
          <p:nvPr>
            <p:extLst>
              <p:ext uri="{D42A27DB-BD31-4B8C-83A1-F6EECF244321}">
                <p14:modId xmlns:p14="http://schemas.microsoft.com/office/powerpoint/2010/main" val="519017384"/>
              </p:ext>
            </p:extLst>
          </p:nvPr>
        </p:nvGraphicFramePr>
        <p:xfrm>
          <a:off x="702000" y="2011680"/>
          <a:ext cx="10584722" cy="3167369"/>
        </p:xfrm>
        <a:graphic>
          <a:graphicData uri="http://schemas.openxmlformats.org/drawingml/2006/table">
            <a:tbl>
              <a:tblPr/>
              <a:tblGrid>
                <a:gridCol w="3144872">
                  <a:extLst>
                    <a:ext uri="{9D8B030D-6E8A-4147-A177-3AD203B41FA5}">
                      <a16:colId xmlns:a16="http://schemas.microsoft.com/office/drawing/2014/main" val="746552841"/>
                    </a:ext>
                  </a:extLst>
                </a:gridCol>
                <a:gridCol w="1265256">
                  <a:extLst>
                    <a:ext uri="{9D8B030D-6E8A-4147-A177-3AD203B41FA5}">
                      <a16:colId xmlns:a16="http://schemas.microsoft.com/office/drawing/2014/main" val="2339216956"/>
                    </a:ext>
                  </a:extLst>
                </a:gridCol>
                <a:gridCol w="3991531">
                  <a:extLst>
                    <a:ext uri="{9D8B030D-6E8A-4147-A177-3AD203B41FA5}">
                      <a16:colId xmlns:a16="http://schemas.microsoft.com/office/drawing/2014/main" val="36528668"/>
                    </a:ext>
                  </a:extLst>
                </a:gridCol>
                <a:gridCol w="2183063">
                  <a:extLst>
                    <a:ext uri="{9D8B030D-6E8A-4147-A177-3AD203B41FA5}">
                      <a16:colId xmlns:a16="http://schemas.microsoft.com/office/drawing/2014/main" val="3838855176"/>
                    </a:ext>
                  </a:extLst>
                </a:gridCol>
              </a:tblGrid>
              <a:tr h="731520">
                <a:tc>
                  <a:txBody>
                    <a:bodyPr/>
                    <a:lstStyle/>
                    <a:p>
                      <a:pPr algn="ctr" fontAlgn="ctr"/>
                      <a:r>
                        <a:rPr lang="en-US" sz="1400" b="1" i="0" u="none" strike="noStrike">
                          <a:solidFill>
                            <a:srgbClr val="FFFFFF"/>
                          </a:solidFill>
                          <a:effectLst/>
                          <a:latin typeface="Arial" panose="020B0604020202020204" pitchFamily="34" charset="0"/>
                        </a:rPr>
                        <a:t>Indicateurs non conforme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Arial" panose="020B0604020202020204" pitchFamily="34" charset="0"/>
                        </a:rPr>
                        <a:t>Responsable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Arial" panose="020B0604020202020204" pitchFamily="34" charset="0"/>
                        </a:rPr>
                        <a:t>Cause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Arial" panose="020B0604020202020204" pitchFamily="34" charset="0"/>
                        </a:rPr>
                        <a:t>Action corrective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solidFill>
                      <a:srgbClr val="1F4E78"/>
                    </a:solidFill>
                  </a:tcPr>
                </a:tc>
                <a:extLst>
                  <a:ext uri="{0D108BD9-81ED-4DB2-BD59-A6C34878D82A}">
                    <a16:rowId xmlns:a16="http://schemas.microsoft.com/office/drawing/2014/main" val="616134662"/>
                  </a:ext>
                </a:extLst>
              </a:tr>
              <a:tr h="2435849">
                <a:tc>
                  <a:txBody>
                    <a:bodyPr/>
                    <a:lstStyle/>
                    <a:p>
                      <a:pPr algn="ctr"/>
                      <a:r>
                        <a:rPr lang="en-US" sz="2000" b="1" dirty="0"/>
                        <a:t>Acquisition de nouveaux patients T1 – T2</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fr-FR" sz="1800" b="0" i="0" u="none" strike="noStrike" dirty="0">
                          <a:solidFill>
                            <a:srgbClr val="000000"/>
                          </a:solidFill>
                          <a:effectLst/>
                          <a:latin typeface="Arial" panose="020B0604020202020204" pitchFamily="34" charset="0"/>
                        </a:rPr>
                        <a:t>Baisse d’activité</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 -</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a:noFill/>
                    </a:lnT>
                    <a:lnB w="635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385698387"/>
                  </a:ext>
                </a:extLst>
              </a:tr>
            </a:tbl>
          </a:graphicData>
        </a:graphic>
      </p:graphicFrame>
      <p:sp>
        <p:nvSpPr>
          <p:cNvPr id="10" name="Rectangle 9"/>
          <p:cNvSpPr/>
          <p:nvPr/>
        </p:nvSpPr>
        <p:spPr>
          <a:xfrm>
            <a:off x="702000" y="6409897"/>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plan d’action cibles non atteintes S1</a:t>
            </a:r>
            <a:r>
              <a:rPr kumimoji="0" lang="fr-SN" sz="2400" b="0" i="0" u="none" strike="noStrike" kern="1200" cap="none" spc="0" normalizeH="0" noProof="0" dirty="0">
                <a:ln>
                  <a:noFill/>
                </a:ln>
                <a:solidFill>
                  <a:prstClr val="white"/>
                </a:solidFill>
                <a:effectLst/>
                <a:uLnTx/>
                <a:uFillTx/>
                <a:latin typeface="Calibri" panose="020F0502020204030204"/>
                <a:ea typeface="+mn-ea"/>
                <a:cs typeface="+mn-cs"/>
              </a:rPr>
              <a:t> </a:t>
            </a: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2023</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p:cNvSpPr/>
          <p:nvPr/>
        </p:nvSpPr>
        <p:spPr>
          <a:xfrm>
            <a:off x="702000" y="1558023"/>
            <a:ext cx="10584722"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PM02- Marketing et Communication</a:t>
            </a:r>
            <a:endParaRPr lang="en-US" dirty="0"/>
          </a:p>
        </p:txBody>
      </p:sp>
    </p:spTree>
    <p:extLst>
      <p:ext uri="{BB962C8B-B14F-4D97-AF65-F5344CB8AC3E}">
        <p14:creationId xmlns:p14="http://schemas.microsoft.com/office/powerpoint/2010/main" val="7312549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702002" y="6371907"/>
            <a:ext cx="10788000" cy="415573"/>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normAutofit fontScale="90000"/>
          </a:bodyPr>
          <a:lstStyle/>
          <a:p>
            <a:pPr algn="ctr"/>
            <a:r>
              <a:rPr lang="fr-SN" sz="2400" dirty="0">
                <a:solidFill>
                  <a:schemeClr val="bg1"/>
                </a:solidFill>
              </a:rPr>
              <a:t>Actions dans Qualipro (réalisées, en cours, en retard)</a:t>
            </a:r>
            <a:endParaRPr lang="en-US" sz="2400" dirty="0">
              <a:solidFill>
                <a:schemeClr val="bg1"/>
              </a:solidFill>
            </a:endParaRPr>
          </a:p>
        </p:txBody>
      </p:sp>
      <p:grpSp>
        <p:nvGrpSpPr>
          <p:cNvPr id="5" name="Groupe 4"/>
          <p:cNvGrpSpPr/>
          <p:nvPr/>
        </p:nvGrpSpPr>
        <p:grpSpPr>
          <a:xfrm>
            <a:off x="10617511" y="0"/>
            <a:ext cx="1146808" cy="1241603"/>
            <a:chOff x="7966579" y="-6936"/>
            <a:chExt cx="1146808" cy="1241603"/>
          </a:xfrm>
        </p:grpSpPr>
        <p:sp>
          <p:nvSpPr>
            <p:cNvPr id="6"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7"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aphicFrame>
        <p:nvGraphicFramePr>
          <p:cNvPr id="8" name="Tableau 7"/>
          <p:cNvGraphicFramePr>
            <a:graphicFrameLocks noGrp="1"/>
          </p:cNvGraphicFramePr>
          <p:nvPr>
            <p:extLst>
              <p:ext uri="{D42A27DB-BD31-4B8C-83A1-F6EECF244321}">
                <p14:modId xmlns:p14="http://schemas.microsoft.com/office/powerpoint/2010/main" val="1439913597"/>
              </p:ext>
            </p:extLst>
          </p:nvPr>
        </p:nvGraphicFramePr>
        <p:xfrm>
          <a:off x="701999" y="1257978"/>
          <a:ext cx="9915511" cy="3959163"/>
        </p:xfrm>
        <a:graphic>
          <a:graphicData uri="http://schemas.openxmlformats.org/drawingml/2006/table">
            <a:tbl>
              <a:tblPr/>
              <a:tblGrid>
                <a:gridCol w="5081180">
                  <a:extLst>
                    <a:ext uri="{9D8B030D-6E8A-4147-A177-3AD203B41FA5}">
                      <a16:colId xmlns:a16="http://schemas.microsoft.com/office/drawing/2014/main" val="408881408"/>
                    </a:ext>
                  </a:extLst>
                </a:gridCol>
                <a:gridCol w="2015228">
                  <a:extLst>
                    <a:ext uri="{9D8B030D-6E8A-4147-A177-3AD203B41FA5}">
                      <a16:colId xmlns:a16="http://schemas.microsoft.com/office/drawing/2014/main" val="420118926"/>
                    </a:ext>
                  </a:extLst>
                </a:gridCol>
                <a:gridCol w="2819103">
                  <a:extLst>
                    <a:ext uri="{9D8B030D-6E8A-4147-A177-3AD203B41FA5}">
                      <a16:colId xmlns:a16="http://schemas.microsoft.com/office/drawing/2014/main" val="168156180"/>
                    </a:ext>
                  </a:extLst>
                </a:gridCol>
              </a:tblGrid>
              <a:tr h="433024">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2000" b="1" i="0" u="none" strike="noStrike" dirty="0">
                          <a:solidFill>
                            <a:srgbClr val="FFFFFF"/>
                          </a:solidFill>
                          <a:effectLst/>
                          <a:latin typeface="Arial Narrow" panose="020B0606020202030204" pitchFamily="34" charset="0"/>
                        </a:rPr>
                        <a:t>Action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03764"/>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2000" b="1" i="0" u="none" strike="noStrike" dirty="0" err="1">
                          <a:solidFill>
                            <a:srgbClr val="FFFFFF"/>
                          </a:solidFill>
                          <a:effectLst/>
                          <a:latin typeface="Arial Narrow" panose="020B0606020202030204" pitchFamily="34" charset="0"/>
                        </a:rPr>
                        <a:t>Taux</a:t>
                      </a:r>
                      <a:r>
                        <a:rPr lang="en-US" sz="2000" b="1" i="0" u="none" strike="noStrike" dirty="0">
                          <a:solidFill>
                            <a:srgbClr val="FFFFFF"/>
                          </a:solidFill>
                          <a:effectLst/>
                          <a:latin typeface="Arial Narrow" panose="020B0606020202030204" pitchFamily="34" charset="0"/>
                        </a:rPr>
                        <a:t> de </a:t>
                      </a:r>
                      <a:r>
                        <a:rPr lang="en-US" sz="2000" b="1" i="0" u="none" strike="noStrike" dirty="0" err="1">
                          <a:solidFill>
                            <a:srgbClr val="FFFFFF"/>
                          </a:solidFill>
                          <a:effectLst/>
                          <a:latin typeface="Arial Narrow" panose="020B0606020202030204" pitchFamily="34" charset="0"/>
                        </a:rPr>
                        <a:t>réalisation</a:t>
                      </a:r>
                      <a:endParaRPr lang="en-US" sz="20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03764"/>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2000" b="1" i="0" u="none" strike="noStrike" dirty="0" err="1">
                          <a:solidFill>
                            <a:srgbClr val="FFFFFF"/>
                          </a:solidFill>
                          <a:effectLst/>
                          <a:latin typeface="Arial Narrow" panose="020B0606020202030204" pitchFamily="34" charset="0"/>
                        </a:rPr>
                        <a:t>Responsable</a:t>
                      </a:r>
                      <a:r>
                        <a:rPr lang="en-US" sz="2000" b="1" i="0" u="none" strike="noStrike" dirty="0">
                          <a:solidFill>
                            <a:srgbClr val="FFFFFF"/>
                          </a:solidFill>
                          <a:effectLst/>
                          <a:latin typeface="Arial Narrow" panose="020B0606020202030204" pitchFamily="34" charset="0"/>
                        </a:rPr>
                        <a:t> de </a:t>
                      </a:r>
                      <a:r>
                        <a:rPr lang="en-US" sz="2000" b="1" i="0" u="none" strike="noStrike" dirty="0" err="1">
                          <a:solidFill>
                            <a:srgbClr val="FFFFFF"/>
                          </a:solidFill>
                          <a:effectLst/>
                          <a:latin typeface="Arial Narrow" panose="020B0606020202030204" pitchFamily="34" charset="0"/>
                        </a:rPr>
                        <a:t>suivi</a:t>
                      </a:r>
                      <a:endParaRPr lang="en-US" sz="20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03764"/>
                    </a:solidFill>
                  </a:tcPr>
                </a:tc>
                <a:extLst>
                  <a:ext uri="{0D108BD9-81ED-4DB2-BD59-A6C34878D82A}">
                    <a16:rowId xmlns:a16="http://schemas.microsoft.com/office/drawing/2014/main" val="2561164551"/>
                  </a:ext>
                </a:extLst>
              </a:tr>
              <a:tr h="9485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b="1" dirty="0">
                          <a:effectLst/>
                        </a:rPr>
                        <a:t>Développer des séances IEC sur l'image des SF et in</a:t>
                      </a:r>
                    </a:p>
                    <a:p>
                      <a:endParaRPr lang="fr-FR" b="1" dirty="0">
                        <a:effectLs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fr-FR" sz="2000" b="1" dirty="0">
                          <a:solidFill>
                            <a:srgbClr val="00B050"/>
                          </a:solidFill>
                          <a:effectLst/>
                        </a:rPr>
                        <a:t>100%</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2000" dirty="0" err="1"/>
                        <a:t>Lauriane</a:t>
                      </a:r>
                      <a:endParaRPr lang="en-US" sz="2000"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6492683"/>
                  </a:ext>
                </a:extLst>
              </a:tr>
              <a:tr h="1288805">
                <a:tc>
                  <a:txBody>
                    <a:bodyPr/>
                    <a:lstStyle/>
                    <a:p>
                      <a:pPr algn="ctr"/>
                      <a:r>
                        <a:rPr lang="fr-FR" b="1" dirty="0"/>
                        <a:t>Reprendre la communication sur les réseaux sociaux</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2000" b="1" dirty="0">
                          <a:solidFill>
                            <a:srgbClr val="00B050"/>
                          </a:solidFill>
                          <a:effectLst/>
                        </a:rPr>
                        <a:t>100%</a:t>
                      </a:r>
                    </a:p>
                    <a:p>
                      <a:pPr algn="ctr"/>
                      <a:endParaRPr lang="en-US" sz="2000" b="1" dirty="0">
                        <a:solidFill>
                          <a:srgbClr val="00B050"/>
                        </a:solidFill>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err="1"/>
                        <a:t>Lauriane</a:t>
                      </a:r>
                      <a:endParaRPr lang="en-US" sz="2000" dirty="0"/>
                    </a:p>
                    <a:p>
                      <a:pPr algn="ctr"/>
                      <a:endParaRPr lang="en-US" sz="2000"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5786989"/>
                  </a:ext>
                </a:extLst>
              </a:tr>
              <a:tr h="1288805">
                <a:tc>
                  <a:txBody>
                    <a:bodyPr/>
                    <a:lstStyle/>
                    <a:p>
                      <a:pPr algn="ctr"/>
                      <a:r>
                        <a:rPr lang="fr-FR" b="1" dirty="0"/>
                        <a:t>Revoir le design de la clinique et du plateau</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2000" b="1" dirty="0">
                          <a:solidFill>
                            <a:srgbClr val="00B050"/>
                          </a:solidFill>
                          <a:effectLst/>
                        </a:rPr>
                        <a:t>100%</a:t>
                      </a:r>
                    </a:p>
                    <a:p>
                      <a:pPr algn="ctr"/>
                      <a:endParaRPr lang="en-US" sz="2000" b="1" dirty="0">
                        <a:solidFill>
                          <a:srgbClr val="00B050"/>
                        </a:solidFill>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err="1"/>
                        <a:t>Lauriane</a:t>
                      </a:r>
                      <a:endParaRPr lang="en-US" sz="2000" dirty="0"/>
                    </a:p>
                    <a:p>
                      <a:pPr algn="ctr"/>
                      <a:endParaRPr lang="en-US" sz="2000"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5991856"/>
                  </a:ext>
                </a:extLst>
              </a:tr>
            </a:tbl>
          </a:graphicData>
        </a:graphic>
      </p:graphicFrame>
      <p:sp>
        <p:nvSpPr>
          <p:cNvPr id="9" name="Rectangle 8"/>
          <p:cNvSpPr/>
          <p:nvPr/>
        </p:nvSpPr>
        <p:spPr>
          <a:xfrm>
            <a:off x="702000" y="867075"/>
            <a:ext cx="9915511"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PM02- Marketing et Communication</a:t>
            </a:r>
            <a:endParaRPr lang="en-US" dirty="0"/>
          </a:p>
        </p:txBody>
      </p:sp>
      <p:sp>
        <p:nvSpPr>
          <p:cNvPr id="10" name="Titre 1">
            <a:extLst>
              <a:ext uri="{FF2B5EF4-FFF2-40B4-BE49-F238E27FC236}">
                <a16:creationId xmlns:a16="http://schemas.microsoft.com/office/drawing/2014/main" id="{DB7CEAEC-4849-4BA5-9A1C-6D67CF319CFF}"/>
              </a:ext>
            </a:extLst>
          </p:cNvPr>
          <p:cNvSpPr txBox="1">
            <a:spLocks/>
          </p:cNvSpPr>
          <p:nvPr/>
        </p:nvSpPr>
        <p:spPr>
          <a:xfrm>
            <a:off x="701999" y="45672"/>
            <a:ext cx="10788000" cy="896076"/>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fr-FR" sz="2800" b="1" dirty="0">
                <a:latin typeface="Bahnschrift" panose="020B0502040204020203" pitchFamily="34" charset="0"/>
              </a:rPr>
              <a:t> PM02 – Marketing et communication</a:t>
            </a:r>
          </a:p>
        </p:txBody>
      </p:sp>
    </p:spTree>
    <p:extLst>
      <p:ext uri="{BB962C8B-B14F-4D97-AF65-F5344CB8AC3E}">
        <p14:creationId xmlns:p14="http://schemas.microsoft.com/office/powerpoint/2010/main" val="31212674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1245130" y="6343213"/>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Audit</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8" name="Tableau 7"/>
          <p:cNvGraphicFramePr>
            <a:graphicFrameLocks noGrp="1"/>
          </p:cNvGraphicFramePr>
          <p:nvPr>
            <p:extLst>
              <p:ext uri="{D42A27DB-BD31-4B8C-83A1-F6EECF244321}">
                <p14:modId xmlns:p14="http://schemas.microsoft.com/office/powerpoint/2010/main" val="3903742021"/>
              </p:ext>
            </p:extLst>
          </p:nvPr>
        </p:nvGraphicFramePr>
        <p:xfrm>
          <a:off x="1245130" y="1507311"/>
          <a:ext cx="9372381" cy="4168782"/>
        </p:xfrm>
        <a:graphic>
          <a:graphicData uri="http://schemas.openxmlformats.org/drawingml/2006/table">
            <a:tbl>
              <a:tblPr/>
              <a:tblGrid>
                <a:gridCol w="4250741">
                  <a:extLst>
                    <a:ext uri="{9D8B030D-6E8A-4147-A177-3AD203B41FA5}">
                      <a16:colId xmlns:a16="http://schemas.microsoft.com/office/drawing/2014/main" val="1773555427"/>
                    </a:ext>
                  </a:extLst>
                </a:gridCol>
                <a:gridCol w="1920240">
                  <a:extLst>
                    <a:ext uri="{9D8B030D-6E8A-4147-A177-3AD203B41FA5}">
                      <a16:colId xmlns:a16="http://schemas.microsoft.com/office/drawing/2014/main" val="1375318744"/>
                    </a:ext>
                  </a:extLst>
                </a:gridCol>
                <a:gridCol w="3201400">
                  <a:extLst>
                    <a:ext uri="{9D8B030D-6E8A-4147-A177-3AD203B41FA5}">
                      <a16:colId xmlns:a16="http://schemas.microsoft.com/office/drawing/2014/main" val="3001103945"/>
                    </a:ext>
                  </a:extLst>
                </a:gridCol>
              </a:tblGrid>
              <a:tr h="560795">
                <a:tc gridSpan="3">
                  <a:txBody>
                    <a:bodyPr/>
                    <a:lstStyle/>
                    <a:p>
                      <a:pPr algn="ctr" rtl="0" fontAlgn="ctr"/>
                      <a:r>
                        <a:rPr lang="fr-FR" sz="1600" b="1" i="0" u="none" strike="noStrike" dirty="0">
                          <a:solidFill>
                            <a:srgbClr val="FFFFFF"/>
                          </a:solidFill>
                          <a:effectLst/>
                          <a:latin typeface="Arial Narrow" panose="020B0606020202030204" pitchFamily="34" charset="0"/>
                        </a:rPr>
                        <a:t>PM02 – Marketing et Communication</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99009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464213">
                <a:tc>
                  <a:txBody>
                    <a:bodyPr/>
                    <a:lstStyle/>
                    <a:p>
                      <a:pPr algn="l" fontAlgn="b"/>
                      <a:endParaRPr lang="en-US" sz="1800" b="0" i="0" u="none" strike="noStrike">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82907">
                <a:tc>
                  <a:txBody>
                    <a:bodyPr/>
                    <a:lstStyle/>
                    <a:p>
                      <a:pPr algn="ctr" fontAlgn="b"/>
                      <a:r>
                        <a:rPr lang="en-US" sz="1800" b="0" i="0" u="none" strike="noStrike" dirty="0">
                          <a:solidFill>
                            <a:srgbClr val="000000"/>
                          </a:solidFill>
                          <a:effectLst/>
                          <a:latin typeface="Arial Narrow" panose="020B0606020202030204" pitchFamily="34" charset="0"/>
                        </a:rPr>
                        <a:t>Rubriques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Narrow" panose="020B0606020202030204" pitchFamily="34" charset="0"/>
                        </a:rPr>
                        <a:t>Réponses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Arial Narrow" panose="020B0606020202030204" pitchFamily="34" charset="0"/>
                        </a:rPr>
                        <a:t>Commentaires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1045786">
                <a:tc>
                  <a:txBody>
                    <a:bodyPr/>
                    <a:lstStyle/>
                    <a:p>
                      <a:pPr algn="ctr" rtl="0" fontAlgn="ctr"/>
                      <a:r>
                        <a:rPr lang="en-US" sz="1800" b="1" i="0" u="none" strike="noStrike" dirty="0">
                          <a:solidFill>
                            <a:srgbClr val="FFFFFF"/>
                          </a:solidFill>
                          <a:effectLst/>
                          <a:latin typeface="Arial Narrow" panose="020B0606020202030204"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en-US" sz="2000" b="1" i="0" u="none" strike="noStrike" dirty="0" err="1">
                          <a:solidFill>
                            <a:srgbClr val="00B050"/>
                          </a:solidFill>
                          <a:effectLst/>
                          <a:latin typeface="Arial Narrow" panose="020B0606020202030204" pitchFamily="34" charset="0"/>
                        </a:rPr>
                        <a:t>Décembre</a:t>
                      </a:r>
                      <a:r>
                        <a:rPr lang="en-US" sz="2000" b="1" i="0" u="none" strike="noStrike" dirty="0">
                          <a:solidFill>
                            <a:srgbClr val="00B050"/>
                          </a:solidFill>
                          <a:effectLst/>
                          <a:latin typeface="Arial Narrow" panose="020B0606020202030204" pitchFamily="34" charset="0"/>
                        </a:rPr>
                        <a:t> 2022</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0" indent="0" algn="l" rtl="0" fontAlgn="ctr">
                        <a:buFont typeface="Arial" panose="020B0604020202020204" pitchFamily="34" charset="0"/>
                        <a:buNone/>
                      </a:pPr>
                      <a:endParaRPr lang="en-US" sz="2400" b="0" i="0" u="none" strike="noStrike" dirty="0">
                        <a:solidFill>
                          <a:schemeClr val="tx1"/>
                        </a:solidFill>
                        <a:effectLst/>
                        <a:latin typeface="Arial Narrow" panose="020B0606020202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444137">
                <a:tc>
                  <a:txBody>
                    <a:bodyPr/>
                    <a:lstStyle/>
                    <a:p>
                      <a:pPr algn="ctr" rtl="0" fontAlgn="ctr"/>
                      <a:r>
                        <a:rPr lang="en-US" sz="1800" b="1" i="0" u="none" strike="noStrike" dirty="0">
                          <a:solidFill>
                            <a:srgbClr val="FFFFFF"/>
                          </a:solidFill>
                          <a:effectLst/>
                          <a:latin typeface="Arial Narrow" panose="020B0606020202030204" pitchFamily="34" charset="0"/>
                        </a:rPr>
                        <a:t>Derniers Audits cloturés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800" b="1" i="0" u="none" strike="noStrike" dirty="0">
                          <a:solidFill>
                            <a:srgbClr val="00B050"/>
                          </a:solidFill>
                          <a:effectLst/>
                          <a:latin typeface="Arial Narrow" panose="020B0606020202030204" pitchFamily="34" charset="0"/>
                        </a:rPr>
                        <a:t>OUI</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Narrow" panose="020B0606020202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516683">
                <a:tc>
                  <a:txBody>
                    <a:bodyPr/>
                    <a:lstStyle/>
                    <a:p>
                      <a:pPr algn="ctr" rtl="0" fontAlgn="ctr"/>
                      <a:r>
                        <a:rPr lang="en-US" sz="1800" b="1" i="0" u="none" strike="noStrike" dirty="0" err="1">
                          <a:solidFill>
                            <a:srgbClr val="FFFFFF"/>
                          </a:solidFill>
                          <a:effectLst/>
                          <a:latin typeface="Arial Narrow" panose="020B0606020202030204" pitchFamily="34" charset="0"/>
                        </a:rPr>
                        <a:t>Ecarts</a:t>
                      </a:r>
                      <a:r>
                        <a:rPr lang="en-US" sz="1800" b="1" i="0" u="none" strike="noStrike" dirty="0">
                          <a:solidFill>
                            <a:srgbClr val="FFFFFF"/>
                          </a:solidFill>
                          <a:effectLst/>
                          <a:latin typeface="Arial Narrow" panose="020B0606020202030204" pitchFamily="34" charset="0"/>
                        </a:rPr>
                        <a:t>/pts faibles </a:t>
                      </a:r>
                      <a:r>
                        <a:rPr lang="en-US" sz="1800" b="1" i="0" u="none" strike="noStrike" dirty="0" err="1">
                          <a:solidFill>
                            <a:srgbClr val="FFFFFF"/>
                          </a:solidFill>
                          <a:effectLst/>
                          <a:latin typeface="Arial Narrow" panose="020B0606020202030204" pitchFamily="34" charset="0"/>
                        </a:rPr>
                        <a:t>ouverts</a:t>
                      </a:r>
                      <a:r>
                        <a:rPr lang="en-US" sz="1800" b="1" i="0" u="none" strike="noStrike" dirty="0">
                          <a:solidFill>
                            <a:srgbClr val="FFFFFF"/>
                          </a:solidFill>
                          <a:effectLst/>
                          <a:latin typeface="Arial Narrow" panose="020B0606020202030204" pitchFamily="34" charset="0"/>
                        </a:rPr>
                        <a:t>/non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800" b="1" i="0" u="none" strike="noStrike" dirty="0">
                          <a:solidFill>
                            <a:srgbClr val="00B050"/>
                          </a:solidFill>
                          <a:effectLst/>
                          <a:latin typeface="Arial Narrow" panose="020B0606020202030204" pitchFamily="34" charset="0"/>
                        </a:rPr>
                        <a:t>NON</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1" i="0" u="none" strike="noStrike" dirty="0">
                        <a:solidFill>
                          <a:srgbClr val="C00000"/>
                        </a:solidFill>
                        <a:effectLst/>
                        <a:latin typeface="Arial Narrow" panose="020B0606020202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54261">
                <a:tc>
                  <a:txBody>
                    <a:bodyPr/>
                    <a:lstStyle/>
                    <a:p>
                      <a:pPr algn="ctr" rtl="0" fontAlgn="ctr"/>
                      <a:r>
                        <a:rPr lang="en-US" sz="1800" b="1" i="0" u="none" strike="noStrike" dirty="0">
                          <a:solidFill>
                            <a:srgbClr val="FFFFFF"/>
                          </a:solidFill>
                          <a:effectLst/>
                          <a:latin typeface="Arial Narrow" panose="020B0606020202030204"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2000" b="1" i="0" u="none" strike="noStrike" dirty="0" err="1">
                          <a:solidFill>
                            <a:srgbClr val="00B050"/>
                          </a:solidFill>
                          <a:effectLst/>
                          <a:latin typeface="Arial Narrow" panose="020B0606020202030204" pitchFamily="34" charset="0"/>
                        </a:rPr>
                        <a:t>Novembre</a:t>
                      </a:r>
                      <a:r>
                        <a:rPr lang="en-US" sz="2000" b="1" i="0" u="none" strike="noStrike" dirty="0">
                          <a:solidFill>
                            <a:srgbClr val="00B050"/>
                          </a:solidFill>
                          <a:effectLst/>
                          <a:latin typeface="Arial Narrow" panose="020B0606020202030204" pitchFamily="34" charset="0"/>
                        </a:rPr>
                        <a:t> 2023</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C3300"/>
                        </a:solidFill>
                        <a:effectLst/>
                        <a:latin typeface="Arial Narrow" panose="020B0606020202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
        <p:nvSpPr>
          <p:cNvPr id="1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PM02 – Marketing et communication</a:t>
            </a:r>
          </a:p>
        </p:txBody>
      </p:sp>
    </p:spTree>
    <p:extLst>
      <p:ext uri="{BB962C8B-B14F-4D97-AF65-F5344CB8AC3E}">
        <p14:creationId xmlns:p14="http://schemas.microsoft.com/office/powerpoint/2010/main" val="39666535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au 4"/>
          <p:cNvGraphicFramePr>
            <a:graphicFrameLocks noGrp="1"/>
          </p:cNvGraphicFramePr>
          <p:nvPr>
            <p:extLst>
              <p:ext uri="{D42A27DB-BD31-4B8C-83A1-F6EECF244321}">
                <p14:modId xmlns:p14="http://schemas.microsoft.com/office/powerpoint/2010/main" val="1160167139"/>
              </p:ext>
            </p:extLst>
          </p:nvPr>
        </p:nvGraphicFramePr>
        <p:xfrm>
          <a:off x="702000" y="1675171"/>
          <a:ext cx="10136777" cy="3970397"/>
        </p:xfrm>
        <a:graphic>
          <a:graphicData uri="http://schemas.openxmlformats.org/drawingml/2006/table">
            <a:tbl>
              <a:tblPr/>
              <a:tblGrid>
                <a:gridCol w="5426819">
                  <a:extLst>
                    <a:ext uri="{9D8B030D-6E8A-4147-A177-3AD203B41FA5}">
                      <a16:colId xmlns:a16="http://schemas.microsoft.com/office/drawing/2014/main" val="2447260720"/>
                    </a:ext>
                  </a:extLst>
                </a:gridCol>
                <a:gridCol w="4709958">
                  <a:extLst>
                    <a:ext uri="{9D8B030D-6E8A-4147-A177-3AD203B41FA5}">
                      <a16:colId xmlns:a16="http://schemas.microsoft.com/office/drawing/2014/main" val="2779336989"/>
                    </a:ext>
                  </a:extLst>
                </a:gridCol>
              </a:tblGrid>
              <a:tr h="736725">
                <a:tc gridSpan="2">
                  <a:txBody>
                    <a:bodyPr/>
                    <a:lstStyle/>
                    <a:p>
                      <a:pPr algn="ctr" fontAlgn="ctr"/>
                      <a:r>
                        <a:rPr lang="fr-FR" sz="1800" b="1" i="0" u="none" strike="noStrike" dirty="0">
                          <a:solidFill>
                            <a:srgbClr val="FFFFFF"/>
                          </a:solidFill>
                          <a:effectLst/>
                          <a:latin typeface="Bahnschrift" panose="020B0502040204020203" pitchFamily="34" charset="0"/>
                        </a:rPr>
                        <a:t>PM02</a:t>
                      </a:r>
                      <a:r>
                        <a:rPr lang="fr-FR" sz="1800" b="1" i="0" u="none" strike="noStrike" baseline="0" dirty="0">
                          <a:solidFill>
                            <a:srgbClr val="FFFFFF"/>
                          </a:solidFill>
                          <a:effectLst/>
                          <a:latin typeface="Bahnschrift" panose="020B0502040204020203" pitchFamily="34" charset="0"/>
                        </a:rPr>
                        <a:t> – Marketing et Communication</a:t>
                      </a:r>
                      <a:endParaRPr lang="fr-FR" sz="1800" b="1"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990099"/>
                    </a:solidFill>
                  </a:tcPr>
                </a:tc>
                <a:tc hMerge="1">
                  <a:txBody>
                    <a:bodyPr/>
                    <a:lstStyle/>
                    <a:p>
                      <a:endParaRPr lang="en-US"/>
                    </a:p>
                  </a:txBody>
                  <a:tcPr/>
                </a:tc>
                <a:extLst>
                  <a:ext uri="{0D108BD9-81ED-4DB2-BD59-A6C34878D82A}">
                    <a16:rowId xmlns:a16="http://schemas.microsoft.com/office/drawing/2014/main" val="2574862643"/>
                  </a:ext>
                </a:extLst>
              </a:tr>
              <a:tr h="185530">
                <a:tc>
                  <a:txBody>
                    <a:bodyPr/>
                    <a:lstStyle/>
                    <a:p>
                      <a:pPr algn="l" fontAlgn="b"/>
                      <a:endParaRPr lang="en-US" sz="1400" b="0" i="0" u="none" strike="noStrike" dirty="0">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endParaRPr lang="en-US" sz="1400" b="0" i="0" u="none" strike="noStrike" dirty="0">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587809041"/>
                  </a:ext>
                </a:extLst>
              </a:tr>
              <a:tr h="751422">
                <a:tc>
                  <a:txBody>
                    <a:bodyPr/>
                    <a:lstStyle/>
                    <a:p>
                      <a:pPr algn="ctr" fontAlgn="ctr"/>
                      <a:r>
                        <a:rPr lang="fr-FR" sz="1400" b="1" i="0" u="none" strike="noStrike" dirty="0">
                          <a:solidFill>
                            <a:srgbClr val="FFFFFF"/>
                          </a:solidFill>
                          <a:effectLst/>
                          <a:latin typeface="Bahnschrift" panose="020B0502040204020203" pitchFamily="34" charset="0"/>
                        </a:rPr>
                        <a:t>Difficultés rencontrées dans le processus &amp; Qualipro</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Bahnschrift" panose="020B0502040204020203" pitchFamily="34" charset="0"/>
                        </a:rPr>
                        <a:t>Besoin/réclamation</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extLst>
                  <a:ext uri="{0D108BD9-81ED-4DB2-BD59-A6C34878D82A}">
                    <a16:rowId xmlns:a16="http://schemas.microsoft.com/office/drawing/2014/main" val="2440026530"/>
                  </a:ext>
                </a:extLst>
              </a:tr>
              <a:tr h="2259365">
                <a:tc>
                  <a:txBody>
                    <a:bodyPr/>
                    <a:lstStyle/>
                    <a:p>
                      <a:pPr algn="ctr" fontAlgn="ct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l" fontAlgn="ctr"/>
                      <a:r>
                        <a:rPr lang="en-US" sz="1400" b="0" i="0" u="none" strike="noStrike" dirty="0">
                          <a:solidFill>
                            <a:srgbClr val="C000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550560852"/>
                  </a:ext>
                </a:extLst>
              </a:tr>
            </a:tbl>
          </a:graphicData>
        </a:graphic>
      </p:graphicFrame>
      <p:sp>
        <p:nvSpPr>
          <p:cNvPr id="6" name="Titre 1">
            <a:extLst>
              <a:ext uri="{FF2B5EF4-FFF2-40B4-BE49-F238E27FC236}">
                <a16:creationId xmlns:a16="http://schemas.microsoft.com/office/drawing/2014/main" id="{DB7CEAEC-4849-4BA5-9A1C-6D67CF319CFF}"/>
              </a:ext>
            </a:extLst>
          </p:cNvPr>
          <p:cNvSpPr>
            <a:spLocks noGrp="1"/>
          </p:cNvSpPr>
          <p:nvPr>
            <p:ph type="title"/>
          </p:nvPr>
        </p:nvSpPr>
        <p:spPr/>
        <p:txBody>
          <a:bodyPr>
            <a:normAutofit/>
          </a:bodyPr>
          <a:lstStyle/>
          <a:p>
            <a:pPr algn="ctr"/>
            <a:r>
              <a:rPr lang="fr-FR" sz="3200" b="1" dirty="0">
                <a:latin typeface="Bahnschrift" panose="020B0502040204020203" pitchFamily="34" charset="0"/>
              </a:rPr>
              <a:t> PM02 – Marketing et Communication</a:t>
            </a:r>
          </a:p>
        </p:txBody>
      </p:sp>
      <p:grpSp>
        <p:nvGrpSpPr>
          <p:cNvPr id="4" name="Groupe 3"/>
          <p:cNvGrpSpPr/>
          <p:nvPr/>
        </p:nvGrpSpPr>
        <p:grpSpPr>
          <a:xfrm>
            <a:off x="10617511" y="0"/>
            <a:ext cx="1146808" cy="1241603"/>
            <a:chOff x="7966579" y="-6936"/>
            <a:chExt cx="1146808" cy="1241603"/>
          </a:xfrm>
        </p:grpSpPr>
        <p:sp>
          <p:nvSpPr>
            <p:cNvPr id="7"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8"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9" name="Rectangle 8"/>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Gestion du processus</a:t>
            </a:r>
            <a:endParaRPr lang="en-US" sz="2400" dirty="0">
              <a:solidFill>
                <a:schemeClr val="bg1"/>
              </a:solidFill>
            </a:endParaRPr>
          </a:p>
        </p:txBody>
      </p:sp>
    </p:spTree>
    <p:extLst>
      <p:ext uri="{BB962C8B-B14F-4D97-AF65-F5344CB8AC3E}">
        <p14:creationId xmlns:p14="http://schemas.microsoft.com/office/powerpoint/2010/main" val="3938053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446907"/>
            <a:ext cx="9326880" cy="156966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Organisation SMQ &amp;</a:t>
            </a:r>
            <a:r>
              <a:rPr kumimoji="0" lang="fr-FR" sz="4800" b="0" i="0" u="none" strike="noStrike" kern="1200" cap="none" spc="0" normalizeH="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 Amélioration Continue</a:t>
            </a:r>
            <a:endParaRPr kumimoji="0" lang="en-US"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1345820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PM03 – Organisation du SMQ et amélioration continue</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6" y="1681511"/>
            <a:ext cx="3561935" cy="1152962"/>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FFFFF"/>
                    </a:solidFill>
                    <a:effectLst/>
                    <a:uLnTx/>
                    <a:uFillTx/>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15" name="Group 759"/>
          <p:cNvGrpSpPr/>
          <p:nvPr/>
        </p:nvGrpSpPr>
        <p:grpSpPr>
          <a:xfrm>
            <a:off x="4287962" y="2086202"/>
            <a:ext cx="907706"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5316578" y="1690428"/>
            <a:ext cx="6326584" cy="1200329"/>
          </a:xfrm>
          <a:prstGeom prst="rect">
            <a:avLst/>
          </a:prstGeom>
          <a:noFill/>
          <a:ln>
            <a:solidFill>
              <a:srgbClr val="7030A0"/>
            </a:solidFill>
          </a:ln>
        </p:spPr>
        <p:txBody>
          <a:bodyPr wrap="square" rtlCol="0">
            <a:spAutoFit/>
          </a:bodyPr>
          <a:lstStyle/>
          <a:p>
            <a:r>
              <a:rPr lang="fr-FR" sz="2400" dirty="0">
                <a:solidFill>
                  <a:srgbClr val="7030A0"/>
                </a:solidFill>
                <a:latin typeface="Arial Narrow" panose="020B0606020202030204" pitchFamily="34" charset="0"/>
              </a:rPr>
              <a:t>Soutenir la dynamique de l'amélioration des performances, assurer la satisfaction des parties intéressées et l'atteinte des objectifs.</a:t>
            </a:r>
            <a:endParaRPr lang="en-US" sz="2400" dirty="0">
              <a:solidFill>
                <a:srgbClr val="7030A0"/>
              </a:solidFill>
              <a:latin typeface="Arial Narrow" panose="020B0606020202030204" pitchFamily="34" charset="0"/>
            </a:endParaRPr>
          </a:p>
        </p:txBody>
      </p:sp>
      <p:grpSp>
        <p:nvGrpSpPr>
          <p:cNvPr id="19" name="Group 719"/>
          <p:cNvGrpSpPr/>
          <p:nvPr/>
        </p:nvGrpSpPr>
        <p:grpSpPr>
          <a:xfrm>
            <a:off x="605116" y="4216774"/>
            <a:ext cx="3418244" cy="1152962"/>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fr-SN" sz="2400" b="1" i="0" u="none" strike="noStrike" kern="0" cap="none" spc="0" normalizeH="0" baseline="0" noProof="0" dirty="0">
                    <a:ln>
                      <a:noFill/>
                    </a:ln>
                    <a:solidFill>
                      <a:srgbClr val="FFFFFF"/>
                    </a:solidFill>
                    <a:effectLst/>
                    <a:uLnTx/>
                    <a:uFillTx/>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25" name="Group 759"/>
          <p:cNvGrpSpPr/>
          <p:nvPr/>
        </p:nvGrpSpPr>
        <p:grpSpPr>
          <a:xfrm>
            <a:off x="4287962" y="4584165"/>
            <a:ext cx="911055"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5316578" y="4287614"/>
            <a:ext cx="6604663" cy="830997"/>
          </a:xfrm>
          <a:prstGeom prst="rect">
            <a:avLst/>
          </a:prstGeom>
          <a:noFill/>
          <a:ln>
            <a:solidFill>
              <a:srgbClr val="7030A0"/>
            </a:solidFill>
          </a:ln>
        </p:spPr>
        <p:txBody>
          <a:bodyPr wrap="square" rtlCol="0">
            <a:spAutoFit/>
          </a:bodyPr>
          <a:lstStyle/>
          <a:p>
            <a:pPr marL="285750" indent="-285750">
              <a:buFontTx/>
              <a:buChar char="-"/>
            </a:pPr>
            <a:r>
              <a:rPr lang="fr-FR" sz="2400" dirty="0">
                <a:solidFill>
                  <a:srgbClr val="7030A0"/>
                </a:solidFill>
                <a:latin typeface="Arial Narrow" panose="020B0606020202030204" pitchFamily="34" charset="0"/>
              </a:rPr>
              <a:t>De : Exigences des parties intéressées et enjeux</a:t>
            </a:r>
          </a:p>
          <a:p>
            <a:pPr marL="285750" indent="-285750">
              <a:buFontTx/>
              <a:buChar char="-"/>
            </a:pPr>
            <a:r>
              <a:rPr lang="fr-FR" sz="2400" dirty="0">
                <a:solidFill>
                  <a:srgbClr val="7030A0"/>
                </a:solidFill>
                <a:latin typeface="Arial Narrow" panose="020B0606020202030204" pitchFamily="34" charset="0"/>
              </a:rPr>
              <a:t>A : Satisfaction des exigences et atteinte des objectifs.</a:t>
            </a:r>
            <a:endParaRPr lang="fr-SN" sz="2400" dirty="0">
              <a:solidFill>
                <a:srgbClr val="7030A0"/>
              </a:solidFill>
              <a:latin typeface="Arial Narrow" panose="020B0606020202030204" pitchFamily="34" charset="0"/>
            </a:endParaRPr>
          </a:p>
        </p:txBody>
      </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i="1" dirty="0">
                <a:solidFill>
                  <a:schemeClr val="bg1"/>
                </a:solidFill>
              </a:rPr>
              <a:t>  Finalité &amp; Périmètre</a:t>
            </a:r>
            <a:endParaRPr lang="en-US" sz="2400" dirty="0">
              <a:solidFill>
                <a:schemeClr val="bg1"/>
              </a:solidFill>
            </a:endParaRPr>
          </a:p>
        </p:txBody>
      </p:sp>
      <p:sp>
        <p:nvSpPr>
          <p:cNvPr id="34" name="ZoneTexte 33"/>
          <p:cNvSpPr txBox="1"/>
          <p:nvPr/>
        </p:nvSpPr>
        <p:spPr>
          <a:xfrm>
            <a:off x="605116" y="1044097"/>
            <a:ext cx="3465051" cy="923330"/>
          </a:xfrm>
          <a:prstGeom prst="rect">
            <a:avLst/>
          </a:prstGeom>
          <a:noFill/>
        </p:spPr>
        <p:txBody>
          <a:bodyPr wrap="square" rtlCol="0">
            <a:spAutoFit/>
          </a:bodyPr>
          <a:lstStyle/>
          <a:p>
            <a:r>
              <a:rPr lang="fr-SN" dirty="0">
                <a:latin typeface="Century Gothic" panose="020B0502020202020204" pitchFamily="34" charset="0"/>
              </a:rPr>
              <a:t>Pilote : </a:t>
            </a:r>
            <a:r>
              <a:rPr lang="fr-SN" dirty="0" err="1">
                <a:latin typeface="Century Gothic" panose="020B0502020202020204" pitchFamily="34" charset="0"/>
              </a:rPr>
              <a:t>Sokhna</a:t>
            </a:r>
            <a:endParaRPr lang="fr-SN" dirty="0">
              <a:latin typeface="Century Gothic" panose="020B0502020202020204" pitchFamily="34" charset="0"/>
            </a:endParaRPr>
          </a:p>
          <a:p>
            <a:r>
              <a:rPr lang="fr-SN" dirty="0">
                <a:latin typeface="Century Gothic" panose="020B0502020202020204" pitchFamily="34" charset="0"/>
              </a:rPr>
              <a:t>Co-pilote : Yacine</a:t>
            </a:r>
          </a:p>
          <a:p>
            <a:endParaRPr lang="en-US" dirty="0">
              <a:latin typeface="Century Gothic" panose="020B0502020202020204" pitchFamily="34" charset="0"/>
            </a:endParaRPr>
          </a:p>
        </p:txBody>
      </p:sp>
    </p:spTree>
    <p:extLst>
      <p:ext uri="{BB962C8B-B14F-4D97-AF65-F5344CB8AC3E}">
        <p14:creationId xmlns:p14="http://schemas.microsoft.com/office/powerpoint/2010/main" val="1782595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PM03 – Organisation du SMQ et amélioration continue</a:t>
            </a:r>
          </a:p>
        </p:txBody>
      </p:sp>
      <p:graphicFrame>
        <p:nvGraphicFramePr>
          <p:cNvPr id="3" name="Tableau 2">
            <a:extLst>
              <a:ext uri="{FF2B5EF4-FFF2-40B4-BE49-F238E27FC236}">
                <a16:creationId xmlns:a16="http://schemas.microsoft.com/office/drawing/2014/main" id="{E0ABDAD8-1053-49FC-8B7B-0E983F59CC50}"/>
              </a:ext>
            </a:extLst>
          </p:cNvPr>
          <p:cNvGraphicFramePr>
            <a:graphicFrameLocks noGrp="1"/>
          </p:cNvGraphicFramePr>
          <p:nvPr>
            <p:extLst>
              <p:ext uri="{D42A27DB-BD31-4B8C-83A1-F6EECF244321}">
                <p14:modId xmlns:p14="http://schemas.microsoft.com/office/powerpoint/2010/main" val="345695968"/>
              </p:ext>
            </p:extLst>
          </p:nvPr>
        </p:nvGraphicFramePr>
        <p:xfrm>
          <a:off x="702000" y="1858646"/>
          <a:ext cx="10775949" cy="3140707"/>
        </p:xfrm>
        <a:graphic>
          <a:graphicData uri="http://schemas.openxmlformats.org/drawingml/2006/table">
            <a:tbl>
              <a:tblPr firstRow="1">
                <a:tableStyleId>{ED083AE6-46FA-4A59-8FB0-9F97EB10719F}</a:tableStyleId>
              </a:tblPr>
              <a:tblGrid>
                <a:gridCol w="4173327">
                  <a:extLst>
                    <a:ext uri="{9D8B030D-6E8A-4147-A177-3AD203B41FA5}">
                      <a16:colId xmlns:a16="http://schemas.microsoft.com/office/drawing/2014/main" val="614362142"/>
                    </a:ext>
                  </a:extLst>
                </a:gridCol>
                <a:gridCol w="1141121">
                  <a:extLst>
                    <a:ext uri="{9D8B030D-6E8A-4147-A177-3AD203B41FA5}">
                      <a16:colId xmlns:a16="http://schemas.microsoft.com/office/drawing/2014/main" val="3289494423"/>
                    </a:ext>
                  </a:extLst>
                </a:gridCol>
                <a:gridCol w="1341112">
                  <a:extLst>
                    <a:ext uri="{9D8B030D-6E8A-4147-A177-3AD203B41FA5}">
                      <a16:colId xmlns:a16="http://schemas.microsoft.com/office/drawing/2014/main" val="3041002657"/>
                    </a:ext>
                  </a:extLst>
                </a:gridCol>
                <a:gridCol w="882310">
                  <a:extLst>
                    <a:ext uri="{9D8B030D-6E8A-4147-A177-3AD203B41FA5}">
                      <a16:colId xmlns:a16="http://schemas.microsoft.com/office/drawing/2014/main" val="1140187211"/>
                    </a:ext>
                  </a:extLst>
                </a:gridCol>
                <a:gridCol w="3238079">
                  <a:extLst>
                    <a:ext uri="{9D8B030D-6E8A-4147-A177-3AD203B41FA5}">
                      <a16:colId xmlns:a16="http://schemas.microsoft.com/office/drawing/2014/main" val="398635304"/>
                    </a:ext>
                  </a:extLst>
                </a:gridCol>
              </a:tblGrid>
              <a:tr h="573857">
                <a:tc>
                  <a:txBody>
                    <a:bodyPr/>
                    <a:lstStyle/>
                    <a:p>
                      <a:pPr algn="ctr" fontAlgn="ctr"/>
                      <a:r>
                        <a:rPr lang="fr-FR" sz="1800" u="none" strike="noStrike" dirty="0">
                          <a:solidFill>
                            <a:schemeClr val="bg1"/>
                          </a:solidFill>
                          <a:effectLst/>
                          <a:latin typeface="Arial Narrow" panose="020B0606020202030204" pitchFamily="34" charset="0"/>
                        </a:rPr>
                        <a:t>INDICATEURS </a:t>
                      </a:r>
                      <a:endParaRPr lang="fr-FR" sz="1800" b="0" i="0" u="none" strike="noStrike" dirty="0">
                        <a:solidFill>
                          <a:schemeClr val="bg1"/>
                        </a:solidFill>
                        <a:effectLst/>
                        <a:latin typeface="Arial Narrow" panose="020B0606020202030204" pitchFamily="34" charset="0"/>
                      </a:endParaRPr>
                    </a:p>
                  </a:txBody>
                  <a:tcPr marL="0" marR="0" marT="0" marB="0" anchor="ctr">
                    <a:solidFill>
                      <a:schemeClr val="tx2"/>
                    </a:solidFill>
                  </a:tcPr>
                </a:tc>
                <a:tc>
                  <a:txBody>
                    <a:bodyPr/>
                    <a:lstStyle/>
                    <a:p>
                      <a:pPr algn="ctr" fontAlgn="ctr"/>
                      <a:r>
                        <a:rPr lang="fr-FR" sz="1800" u="none" strike="noStrike">
                          <a:solidFill>
                            <a:schemeClr val="bg1"/>
                          </a:solidFill>
                          <a:effectLst/>
                          <a:latin typeface="Arial Narrow" panose="020B0606020202030204" pitchFamily="34" charset="0"/>
                        </a:rPr>
                        <a:t>RESP.</a:t>
                      </a:r>
                      <a:endParaRPr lang="fr-FR" sz="1800" b="0" i="0" u="none" strike="noStrike">
                        <a:solidFill>
                          <a:schemeClr val="bg1"/>
                        </a:solidFill>
                        <a:effectLst/>
                        <a:latin typeface="Arial Narrow" panose="020B0606020202030204" pitchFamily="34" charset="0"/>
                      </a:endParaRPr>
                    </a:p>
                  </a:txBody>
                  <a:tcPr marL="0" marR="0" marT="0" marB="0" anchor="ctr">
                    <a:solidFill>
                      <a:schemeClr val="tx2"/>
                    </a:solidFill>
                  </a:tcPr>
                </a:tc>
                <a:tc>
                  <a:txBody>
                    <a:bodyPr/>
                    <a:lstStyle/>
                    <a:p>
                      <a:pPr algn="ctr" fontAlgn="ctr"/>
                      <a:r>
                        <a:rPr lang="fr-FR" sz="1800" u="none" strike="noStrike">
                          <a:solidFill>
                            <a:schemeClr val="bg1"/>
                          </a:solidFill>
                          <a:effectLst/>
                          <a:latin typeface="Arial Narrow" panose="020B0606020202030204" pitchFamily="34" charset="0"/>
                        </a:rPr>
                        <a:t>FREQ.</a:t>
                      </a:r>
                      <a:endParaRPr lang="fr-FR" sz="1800" b="0" i="0" u="none" strike="noStrike">
                        <a:solidFill>
                          <a:schemeClr val="bg1"/>
                        </a:solidFill>
                        <a:effectLst/>
                        <a:latin typeface="Arial Narrow" panose="020B0606020202030204" pitchFamily="34" charset="0"/>
                      </a:endParaRPr>
                    </a:p>
                  </a:txBody>
                  <a:tcPr marL="0" marR="0" marT="0" marB="0" anchor="ctr">
                    <a:solidFill>
                      <a:schemeClr val="tx2"/>
                    </a:solidFill>
                  </a:tcPr>
                </a:tc>
                <a:tc>
                  <a:txBody>
                    <a:bodyPr/>
                    <a:lstStyle/>
                    <a:p>
                      <a:pPr algn="ctr" fontAlgn="ctr"/>
                      <a:r>
                        <a:rPr lang="fr-FR" sz="1800" u="none" strike="noStrike">
                          <a:solidFill>
                            <a:schemeClr val="bg1"/>
                          </a:solidFill>
                          <a:effectLst/>
                          <a:latin typeface="Arial Narrow" panose="020B0606020202030204" pitchFamily="34" charset="0"/>
                        </a:rPr>
                        <a:t>CIBLE</a:t>
                      </a:r>
                      <a:endParaRPr lang="fr-FR" sz="1800" b="0" i="0" u="none" strike="noStrike">
                        <a:solidFill>
                          <a:schemeClr val="bg1"/>
                        </a:solidFill>
                        <a:effectLst/>
                        <a:latin typeface="Arial Narrow" panose="020B0606020202030204" pitchFamily="34" charset="0"/>
                      </a:endParaRPr>
                    </a:p>
                  </a:txBody>
                  <a:tcPr marL="0" marR="0" marT="0" marB="0" anchor="ctr">
                    <a:solidFill>
                      <a:schemeClr val="tx2"/>
                    </a:solidFill>
                  </a:tcPr>
                </a:tc>
                <a:tc>
                  <a:txBody>
                    <a:bodyPr/>
                    <a:lstStyle/>
                    <a:p>
                      <a:pPr algn="l" fontAlgn="b"/>
                      <a:r>
                        <a:rPr lang="fr-FR" sz="1800" u="none" strike="noStrike" dirty="0">
                          <a:solidFill>
                            <a:schemeClr val="bg1"/>
                          </a:solidFill>
                          <a:effectLst/>
                          <a:latin typeface="Arial Narrow" panose="020B0606020202030204" pitchFamily="34" charset="0"/>
                        </a:rPr>
                        <a:t>METHODE DE CALCUL</a:t>
                      </a:r>
                      <a:endParaRPr lang="fr-FR" sz="1800" b="0" i="0" u="none" strike="noStrike" dirty="0">
                        <a:solidFill>
                          <a:schemeClr val="bg1"/>
                        </a:solidFill>
                        <a:effectLst/>
                        <a:latin typeface="Arial Narrow" panose="020B0606020202030204" pitchFamily="34" charset="0"/>
                      </a:endParaRPr>
                    </a:p>
                  </a:txBody>
                  <a:tcPr marL="0" marR="0" marT="0" marB="0" anchor="ctr">
                    <a:solidFill>
                      <a:schemeClr val="tx2"/>
                    </a:solidFill>
                  </a:tcPr>
                </a:tc>
                <a:extLst>
                  <a:ext uri="{0D108BD9-81ED-4DB2-BD59-A6C34878D82A}">
                    <a16:rowId xmlns:a16="http://schemas.microsoft.com/office/drawing/2014/main" val="4024169425"/>
                  </a:ext>
                </a:extLst>
              </a:tr>
              <a:tr h="965477">
                <a:tc>
                  <a:txBody>
                    <a:bodyPr/>
                    <a:lstStyle/>
                    <a:p>
                      <a:pPr algn="ctr" fontAlgn="ctr"/>
                      <a:r>
                        <a:rPr lang="fr-FR" sz="1800" u="none" strike="noStrike">
                          <a:effectLst/>
                          <a:latin typeface="Arial Narrow" panose="020B0606020202030204" pitchFamily="34" charset="0"/>
                        </a:rPr>
                        <a:t>Taux de réalisations des actions planifiées suite aux audits dans les délais</a:t>
                      </a:r>
                      <a:endParaRPr lang="fr-FR" sz="1800" b="0" i="0" u="none" strike="noStrike">
                        <a:solidFill>
                          <a:srgbClr val="403151"/>
                        </a:solidFill>
                        <a:effectLst/>
                        <a:latin typeface="Arial Narrow" panose="020B0606020202030204" pitchFamily="34" charset="0"/>
                      </a:endParaRPr>
                    </a:p>
                  </a:txBody>
                  <a:tcPr marL="0" marR="0" marT="0" marB="0" anchor="ctr"/>
                </a:tc>
                <a:tc>
                  <a:txBody>
                    <a:bodyPr/>
                    <a:lstStyle/>
                    <a:p>
                      <a:pPr algn="ctr" fontAlgn="ctr"/>
                      <a:r>
                        <a:rPr lang="fr-FR" sz="1800" u="none" strike="noStrike">
                          <a:effectLst/>
                          <a:latin typeface="Arial Narrow" panose="020B0606020202030204" pitchFamily="34" charset="0"/>
                        </a:rPr>
                        <a:t>Pilote</a:t>
                      </a:r>
                      <a:endParaRPr lang="fr-FR" sz="1800" b="0" i="0" u="none" strike="noStrike">
                        <a:solidFill>
                          <a:srgbClr val="403151"/>
                        </a:solidFill>
                        <a:effectLst/>
                        <a:latin typeface="Arial Narrow" panose="020B0606020202030204" pitchFamily="34" charset="0"/>
                      </a:endParaRPr>
                    </a:p>
                  </a:txBody>
                  <a:tcPr marL="0" marR="0" marT="0" marB="0" anchor="ctr"/>
                </a:tc>
                <a:tc>
                  <a:txBody>
                    <a:bodyPr/>
                    <a:lstStyle/>
                    <a:p>
                      <a:pPr algn="ctr" fontAlgn="ctr"/>
                      <a:r>
                        <a:rPr lang="fr-FR" sz="1800" u="none" strike="noStrike">
                          <a:effectLst/>
                          <a:latin typeface="Arial Narrow" panose="020B0606020202030204" pitchFamily="34" charset="0"/>
                        </a:rPr>
                        <a:t>Trimestrielle</a:t>
                      </a:r>
                      <a:endParaRPr lang="fr-FR" sz="1800" b="0" i="0" u="none" strike="noStrike">
                        <a:solidFill>
                          <a:srgbClr val="403151"/>
                        </a:solidFill>
                        <a:effectLst/>
                        <a:latin typeface="Arial Narrow" panose="020B0606020202030204" pitchFamily="34" charset="0"/>
                      </a:endParaRPr>
                    </a:p>
                  </a:txBody>
                  <a:tcPr marL="0" marR="0" marT="0" marB="0" anchor="ctr"/>
                </a:tc>
                <a:tc>
                  <a:txBody>
                    <a:bodyPr/>
                    <a:lstStyle/>
                    <a:p>
                      <a:pPr algn="ctr" fontAlgn="ctr"/>
                      <a:r>
                        <a:rPr lang="fr-FR" sz="1800" b="1" u="none" strike="noStrike" dirty="0">
                          <a:effectLst/>
                          <a:latin typeface="Arial Narrow" panose="020B0606020202030204" pitchFamily="34" charset="0"/>
                        </a:rPr>
                        <a:t>70%</a:t>
                      </a:r>
                      <a:endParaRPr lang="fr-FR" sz="1800" b="1" i="0" u="none" strike="noStrike" dirty="0">
                        <a:solidFill>
                          <a:srgbClr val="403151"/>
                        </a:solidFill>
                        <a:effectLst/>
                        <a:latin typeface="Arial Narrow" panose="020B0606020202030204" pitchFamily="34" charset="0"/>
                      </a:endParaRPr>
                    </a:p>
                  </a:txBody>
                  <a:tcPr marL="0" marR="0" marT="0" marB="0" anchor="ctr">
                    <a:solidFill>
                      <a:schemeClr val="accent3"/>
                    </a:solidFill>
                  </a:tcPr>
                </a:tc>
                <a:tc>
                  <a:txBody>
                    <a:bodyPr/>
                    <a:lstStyle/>
                    <a:p>
                      <a:pPr algn="l" fontAlgn="b"/>
                      <a:r>
                        <a:rPr lang="fr-FR" sz="1800" u="none" strike="noStrike" dirty="0">
                          <a:effectLst/>
                          <a:latin typeface="Arial Narrow" panose="020B0606020202030204" pitchFamily="34" charset="0"/>
                        </a:rPr>
                        <a:t> </a:t>
                      </a:r>
                      <a:endParaRPr lang="fr-FR" sz="1800" b="0" i="0" u="none" strike="noStrike" dirty="0">
                        <a:effectLst/>
                        <a:latin typeface="Arial Narrow" panose="020B0606020202030204" pitchFamily="34" charset="0"/>
                      </a:endParaRPr>
                    </a:p>
                  </a:txBody>
                  <a:tcPr marL="0" marR="0" marT="0" marB="0" anchor="ctr"/>
                </a:tc>
                <a:extLst>
                  <a:ext uri="{0D108BD9-81ED-4DB2-BD59-A6C34878D82A}">
                    <a16:rowId xmlns:a16="http://schemas.microsoft.com/office/drawing/2014/main" val="3368844952"/>
                  </a:ext>
                </a:extLst>
              </a:tr>
              <a:tr h="635896">
                <a:tc>
                  <a:txBody>
                    <a:bodyPr/>
                    <a:lstStyle/>
                    <a:p>
                      <a:pPr algn="ctr" fontAlgn="ctr"/>
                      <a:r>
                        <a:rPr lang="fr-FR" sz="1800" u="none" strike="noStrike" dirty="0">
                          <a:effectLst/>
                          <a:latin typeface="Arial Narrow" panose="020B0606020202030204" pitchFamily="34" charset="0"/>
                        </a:rPr>
                        <a:t>Taux de non-conformités clôturées</a:t>
                      </a:r>
                      <a:endParaRPr lang="fr-FR" sz="1800" b="0" i="0" u="none" strike="noStrike" dirty="0">
                        <a:solidFill>
                          <a:srgbClr val="403151"/>
                        </a:solidFill>
                        <a:effectLst/>
                        <a:latin typeface="Arial Narrow" panose="020B0606020202030204" pitchFamily="34" charset="0"/>
                      </a:endParaRPr>
                    </a:p>
                  </a:txBody>
                  <a:tcPr marL="0" marR="0" marT="0" marB="0" anchor="ctr"/>
                </a:tc>
                <a:tc>
                  <a:txBody>
                    <a:bodyPr/>
                    <a:lstStyle/>
                    <a:p>
                      <a:pPr algn="ctr" fontAlgn="ctr"/>
                      <a:r>
                        <a:rPr lang="fr-FR" sz="1800" u="none" strike="noStrike">
                          <a:effectLst/>
                          <a:latin typeface="Arial Narrow" panose="020B0606020202030204" pitchFamily="34" charset="0"/>
                        </a:rPr>
                        <a:t>Pilote</a:t>
                      </a:r>
                      <a:endParaRPr lang="fr-FR" sz="1800" b="0" i="0" u="none" strike="noStrike">
                        <a:solidFill>
                          <a:srgbClr val="403151"/>
                        </a:solidFill>
                        <a:effectLst/>
                        <a:latin typeface="Arial Narrow" panose="020B0606020202030204" pitchFamily="34" charset="0"/>
                      </a:endParaRPr>
                    </a:p>
                  </a:txBody>
                  <a:tcPr marL="0" marR="0" marT="0" marB="0" anchor="ctr"/>
                </a:tc>
                <a:tc>
                  <a:txBody>
                    <a:bodyPr/>
                    <a:lstStyle/>
                    <a:p>
                      <a:pPr algn="ctr" fontAlgn="ctr"/>
                      <a:r>
                        <a:rPr lang="fr-FR" sz="1800" u="none" strike="noStrike">
                          <a:effectLst/>
                          <a:latin typeface="Arial Narrow" panose="020B0606020202030204" pitchFamily="34" charset="0"/>
                        </a:rPr>
                        <a:t>Trimestrielle</a:t>
                      </a:r>
                      <a:endParaRPr lang="fr-FR" sz="1800" b="0" i="0" u="none" strike="noStrike">
                        <a:solidFill>
                          <a:srgbClr val="403151"/>
                        </a:solidFill>
                        <a:effectLst/>
                        <a:latin typeface="Arial Narrow" panose="020B0606020202030204" pitchFamily="34" charset="0"/>
                      </a:endParaRPr>
                    </a:p>
                  </a:txBody>
                  <a:tcPr marL="0" marR="0" marT="0" marB="0" anchor="ctr"/>
                </a:tc>
                <a:tc>
                  <a:txBody>
                    <a:bodyPr/>
                    <a:lstStyle/>
                    <a:p>
                      <a:pPr algn="ctr" fontAlgn="ctr"/>
                      <a:r>
                        <a:rPr lang="fr-FR" sz="1800" b="1" u="none" strike="noStrike" dirty="0">
                          <a:effectLst/>
                          <a:latin typeface="Arial Narrow" panose="020B0606020202030204" pitchFamily="34" charset="0"/>
                        </a:rPr>
                        <a:t>80%</a:t>
                      </a:r>
                      <a:endParaRPr lang="fr-FR" sz="1800" b="1" i="0" u="none" strike="noStrike" dirty="0">
                        <a:solidFill>
                          <a:srgbClr val="403151"/>
                        </a:solidFill>
                        <a:effectLst/>
                        <a:latin typeface="Arial Narrow" panose="020B0606020202030204" pitchFamily="34" charset="0"/>
                      </a:endParaRPr>
                    </a:p>
                  </a:txBody>
                  <a:tcPr marL="0" marR="0" marT="0" marB="0" anchor="ctr">
                    <a:solidFill>
                      <a:schemeClr val="accent3"/>
                    </a:solidFill>
                  </a:tcPr>
                </a:tc>
                <a:tc>
                  <a:txBody>
                    <a:bodyPr/>
                    <a:lstStyle/>
                    <a:p>
                      <a:pPr algn="ctr" fontAlgn="ctr"/>
                      <a:r>
                        <a:rPr lang="fr-FR" sz="1800" u="none" strike="noStrike" dirty="0">
                          <a:effectLst/>
                          <a:latin typeface="Arial Narrow" panose="020B0606020202030204" pitchFamily="34" charset="0"/>
                        </a:rPr>
                        <a:t> </a:t>
                      </a:r>
                      <a:endParaRPr lang="fr-FR" sz="1800" b="0" i="0" u="none" strike="noStrike" dirty="0">
                        <a:solidFill>
                          <a:srgbClr val="403151"/>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3472831925"/>
                  </a:ext>
                </a:extLst>
              </a:tr>
              <a:tr h="965477">
                <a:tc>
                  <a:txBody>
                    <a:bodyPr/>
                    <a:lstStyle/>
                    <a:p>
                      <a:pPr algn="ctr" fontAlgn="ctr"/>
                      <a:r>
                        <a:rPr lang="fr-FR" sz="1800" u="none" strike="noStrike">
                          <a:effectLst/>
                          <a:latin typeface="Arial Narrow" panose="020B0606020202030204" pitchFamily="34" charset="0"/>
                        </a:rPr>
                        <a:t>Nombre de non-conformités répétées</a:t>
                      </a:r>
                      <a:endParaRPr lang="fr-FR" sz="1800" b="0" i="0" u="none" strike="noStrike">
                        <a:solidFill>
                          <a:srgbClr val="403151"/>
                        </a:solidFill>
                        <a:effectLst/>
                        <a:latin typeface="Arial Narrow" panose="020B0606020202030204" pitchFamily="34" charset="0"/>
                      </a:endParaRPr>
                    </a:p>
                  </a:txBody>
                  <a:tcPr marL="0" marR="0" marT="0" marB="0" anchor="ctr"/>
                </a:tc>
                <a:tc>
                  <a:txBody>
                    <a:bodyPr/>
                    <a:lstStyle/>
                    <a:p>
                      <a:pPr algn="ctr" fontAlgn="ctr"/>
                      <a:r>
                        <a:rPr lang="fr-FR" sz="1800" u="none" strike="noStrike">
                          <a:effectLst/>
                          <a:latin typeface="Arial Narrow" panose="020B0606020202030204" pitchFamily="34" charset="0"/>
                        </a:rPr>
                        <a:t>Pilote</a:t>
                      </a:r>
                      <a:endParaRPr lang="fr-FR" sz="1800" b="0" i="0" u="none" strike="noStrike">
                        <a:solidFill>
                          <a:srgbClr val="403151"/>
                        </a:solidFill>
                        <a:effectLst/>
                        <a:latin typeface="Arial Narrow" panose="020B0606020202030204" pitchFamily="34" charset="0"/>
                      </a:endParaRPr>
                    </a:p>
                  </a:txBody>
                  <a:tcPr marL="0" marR="0" marT="0" marB="0" anchor="ctr"/>
                </a:tc>
                <a:tc>
                  <a:txBody>
                    <a:bodyPr/>
                    <a:lstStyle/>
                    <a:p>
                      <a:pPr algn="ctr" fontAlgn="ctr"/>
                      <a:r>
                        <a:rPr lang="fr-FR" sz="1800" u="none" strike="noStrike" dirty="0">
                          <a:effectLst/>
                          <a:latin typeface="Arial Narrow" panose="020B0606020202030204" pitchFamily="34" charset="0"/>
                        </a:rPr>
                        <a:t>Trimestrielle</a:t>
                      </a:r>
                      <a:endParaRPr lang="fr-FR" sz="1800" b="0" i="0" u="none" strike="noStrike" dirty="0">
                        <a:solidFill>
                          <a:srgbClr val="403151"/>
                        </a:solidFill>
                        <a:effectLst/>
                        <a:latin typeface="Arial Narrow" panose="020B0606020202030204" pitchFamily="34" charset="0"/>
                      </a:endParaRPr>
                    </a:p>
                  </a:txBody>
                  <a:tcPr marL="0" marR="0" marT="0" marB="0" anchor="ctr"/>
                </a:tc>
                <a:tc>
                  <a:txBody>
                    <a:bodyPr/>
                    <a:lstStyle/>
                    <a:p>
                      <a:pPr algn="ctr" fontAlgn="ctr"/>
                      <a:r>
                        <a:rPr lang="fr-FR" sz="1800" b="1" i="0" u="none" strike="noStrike" dirty="0">
                          <a:solidFill>
                            <a:schemeClr val="tx1"/>
                          </a:solidFill>
                          <a:effectLst/>
                          <a:latin typeface="Arial Narrow" panose="020B0606020202030204" pitchFamily="34" charset="0"/>
                        </a:rPr>
                        <a:t>4</a:t>
                      </a:r>
                      <a:endParaRPr lang="fr-FR" sz="1800" b="1" i="0" u="none" strike="noStrike" dirty="0">
                        <a:solidFill>
                          <a:srgbClr val="403151"/>
                        </a:solidFill>
                        <a:effectLst/>
                        <a:latin typeface="Arial Narrow" panose="020B0606020202030204" pitchFamily="34" charset="0"/>
                      </a:endParaRPr>
                    </a:p>
                  </a:txBody>
                  <a:tcPr marL="0" marR="0" marT="0" marB="0" anchor="ctr">
                    <a:solidFill>
                      <a:schemeClr val="accent3"/>
                    </a:solidFill>
                  </a:tcPr>
                </a:tc>
                <a:tc>
                  <a:txBody>
                    <a:bodyPr/>
                    <a:lstStyle/>
                    <a:p>
                      <a:pPr algn="ctr" fontAlgn="ctr"/>
                      <a:r>
                        <a:rPr lang="fr-FR" sz="1800" u="none" strike="noStrike" dirty="0">
                          <a:solidFill>
                            <a:schemeClr val="accent4">
                              <a:lumMod val="75000"/>
                            </a:schemeClr>
                          </a:solidFill>
                          <a:effectLst/>
                          <a:latin typeface="Arial Narrow" panose="020B0606020202030204" pitchFamily="34" charset="0"/>
                        </a:rPr>
                        <a:t>Décompte du nombre de non-conformités répétées</a:t>
                      </a:r>
                      <a:endParaRPr lang="fr-FR" sz="1800" b="0" i="0" u="none" strike="noStrike" dirty="0">
                        <a:solidFill>
                          <a:schemeClr val="accent4">
                            <a:lumMod val="75000"/>
                          </a:schemeClr>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808145706"/>
                  </a:ext>
                </a:extLst>
              </a:tr>
            </a:tbl>
          </a:graphicData>
        </a:graphic>
      </p:graphicFrame>
      <mc:AlternateContent xmlns:mc="http://schemas.openxmlformats.org/markup-compatibility/2006" xmlns:a14="http://schemas.microsoft.com/office/drawing/2010/main">
        <mc:Choice Requires="a14">
          <p:sp>
            <p:nvSpPr>
              <p:cNvPr id="13" name="ZoneTexte 3">
                <a:extLst>
                  <a:ext uri="{FF2B5EF4-FFF2-40B4-BE49-F238E27FC236}">
                    <a16:creationId xmlns:a16="http://schemas.microsoft.com/office/drawing/2014/main" id="{00000000-0008-0000-0300-000004000000}"/>
                  </a:ext>
                </a:extLst>
              </p:cNvPr>
              <p:cNvSpPr txBox="1"/>
              <p:nvPr/>
            </p:nvSpPr>
            <p:spPr>
              <a:xfrm>
                <a:off x="8839200" y="2719591"/>
                <a:ext cx="1948793" cy="396272"/>
              </a:xfrm>
              <a:prstGeom prst="rect">
                <a:avLst/>
              </a:prstGeom>
              <a:noFill/>
              <a:ln>
                <a:noFill/>
              </a:ln>
              <a:effectLst/>
            </p:spPr>
            <p:txBody>
              <a:bodyPr wrap="square" lIns="0" tIns="0" rIns="0" bIns="0" rtlCol="0" anchor="t">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0" lang="en-US"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ctrlPr>
                      </m:fPr>
                      <m:num>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𝐴𝑐𝑡𝑖𝑜𝑛𝑠</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 </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𝑟</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é</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𝑎𝑙𝑖𝑠</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é</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𝑒𝑠</m:t>
                        </m:r>
                      </m:num>
                      <m:den>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𝐴𝑐𝑡𝑖𝑜𝑛𝑠</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 </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𝑝𝑙𝑎𝑛𝑖𝑓𝑖</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é</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𝑒𝑠</m:t>
                        </m:r>
                      </m:den>
                    </m:f>
                  </m:oMath>
                </a14:m>
                <a:r>
                  <a:rPr kumimoji="0" lang="en-US" sz="1600" b="0" i="0" u="none" strike="noStrike" kern="0" cap="none" spc="0" normalizeH="0" baseline="0" noProof="0">
                    <a:ln>
                      <a:noFill/>
                    </a:ln>
                    <a:solidFill>
                      <a:schemeClr val="accent4">
                        <a:lumMod val="75000"/>
                      </a:schemeClr>
                    </a:solidFill>
                    <a:effectLst/>
                    <a:uLnTx/>
                    <a:uFillTx/>
                    <a:latin typeface="Calibri" panose="020F0502020204030204"/>
                    <a:ea typeface="+mn-ea"/>
                    <a:cs typeface="+mn-cs"/>
                  </a:rPr>
                  <a:t> </a:t>
                </a:r>
                <a:r>
                  <a:rPr kumimoji="0" lang="en-US" sz="1100" b="0" i="0" u="none" strike="noStrike" kern="0" cap="none" spc="0" normalizeH="0" baseline="0" noProof="0">
                    <a:ln>
                      <a:noFill/>
                    </a:ln>
                    <a:solidFill>
                      <a:schemeClr val="accent4">
                        <a:lumMod val="75000"/>
                      </a:schemeClr>
                    </a:solidFill>
                    <a:effectLst/>
                    <a:uLnTx/>
                    <a:uFillTx/>
                    <a:latin typeface="Cambria" panose="02040503050406030204" pitchFamily="18" charset="0"/>
                    <a:ea typeface="Cambria" panose="02040503050406030204" pitchFamily="18" charset="0"/>
                    <a:cs typeface="+mn-cs"/>
                  </a:rPr>
                  <a:t>x 100</a:t>
                </a:r>
              </a:p>
            </p:txBody>
          </p:sp>
        </mc:Choice>
        <mc:Fallback xmlns="">
          <p:sp>
            <p:nvSpPr>
              <p:cNvPr id="13" name="ZoneTexte 3">
                <a:extLst>
                  <a:ext uri="{FF2B5EF4-FFF2-40B4-BE49-F238E27FC236}">
                    <a16:creationId xmlns:a16="http://schemas.microsoft.com/office/drawing/2014/main" id="{00000000-0008-0000-0300-000004000000}"/>
                  </a:ext>
                </a:extLst>
              </p:cNvPr>
              <p:cNvSpPr txBox="1">
                <a:spLocks noRot="1" noChangeAspect="1" noMove="1" noResize="1" noEditPoints="1" noAdjustHandles="1" noChangeArrowheads="1" noChangeShapeType="1" noTextEdit="1"/>
              </p:cNvSpPr>
              <p:nvPr/>
            </p:nvSpPr>
            <p:spPr>
              <a:xfrm>
                <a:off x="8839200" y="2719591"/>
                <a:ext cx="1948793" cy="396272"/>
              </a:xfrm>
              <a:prstGeom prst="rect">
                <a:avLst/>
              </a:prstGeom>
              <a:blipFill>
                <a:blip r:embed="rId5"/>
                <a:stretch>
                  <a:fillRect l="-2813" b="-16923"/>
                </a:stretch>
              </a:blipFill>
              <a:ln>
                <a:noFill/>
              </a:ln>
              <a:effectLst/>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4" name="ZoneTexte 5">
                <a:extLst>
                  <a:ext uri="{FF2B5EF4-FFF2-40B4-BE49-F238E27FC236}">
                    <a16:creationId xmlns:a16="http://schemas.microsoft.com/office/drawing/2014/main" id="{00000000-0008-0000-0300-000006000000}"/>
                  </a:ext>
                </a:extLst>
              </p:cNvPr>
              <p:cNvSpPr txBox="1"/>
              <p:nvPr/>
            </p:nvSpPr>
            <p:spPr>
              <a:xfrm>
                <a:off x="8938062" y="3499250"/>
                <a:ext cx="2705100" cy="485776"/>
              </a:xfrm>
              <a:prstGeom prst="rect">
                <a:avLst/>
              </a:prstGeom>
              <a:noFill/>
              <a:ln>
                <a:noFill/>
              </a:ln>
              <a:effectLst/>
            </p:spPr>
            <p:txBody>
              <a:bodyPr wrap="square" lIns="0" tIns="0" rIns="0" bIns="0" rtlCol="0" anchor="t">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0" lang="en-US"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ctrlPr>
                      </m:fPr>
                      <m:num>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𝑁𝐶</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 </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𝑡𝑟𝑎𝑖𝑡</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é</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𝑠</m:t>
                        </m:r>
                      </m:num>
                      <m:den>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𝑇𝑜𝑡𝑎𝑙</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 </m:t>
                        </m:r>
                        <m:r>
                          <a:rPr kumimoji="0" lang="fr-SN" sz="1600" b="0" i="1" u="none" strike="noStrike" kern="0" cap="none" spc="0" normalizeH="0" baseline="0" noProof="0">
                            <a:ln>
                              <a:noFill/>
                            </a:ln>
                            <a:solidFill>
                              <a:schemeClr val="accent4">
                                <a:lumMod val="75000"/>
                              </a:schemeClr>
                            </a:solidFill>
                            <a:effectLst/>
                            <a:uLnTx/>
                            <a:uFillTx/>
                            <a:latin typeface="Cambria Math" panose="02040503050406030204" pitchFamily="18" charset="0"/>
                            <a:ea typeface="+mn-ea"/>
                            <a:cs typeface="+mn-cs"/>
                          </a:rPr>
                          <m:t>𝑁𝐶</m:t>
                        </m:r>
                      </m:den>
                    </m:f>
                  </m:oMath>
                </a14:m>
                <a:r>
                  <a:rPr kumimoji="0" lang="en-US" sz="1600" b="0" i="0" u="none" strike="noStrike" kern="0" cap="none" spc="0" normalizeH="0" baseline="0" noProof="0">
                    <a:ln>
                      <a:noFill/>
                    </a:ln>
                    <a:solidFill>
                      <a:schemeClr val="accent4">
                        <a:lumMod val="75000"/>
                      </a:schemeClr>
                    </a:solidFill>
                    <a:effectLst/>
                    <a:uLnTx/>
                    <a:uFillTx/>
                    <a:latin typeface="Calibri" panose="020F0502020204030204"/>
                    <a:ea typeface="+mn-ea"/>
                    <a:cs typeface="+mn-cs"/>
                  </a:rPr>
                  <a:t> </a:t>
                </a:r>
                <a:r>
                  <a:rPr kumimoji="0" lang="en-US" sz="1100" b="0" i="0" u="none" strike="noStrike" kern="0" cap="none" spc="0" normalizeH="0" baseline="0" noProof="0">
                    <a:ln>
                      <a:noFill/>
                    </a:ln>
                    <a:solidFill>
                      <a:schemeClr val="accent4">
                        <a:lumMod val="75000"/>
                      </a:schemeClr>
                    </a:solidFill>
                    <a:effectLst/>
                    <a:uLnTx/>
                    <a:uFillTx/>
                    <a:latin typeface="Cambria" panose="02040503050406030204" pitchFamily="18" charset="0"/>
                    <a:ea typeface="Cambria" panose="02040503050406030204" pitchFamily="18" charset="0"/>
                    <a:cs typeface="+mn-cs"/>
                  </a:rPr>
                  <a:t>x 100</a:t>
                </a:r>
              </a:p>
            </p:txBody>
          </p:sp>
        </mc:Choice>
        <mc:Fallback xmlns="">
          <p:sp>
            <p:nvSpPr>
              <p:cNvPr id="14" name="ZoneTexte 5">
                <a:extLst>
                  <a:ext uri="{FF2B5EF4-FFF2-40B4-BE49-F238E27FC236}">
                    <a16:creationId xmlns:a16="http://schemas.microsoft.com/office/drawing/2014/main" id="{00000000-0008-0000-0300-000006000000}"/>
                  </a:ext>
                </a:extLst>
              </p:cNvPr>
              <p:cNvSpPr txBox="1">
                <a:spLocks noRot="1" noChangeAspect="1" noMove="1" noResize="1" noEditPoints="1" noAdjustHandles="1" noChangeArrowheads="1" noChangeShapeType="1" noTextEdit="1"/>
              </p:cNvSpPr>
              <p:nvPr/>
            </p:nvSpPr>
            <p:spPr>
              <a:xfrm>
                <a:off x="8938062" y="3499250"/>
                <a:ext cx="2705100" cy="485776"/>
              </a:xfrm>
              <a:prstGeom prst="rect">
                <a:avLst/>
              </a:prstGeom>
              <a:blipFill>
                <a:blip r:embed="rId4"/>
                <a:stretch>
                  <a:fillRect l="-1802"/>
                </a:stretch>
              </a:blipFill>
              <a:ln>
                <a:noFill/>
              </a:ln>
              <a:effectLst/>
            </p:spPr>
            <p:txBody>
              <a:bodyPr/>
              <a:lstStyle/>
              <a:p>
                <a:r>
                  <a:rPr lang="fr-FR">
                    <a:noFill/>
                  </a:rPr>
                  <a:t> </a:t>
                </a:r>
              </a:p>
            </p:txBody>
          </p:sp>
        </mc:Fallback>
      </mc:AlternateContent>
    </p:spTree>
    <p:extLst>
      <p:ext uri="{BB962C8B-B14F-4D97-AF65-F5344CB8AC3E}">
        <p14:creationId xmlns:p14="http://schemas.microsoft.com/office/powerpoint/2010/main" val="1709437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2651"/>
            <a:ext cx="10788000" cy="690900"/>
          </a:xfrm>
        </p:spPr>
        <p:txBody>
          <a:bodyPr>
            <a:normAutofit fontScale="90000"/>
          </a:bodyPr>
          <a:lstStyle/>
          <a:p>
            <a:pPr algn="ctr"/>
            <a:r>
              <a:rPr lang="fr-FR" dirty="0">
                <a:latin typeface="Cooper Black" panose="0208090404030B020404" pitchFamily="18" charset="0"/>
              </a:rPr>
              <a:t>SOMMAIRE</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9" name="Rectangle 18"/>
          <p:cNvSpPr/>
          <p:nvPr/>
        </p:nvSpPr>
        <p:spPr>
          <a:xfrm>
            <a:off x="1012421" y="1457092"/>
            <a:ext cx="10630741" cy="4524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bg1"/>
                </a:solidFill>
                <a:latin typeface="Century Gothic" panose="020B0502020202020204" pitchFamily="34" charset="0"/>
              </a:rPr>
              <a:t>I. PRESENTATION DU PROCESSUS</a:t>
            </a:r>
            <a:endParaRPr lang="en-US" sz="2000" b="1" dirty="0">
              <a:solidFill>
                <a:schemeClr val="bg1"/>
              </a:solidFill>
              <a:latin typeface="Century Gothic" panose="020B0502020202020204" pitchFamily="34" charset="0"/>
            </a:endParaRPr>
          </a:p>
        </p:txBody>
      </p:sp>
      <p:sp>
        <p:nvSpPr>
          <p:cNvPr id="23" name="Rectangle 22"/>
          <p:cNvSpPr/>
          <p:nvPr/>
        </p:nvSpPr>
        <p:spPr>
          <a:xfrm>
            <a:off x="1012422" y="1943210"/>
            <a:ext cx="9588500" cy="246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r>
              <a:rPr lang="en-US" sz="2400" i="1" dirty="0">
                <a:solidFill>
                  <a:prstClr val="black"/>
                </a:solidFill>
              </a:rPr>
              <a:t> 1.1. Finalité &amp; Périmètre </a:t>
            </a:r>
            <a:endParaRPr lang="en-US" sz="2400" dirty="0"/>
          </a:p>
        </p:txBody>
      </p:sp>
      <p:sp>
        <p:nvSpPr>
          <p:cNvPr id="47" name="Rectangle 46"/>
          <p:cNvSpPr/>
          <p:nvPr/>
        </p:nvSpPr>
        <p:spPr>
          <a:xfrm>
            <a:off x="1012420" y="2353686"/>
            <a:ext cx="9588500" cy="246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r>
              <a:rPr lang="en-US" sz="2400" i="1" dirty="0">
                <a:solidFill>
                  <a:prstClr val="black"/>
                </a:solidFill>
              </a:rPr>
              <a:t> 1.2. Présentation des </a:t>
            </a:r>
            <a:r>
              <a:rPr lang="en-US" sz="2400" i="1" dirty="0" err="1">
                <a:solidFill>
                  <a:prstClr val="black"/>
                </a:solidFill>
              </a:rPr>
              <a:t>indicateurs</a:t>
            </a:r>
            <a:r>
              <a:rPr lang="en-US" sz="2400" i="1" dirty="0">
                <a:solidFill>
                  <a:prstClr val="black"/>
                </a:solidFill>
              </a:rPr>
              <a:t> calculés</a:t>
            </a:r>
            <a:endParaRPr lang="en-US" sz="2400" dirty="0"/>
          </a:p>
        </p:txBody>
      </p:sp>
      <p:sp>
        <p:nvSpPr>
          <p:cNvPr id="50" name="Rectangle 49"/>
          <p:cNvSpPr/>
          <p:nvPr/>
        </p:nvSpPr>
        <p:spPr>
          <a:xfrm>
            <a:off x="1003611" y="2710410"/>
            <a:ext cx="10726429" cy="4524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bg1"/>
                </a:solidFill>
                <a:latin typeface="Century Gothic" panose="020B0502020202020204" pitchFamily="34" charset="0"/>
              </a:rPr>
              <a:t>II. PRESENTATION DES ACTIONS EN COURS DANS QUALIPRO</a:t>
            </a:r>
            <a:endParaRPr lang="en-US" sz="2000" b="1" dirty="0">
              <a:solidFill>
                <a:schemeClr val="bg1"/>
              </a:solidFill>
              <a:latin typeface="Century Gothic" panose="020B0502020202020204" pitchFamily="34" charset="0"/>
            </a:endParaRPr>
          </a:p>
        </p:txBody>
      </p:sp>
      <p:sp>
        <p:nvSpPr>
          <p:cNvPr id="51" name="Rectangle 50"/>
          <p:cNvSpPr/>
          <p:nvPr/>
        </p:nvSpPr>
        <p:spPr>
          <a:xfrm>
            <a:off x="1012420" y="3260620"/>
            <a:ext cx="9588500" cy="2464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r>
              <a:rPr lang="en-US" sz="2400" i="1" dirty="0">
                <a:solidFill>
                  <a:prstClr val="black"/>
                </a:solidFill>
              </a:rPr>
              <a:t> 2.1. Actions réalisées, en cours, en retard</a:t>
            </a:r>
            <a:endParaRPr lang="en-US" sz="2400" dirty="0"/>
          </a:p>
        </p:txBody>
      </p:sp>
      <p:sp>
        <p:nvSpPr>
          <p:cNvPr id="53" name="Rectangle 52"/>
          <p:cNvSpPr/>
          <p:nvPr/>
        </p:nvSpPr>
        <p:spPr>
          <a:xfrm>
            <a:off x="1003610" y="3732525"/>
            <a:ext cx="9588500" cy="246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r>
              <a:rPr lang="en-US" sz="2400" i="1" dirty="0">
                <a:solidFill>
                  <a:prstClr val="black"/>
                </a:solidFill>
              </a:rPr>
              <a:t> 2.2. Obstacles </a:t>
            </a:r>
            <a:endParaRPr lang="en-US" sz="2400" dirty="0"/>
          </a:p>
        </p:txBody>
      </p:sp>
      <p:sp>
        <p:nvSpPr>
          <p:cNvPr id="57" name="Rectangle 56"/>
          <p:cNvSpPr/>
          <p:nvPr/>
        </p:nvSpPr>
        <p:spPr>
          <a:xfrm>
            <a:off x="1003610" y="4081458"/>
            <a:ext cx="10726429" cy="4524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bg1"/>
                </a:solidFill>
                <a:latin typeface="Century Gothic" panose="020B0502020202020204" pitchFamily="34" charset="0"/>
              </a:rPr>
              <a:t>III. GESTION DU PROCESSUS</a:t>
            </a:r>
            <a:endParaRPr lang="en-US" sz="2000" b="1" dirty="0">
              <a:solidFill>
                <a:schemeClr val="bg1"/>
              </a:solidFill>
              <a:latin typeface="Century Gothic" panose="020B0502020202020204" pitchFamily="34" charset="0"/>
            </a:endParaRPr>
          </a:p>
        </p:txBody>
      </p:sp>
      <p:sp>
        <p:nvSpPr>
          <p:cNvPr id="58" name="Rectangle 57"/>
          <p:cNvSpPr/>
          <p:nvPr/>
        </p:nvSpPr>
        <p:spPr>
          <a:xfrm>
            <a:off x="1003610" y="4697879"/>
            <a:ext cx="9588500" cy="246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r>
              <a:rPr lang="en-US" sz="2400" i="1" dirty="0">
                <a:solidFill>
                  <a:prstClr val="black"/>
                </a:solidFill>
              </a:rPr>
              <a:t> 3.1. Soucis rencontrés dans le processus  et réclamations</a:t>
            </a:r>
            <a:endParaRPr lang="en-US" sz="2400" dirty="0"/>
          </a:p>
        </p:txBody>
      </p:sp>
      <p:grpSp>
        <p:nvGrpSpPr>
          <p:cNvPr id="3" name="Groupe 2"/>
          <p:cNvGrpSpPr/>
          <p:nvPr/>
        </p:nvGrpSpPr>
        <p:grpSpPr>
          <a:xfrm>
            <a:off x="11009250" y="1522713"/>
            <a:ext cx="633912" cy="338554"/>
            <a:chOff x="10560523" y="1521193"/>
            <a:chExt cx="633912" cy="338554"/>
          </a:xfrm>
        </p:grpSpPr>
        <p:sp>
          <p:nvSpPr>
            <p:cNvPr id="64" name="Shape 2526"/>
            <p:cNvSpPr/>
            <p:nvPr/>
          </p:nvSpPr>
          <p:spPr>
            <a:xfrm>
              <a:off x="10560523" y="155080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ln/>
          </p:spPr>
          <p:style>
            <a:lnRef idx="1">
              <a:schemeClr val="dk1"/>
            </a:lnRef>
            <a:fillRef idx="0">
              <a:schemeClr val="dk1"/>
            </a:fillRef>
            <a:effectRef idx="0">
              <a:schemeClr val="dk1"/>
            </a:effectRef>
            <a:fontRef idx="minor">
              <a:schemeClr val="tx1"/>
            </a:fontRef>
          </p:style>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00" b="1" i="1" dirty="0">
                <a:solidFill>
                  <a:schemeClr val="bg1">
                    <a:lumMod val="65000"/>
                  </a:schemeClr>
                </a:solidFill>
              </a:endParaRPr>
            </a:p>
          </p:txBody>
        </p:sp>
        <p:sp>
          <p:nvSpPr>
            <p:cNvPr id="65" name="TextBox 30"/>
            <p:cNvSpPr txBox="1"/>
            <p:nvPr/>
          </p:nvSpPr>
          <p:spPr>
            <a:xfrm>
              <a:off x="10815805" y="1521193"/>
              <a:ext cx="378630" cy="338554"/>
            </a:xfrm>
            <a:prstGeom prst="rect">
              <a:avLst/>
            </a:prstGeom>
            <a:noFill/>
          </p:spPr>
          <p:txBody>
            <a:bodyPr wrap="none" rtlCol="0" anchor="ctr">
              <a:spAutoFit/>
            </a:bodyPr>
            <a:lstStyle/>
            <a:p>
              <a:pPr algn="r"/>
              <a:r>
                <a:rPr lang="en-US" sz="1600" b="1" dirty="0">
                  <a:latin typeface="Arial Black" panose="020B0A04020102020204" pitchFamily="34" charset="0"/>
                </a:rPr>
                <a:t>5’</a:t>
              </a:r>
            </a:p>
          </p:txBody>
        </p:sp>
      </p:grpSp>
      <p:grpSp>
        <p:nvGrpSpPr>
          <p:cNvPr id="66" name="Groupe 65"/>
          <p:cNvGrpSpPr/>
          <p:nvPr/>
        </p:nvGrpSpPr>
        <p:grpSpPr>
          <a:xfrm>
            <a:off x="11136891" y="2778917"/>
            <a:ext cx="633912" cy="338554"/>
            <a:chOff x="10560523" y="1521193"/>
            <a:chExt cx="633912" cy="338554"/>
          </a:xfrm>
        </p:grpSpPr>
        <p:sp>
          <p:nvSpPr>
            <p:cNvPr id="67" name="Shape 2526"/>
            <p:cNvSpPr/>
            <p:nvPr/>
          </p:nvSpPr>
          <p:spPr>
            <a:xfrm>
              <a:off x="10560523" y="155080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ln/>
          </p:spPr>
          <p:style>
            <a:lnRef idx="1">
              <a:schemeClr val="dk1"/>
            </a:lnRef>
            <a:fillRef idx="0">
              <a:schemeClr val="dk1"/>
            </a:fillRef>
            <a:effectRef idx="0">
              <a:schemeClr val="dk1"/>
            </a:effectRef>
            <a:fontRef idx="minor">
              <a:schemeClr val="tx1"/>
            </a:fontRef>
          </p:style>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00" b="1" i="1" dirty="0">
                <a:solidFill>
                  <a:schemeClr val="bg1">
                    <a:lumMod val="65000"/>
                  </a:schemeClr>
                </a:solidFill>
              </a:endParaRPr>
            </a:p>
          </p:txBody>
        </p:sp>
        <p:sp>
          <p:nvSpPr>
            <p:cNvPr id="68" name="TextBox 30"/>
            <p:cNvSpPr txBox="1"/>
            <p:nvPr/>
          </p:nvSpPr>
          <p:spPr>
            <a:xfrm>
              <a:off x="10815805" y="1521193"/>
              <a:ext cx="378630" cy="338554"/>
            </a:xfrm>
            <a:prstGeom prst="rect">
              <a:avLst/>
            </a:prstGeom>
            <a:noFill/>
          </p:spPr>
          <p:txBody>
            <a:bodyPr wrap="none" rtlCol="0" anchor="ctr">
              <a:spAutoFit/>
            </a:bodyPr>
            <a:lstStyle/>
            <a:p>
              <a:pPr algn="r"/>
              <a:r>
                <a:rPr lang="en-US" sz="1600" b="1" dirty="0">
                  <a:latin typeface="Arial Black" panose="020B0A04020102020204" pitchFamily="34" charset="0"/>
                </a:rPr>
                <a:t>5’</a:t>
              </a:r>
            </a:p>
          </p:txBody>
        </p:sp>
      </p:grpSp>
      <p:grpSp>
        <p:nvGrpSpPr>
          <p:cNvPr id="69" name="Groupe 68"/>
          <p:cNvGrpSpPr/>
          <p:nvPr/>
        </p:nvGrpSpPr>
        <p:grpSpPr>
          <a:xfrm>
            <a:off x="11126304" y="4138399"/>
            <a:ext cx="633912" cy="338554"/>
            <a:chOff x="10560523" y="1521193"/>
            <a:chExt cx="633912" cy="338554"/>
          </a:xfrm>
        </p:grpSpPr>
        <p:sp>
          <p:nvSpPr>
            <p:cNvPr id="70" name="Shape 2526"/>
            <p:cNvSpPr/>
            <p:nvPr/>
          </p:nvSpPr>
          <p:spPr>
            <a:xfrm>
              <a:off x="10560523" y="155080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ln/>
          </p:spPr>
          <p:style>
            <a:lnRef idx="1">
              <a:schemeClr val="dk1"/>
            </a:lnRef>
            <a:fillRef idx="0">
              <a:schemeClr val="dk1"/>
            </a:fillRef>
            <a:effectRef idx="0">
              <a:schemeClr val="dk1"/>
            </a:effectRef>
            <a:fontRef idx="minor">
              <a:schemeClr val="tx1"/>
            </a:fontRef>
          </p:style>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00" b="1" i="1" dirty="0">
                <a:solidFill>
                  <a:schemeClr val="bg1">
                    <a:lumMod val="65000"/>
                  </a:schemeClr>
                </a:solidFill>
              </a:endParaRPr>
            </a:p>
          </p:txBody>
        </p:sp>
        <p:sp>
          <p:nvSpPr>
            <p:cNvPr id="71" name="TextBox 30"/>
            <p:cNvSpPr txBox="1"/>
            <p:nvPr/>
          </p:nvSpPr>
          <p:spPr>
            <a:xfrm>
              <a:off x="10815805" y="1521193"/>
              <a:ext cx="378630" cy="338554"/>
            </a:xfrm>
            <a:prstGeom prst="rect">
              <a:avLst/>
            </a:prstGeom>
            <a:noFill/>
          </p:spPr>
          <p:txBody>
            <a:bodyPr wrap="none" rtlCol="0" anchor="ctr">
              <a:spAutoFit/>
            </a:bodyPr>
            <a:lstStyle/>
            <a:p>
              <a:pPr algn="r"/>
              <a:r>
                <a:rPr lang="en-US" sz="1600" b="1" dirty="0">
                  <a:latin typeface="Arial Black" panose="020B0A04020102020204" pitchFamily="34" charset="0"/>
                </a:rPr>
                <a:t>5’</a:t>
              </a:r>
            </a:p>
          </p:txBody>
        </p:sp>
      </p:grpSp>
      <p:sp>
        <p:nvSpPr>
          <p:cNvPr id="32" name="Rectangle 31"/>
          <p:cNvSpPr/>
          <p:nvPr/>
        </p:nvSpPr>
        <p:spPr>
          <a:xfrm>
            <a:off x="1029011" y="5114391"/>
            <a:ext cx="10701028" cy="338113"/>
          </a:xfrm>
          <a:prstGeom prst="rect">
            <a:avLst/>
          </a:prstGeom>
          <a:solidFill>
            <a:sysClr val="window" lastClr="FFFFFF">
              <a:lumMod val="85000"/>
            </a:sysClr>
          </a:solidFill>
          <a:ln w="25400" cap="flat" cmpd="sng" algn="ctr">
            <a:noFill/>
            <a:prstDash val="solid"/>
          </a:ln>
          <a:effectLst/>
        </p:spPr>
        <p:txBody>
          <a:bodyPr lIns="457200" rtlCol="0" anchor="ctr"/>
          <a:lstStyle/>
          <a:p>
            <a:pPr marL="0" marR="0" lvl="0" indent="0" defTabSz="914354"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95A5A6">
                    <a:lumMod val="50000"/>
                  </a:srgbClr>
                </a:solidFill>
                <a:effectLst/>
                <a:uLnTx/>
                <a:uFillTx/>
                <a:latin typeface="Calibri"/>
                <a:ea typeface="+mn-ea"/>
                <a:cs typeface="+mn-cs"/>
              </a:rPr>
              <a:t>Section</a:t>
            </a:r>
            <a:r>
              <a:rPr kumimoji="0" lang="en-US" sz="2800" b="0" i="0" u="none" strike="noStrike" kern="0" cap="none" spc="0" normalizeH="0" noProof="0" dirty="0">
                <a:ln>
                  <a:noFill/>
                </a:ln>
                <a:solidFill>
                  <a:srgbClr val="95A5A6">
                    <a:lumMod val="50000"/>
                  </a:srgbClr>
                </a:solidFill>
                <a:effectLst/>
                <a:uLnTx/>
                <a:uFillTx/>
                <a:latin typeface="Calibri"/>
                <a:ea typeface="+mn-ea"/>
                <a:cs typeface="+mn-cs"/>
              </a:rPr>
              <a:t> AUDIT </a:t>
            </a:r>
            <a:endParaRPr kumimoji="0" lang="en-US" sz="2800" b="0" i="0" u="none" strike="noStrike" kern="0" cap="none" spc="0" normalizeH="0" baseline="0" noProof="0" dirty="0">
              <a:ln>
                <a:noFill/>
              </a:ln>
              <a:solidFill>
                <a:srgbClr val="95A5A6">
                  <a:lumMod val="50000"/>
                </a:srgbClr>
              </a:solidFill>
              <a:effectLst/>
              <a:uLnTx/>
              <a:uFillTx/>
              <a:latin typeface="Calibri"/>
              <a:ea typeface="+mn-ea"/>
              <a:cs typeface="+mn-cs"/>
            </a:endParaRPr>
          </a:p>
        </p:txBody>
      </p:sp>
      <p:sp>
        <p:nvSpPr>
          <p:cNvPr id="33" name="Rectangle 32"/>
          <p:cNvSpPr/>
          <p:nvPr/>
        </p:nvSpPr>
        <p:spPr>
          <a:xfrm>
            <a:off x="1003610" y="5604693"/>
            <a:ext cx="9485406" cy="2716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r>
              <a:rPr lang="en-US" sz="2400" i="1" dirty="0">
                <a:solidFill>
                  <a:prstClr val="black"/>
                </a:solidFill>
              </a:rPr>
              <a:t> 3.2. Date du dernier Audit et du prochain Audit</a:t>
            </a:r>
            <a:endParaRPr lang="en-US" sz="2400" dirty="0"/>
          </a:p>
        </p:txBody>
      </p:sp>
      <p:sp>
        <p:nvSpPr>
          <p:cNvPr id="34" name="Rectangle 33"/>
          <p:cNvSpPr/>
          <p:nvPr/>
        </p:nvSpPr>
        <p:spPr>
          <a:xfrm>
            <a:off x="1003610" y="6015565"/>
            <a:ext cx="9485406" cy="2716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r>
              <a:rPr lang="en-US" sz="2400" i="1" dirty="0">
                <a:solidFill>
                  <a:prstClr val="black"/>
                </a:solidFill>
              </a:rPr>
              <a:t> 3.3. Point sur les Audits passés (</a:t>
            </a:r>
            <a:r>
              <a:rPr lang="en-US" sz="2400" i="1" dirty="0" err="1">
                <a:solidFill>
                  <a:prstClr val="black"/>
                </a:solidFill>
              </a:rPr>
              <a:t>cloturés</a:t>
            </a:r>
            <a:r>
              <a:rPr lang="en-US" sz="2400" i="1" dirty="0">
                <a:solidFill>
                  <a:prstClr val="black"/>
                </a:solidFill>
              </a:rPr>
              <a:t>/non, </a:t>
            </a:r>
            <a:r>
              <a:rPr lang="en-US" sz="2400" i="1" dirty="0" err="1">
                <a:solidFill>
                  <a:prstClr val="black"/>
                </a:solidFill>
              </a:rPr>
              <a:t>écarts</a:t>
            </a:r>
            <a:r>
              <a:rPr lang="en-US" sz="2400" i="1" dirty="0">
                <a:solidFill>
                  <a:prstClr val="black"/>
                </a:solidFill>
              </a:rPr>
              <a:t>, points faibles)</a:t>
            </a:r>
            <a:endParaRPr lang="en-US" sz="2400" dirty="0"/>
          </a:p>
        </p:txBody>
      </p:sp>
    </p:spTree>
    <p:extLst>
      <p:ext uri="{BB962C8B-B14F-4D97-AF65-F5344CB8AC3E}">
        <p14:creationId xmlns:p14="http://schemas.microsoft.com/office/powerpoint/2010/main" val="35003577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calculés_2023</a:t>
            </a:r>
            <a:endParaRPr lang="en-US" sz="2400" dirty="0">
              <a:solidFill>
                <a:schemeClr val="bg1"/>
              </a:solidFill>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PM03 – Organisation du SMQ et amélioration continue</a:t>
            </a:r>
          </a:p>
        </p:txBody>
      </p:sp>
      <p:graphicFrame>
        <p:nvGraphicFramePr>
          <p:cNvPr id="2" name="Tableau 1"/>
          <p:cNvGraphicFramePr>
            <a:graphicFrameLocks noGrp="1"/>
          </p:cNvGraphicFramePr>
          <p:nvPr>
            <p:extLst>
              <p:ext uri="{D42A27DB-BD31-4B8C-83A1-F6EECF244321}">
                <p14:modId xmlns:p14="http://schemas.microsoft.com/office/powerpoint/2010/main" val="2318151946"/>
              </p:ext>
            </p:extLst>
          </p:nvPr>
        </p:nvGraphicFramePr>
        <p:xfrm>
          <a:off x="702000" y="1680883"/>
          <a:ext cx="10788000" cy="4029635"/>
        </p:xfrm>
        <a:graphic>
          <a:graphicData uri="http://schemas.openxmlformats.org/drawingml/2006/table">
            <a:tbl>
              <a:tblPr/>
              <a:tblGrid>
                <a:gridCol w="8137500">
                  <a:extLst>
                    <a:ext uri="{9D8B030D-6E8A-4147-A177-3AD203B41FA5}">
                      <a16:colId xmlns:a16="http://schemas.microsoft.com/office/drawing/2014/main" val="2977516139"/>
                    </a:ext>
                  </a:extLst>
                </a:gridCol>
                <a:gridCol w="1325250">
                  <a:extLst>
                    <a:ext uri="{9D8B030D-6E8A-4147-A177-3AD203B41FA5}">
                      <a16:colId xmlns:a16="http://schemas.microsoft.com/office/drawing/2014/main" val="756599030"/>
                    </a:ext>
                  </a:extLst>
                </a:gridCol>
                <a:gridCol w="1325250">
                  <a:extLst>
                    <a:ext uri="{9D8B030D-6E8A-4147-A177-3AD203B41FA5}">
                      <a16:colId xmlns:a16="http://schemas.microsoft.com/office/drawing/2014/main" val="3609911899"/>
                    </a:ext>
                  </a:extLst>
                </a:gridCol>
              </a:tblGrid>
              <a:tr h="805927">
                <a:tc>
                  <a:txBody>
                    <a:bodyPr/>
                    <a:lstStyle/>
                    <a:p>
                      <a:pPr algn="l" fontAlgn="ctr"/>
                      <a:r>
                        <a:rPr lang="fr-FR" sz="2400" b="1" i="0" u="none" strike="noStrike" dirty="0">
                          <a:solidFill>
                            <a:srgbClr val="FFFFFF"/>
                          </a:solidFill>
                          <a:effectLst/>
                          <a:latin typeface="Century Gothic" panose="020B0502020202020204" pitchFamily="34" charset="0"/>
                        </a:rPr>
                        <a:t>PM03 - Organisation du SMQ &amp; Amélioration Continue</a:t>
                      </a: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tx2"/>
                    </a:solidFill>
                  </a:tcPr>
                </a:tc>
                <a:tc>
                  <a:txBody>
                    <a:bodyPr/>
                    <a:lstStyle/>
                    <a:p>
                      <a:pPr algn="ctr" fontAlgn="ctr"/>
                      <a:r>
                        <a:rPr lang="en-US" sz="1800" b="1" i="0" u="none" strike="noStrike" dirty="0" err="1">
                          <a:solidFill>
                            <a:srgbClr val="FFFFFF"/>
                          </a:solidFill>
                          <a:effectLst/>
                          <a:latin typeface="Century Gothic" panose="020B0502020202020204" pitchFamily="34" charset="0"/>
                        </a:rPr>
                        <a:t>Trimestre</a:t>
                      </a:r>
                      <a:r>
                        <a:rPr lang="en-US" sz="1800" b="1" i="0" u="none" strike="noStrike" dirty="0">
                          <a:solidFill>
                            <a:srgbClr val="FFFFFF"/>
                          </a:solidFill>
                          <a:effectLst/>
                          <a:latin typeface="Century Gothic" panose="020B0502020202020204" pitchFamily="34" charset="0"/>
                        </a:rPr>
                        <a:t> 1</a:t>
                      </a: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tx2"/>
                    </a:solidFill>
                  </a:tcPr>
                </a:tc>
                <a:tc>
                  <a:txBody>
                    <a:bodyPr/>
                    <a:lstStyle/>
                    <a:p>
                      <a:pPr algn="ctr" fontAlgn="ctr"/>
                      <a:r>
                        <a:rPr lang="fr-SN" sz="1800" b="1" i="0" u="none" strike="noStrike" dirty="0">
                          <a:solidFill>
                            <a:srgbClr val="FFFFFF"/>
                          </a:solidFill>
                          <a:effectLst/>
                          <a:latin typeface="Century Gothic" panose="020B0502020202020204" pitchFamily="34" charset="0"/>
                        </a:rPr>
                        <a:t>Trimestre 2</a:t>
                      </a:r>
                      <a:endParaRPr lang="en-US" sz="1800" b="1" i="0" u="none" strike="noStrike" dirty="0">
                        <a:solidFill>
                          <a:srgbClr val="FFFFFF"/>
                        </a:solidFill>
                        <a:effectLst/>
                        <a:latin typeface="Century Gothic" panose="020B0502020202020204" pitchFamily="34" charset="0"/>
                      </a:endParaRP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tx2"/>
                    </a:solidFill>
                  </a:tcPr>
                </a:tc>
                <a:extLst>
                  <a:ext uri="{0D108BD9-81ED-4DB2-BD59-A6C34878D82A}">
                    <a16:rowId xmlns:a16="http://schemas.microsoft.com/office/drawing/2014/main" val="3821479392"/>
                  </a:ext>
                </a:extLst>
              </a:tr>
              <a:tr h="805927">
                <a:tc>
                  <a:txBody>
                    <a:bodyPr/>
                    <a:lstStyle/>
                    <a:p>
                      <a:pPr algn="ctr" fontAlgn="ctr"/>
                      <a:r>
                        <a:rPr lang="fr-FR" sz="2000" b="1" i="0" u="none" strike="noStrike" dirty="0">
                          <a:solidFill>
                            <a:srgbClr val="000000"/>
                          </a:solidFill>
                          <a:effectLst/>
                          <a:latin typeface="Century Gothic" panose="020B0502020202020204" pitchFamily="34" charset="0"/>
                        </a:rPr>
                        <a:t>Taux de réalisations des actions planifiées suite aux audits</a:t>
                      </a: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ctr"/>
                      <a:r>
                        <a:rPr lang="fr-FR" b="1" dirty="0">
                          <a:solidFill>
                            <a:srgbClr val="FF0000"/>
                          </a:solidFill>
                        </a:rPr>
                        <a:t>60%</a:t>
                      </a:r>
                      <a:endParaRPr lang="en-US" b="1" dirty="0">
                        <a:solidFill>
                          <a:srgbClr val="FF0000"/>
                        </a:solidFill>
                      </a:endParaRP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ctr"/>
                      <a:r>
                        <a:rPr lang="en-US" b="1" dirty="0">
                          <a:solidFill>
                            <a:srgbClr val="00B050"/>
                          </a:solidFill>
                        </a:rPr>
                        <a:t>70%</a:t>
                      </a: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650002917"/>
                  </a:ext>
                </a:extLst>
              </a:tr>
              <a:tr h="805927">
                <a:tc>
                  <a:txBody>
                    <a:bodyPr/>
                    <a:lstStyle/>
                    <a:p>
                      <a:pPr algn="ctr" fontAlgn="b"/>
                      <a:r>
                        <a:rPr lang="fr-FR" sz="2000" b="1" i="0" u="none" strike="noStrike" dirty="0">
                          <a:solidFill>
                            <a:srgbClr val="000000"/>
                          </a:solidFill>
                          <a:effectLst/>
                          <a:latin typeface="Century Gothic" panose="020B0502020202020204" pitchFamily="34" charset="0"/>
                        </a:rPr>
                        <a:t>Taux de Non Conformités clôturées</a:t>
                      </a: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ctr"/>
                      <a:r>
                        <a:rPr lang="fr-FR" b="1" dirty="0">
                          <a:solidFill>
                            <a:srgbClr val="00B050"/>
                          </a:solidFill>
                        </a:rPr>
                        <a:t>90%</a:t>
                      </a:r>
                      <a:endParaRPr lang="en-US" b="1" dirty="0">
                        <a:solidFill>
                          <a:srgbClr val="00B050"/>
                        </a:solidFill>
                      </a:endParaRP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ctr"/>
                      <a:r>
                        <a:rPr lang="en-US" b="1" dirty="0">
                          <a:solidFill>
                            <a:srgbClr val="FF0000"/>
                          </a:solidFill>
                        </a:rPr>
                        <a:t>71%</a:t>
                      </a: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428316989"/>
                  </a:ext>
                </a:extLst>
              </a:tr>
              <a:tr h="805927">
                <a:tc>
                  <a:txBody>
                    <a:bodyPr/>
                    <a:lstStyle/>
                    <a:p>
                      <a:pPr algn="ctr" fontAlgn="ctr"/>
                      <a:r>
                        <a:rPr lang="en-US" sz="2400" b="1" i="0" u="none" strike="noStrike" dirty="0">
                          <a:solidFill>
                            <a:srgbClr val="FFFFFF"/>
                          </a:solidFill>
                          <a:effectLst/>
                          <a:latin typeface="Century Gothic" panose="020B0502020202020204" pitchFamily="34" charset="0"/>
                        </a:rPr>
                        <a:t>Non-</a:t>
                      </a:r>
                      <a:r>
                        <a:rPr lang="en-US" sz="2400" b="1" i="0" u="none" strike="noStrike" dirty="0" err="1">
                          <a:solidFill>
                            <a:srgbClr val="FFFFFF"/>
                          </a:solidFill>
                          <a:effectLst/>
                          <a:latin typeface="Century Gothic" panose="020B0502020202020204" pitchFamily="34" charset="0"/>
                        </a:rPr>
                        <a:t>conformité</a:t>
                      </a:r>
                      <a:endParaRPr lang="en-US" sz="2400" b="1" i="0" u="none" strike="noStrike" dirty="0">
                        <a:solidFill>
                          <a:srgbClr val="FFFFFF"/>
                        </a:solidFill>
                        <a:effectLst/>
                        <a:latin typeface="Century Gothic" panose="020B0502020202020204" pitchFamily="34" charset="0"/>
                      </a:endParaRP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203764"/>
                    </a:solidFill>
                  </a:tcPr>
                </a:tc>
                <a:tc>
                  <a:txBody>
                    <a:bodyPr/>
                    <a:lstStyle/>
                    <a:p>
                      <a:pPr algn="ctr" fontAlgn="ctr"/>
                      <a:r>
                        <a:rPr lang="en-US" sz="1800" b="1" i="0" u="none" strike="noStrike" dirty="0" err="1">
                          <a:solidFill>
                            <a:srgbClr val="FFFFFF"/>
                          </a:solidFill>
                          <a:effectLst/>
                          <a:latin typeface="Century Gothic" panose="020B0502020202020204" pitchFamily="34" charset="0"/>
                        </a:rPr>
                        <a:t>Trimestre</a:t>
                      </a:r>
                      <a:r>
                        <a:rPr lang="en-US" sz="1800" b="1" i="0" u="none" strike="noStrike" dirty="0">
                          <a:solidFill>
                            <a:srgbClr val="FFFFFF"/>
                          </a:solidFill>
                          <a:effectLst/>
                          <a:latin typeface="Century Gothic" panose="020B0502020202020204" pitchFamily="34" charset="0"/>
                        </a:rPr>
                        <a:t>  1</a:t>
                      </a: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203764"/>
                    </a:solidFill>
                  </a:tcPr>
                </a:tc>
                <a:tc>
                  <a:txBody>
                    <a:bodyPr/>
                    <a:lstStyle/>
                    <a:p>
                      <a:pPr algn="ctr" fontAlgn="ctr"/>
                      <a:r>
                        <a:rPr lang="fr-FR" sz="1800" b="1" i="0" u="none" strike="noStrike" dirty="0">
                          <a:solidFill>
                            <a:srgbClr val="FFFFFF"/>
                          </a:solidFill>
                          <a:effectLst/>
                          <a:latin typeface="Century Gothic" panose="020B0502020202020204" pitchFamily="34" charset="0"/>
                        </a:rPr>
                        <a:t>Trimestre 2</a:t>
                      </a:r>
                      <a:endParaRPr lang="en-US" sz="1800" b="1" i="0" u="none" strike="noStrike" dirty="0">
                        <a:solidFill>
                          <a:srgbClr val="FFFFFF"/>
                        </a:solidFill>
                        <a:effectLst/>
                        <a:latin typeface="Century Gothic" panose="020B0502020202020204" pitchFamily="34" charset="0"/>
                      </a:endParaRP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203764"/>
                    </a:solidFill>
                  </a:tcPr>
                </a:tc>
                <a:extLst>
                  <a:ext uri="{0D108BD9-81ED-4DB2-BD59-A6C34878D82A}">
                    <a16:rowId xmlns:a16="http://schemas.microsoft.com/office/drawing/2014/main" val="1329295160"/>
                  </a:ext>
                </a:extLst>
              </a:tr>
              <a:tr h="805927">
                <a:tc>
                  <a:txBody>
                    <a:bodyPr/>
                    <a:lstStyle/>
                    <a:p>
                      <a:pPr algn="ctr" fontAlgn="b"/>
                      <a:r>
                        <a:rPr lang="en-US" sz="2000" b="1" i="0" u="none" strike="noStrike" dirty="0" err="1">
                          <a:solidFill>
                            <a:srgbClr val="000000"/>
                          </a:solidFill>
                          <a:effectLst/>
                          <a:latin typeface="Century Gothic" panose="020B0502020202020204" pitchFamily="34" charset="0"/>
                        </a:rPr>
                        <a:t>Nombre</a:t>
                      </a:r>
                      <a:r>
                        <a:rPr lang="en-US" sz="2000" b="1" i="0" u="none" strike="noStrike" dirty="0">
                          <a:solidFill>
                            <a:srgbClr val="000000"/>
                          </a:solidFill>
                          <a:effectLst/>
                          <a:latin typeface="Century Gothic" panose="020B0502020202020204" pitchFamily="34" charset="0"/>
                        </a:rPr>
                        <a:t> de non-</a:t>
                      </a:r>
                      <a:r>
                        <a:rPr lang="en-US" sz="2000" b="1" i="0" u="none" strike="noStrike" dirty="0" err="1">
                          <a:solidFill>
                            <a:srgbClr val="000000"/>
                          </a:solidFill>
                          <a:effectLst/>
                          <a:latin typeface="Century Gothic" panose="020B0502020202020204" pitchFamily="34" charset="0"/>
                        </a:rPr>
                        <a:t>conformités</a:t>
                      </a:r>
                      <a:r>
                        <a:rPr lang="en-US" sz="2000" b="1" i="0" u="none" strike="noStrike" dirty="0">
                          <a:solidFill>
                            <a:srgbClr val="000000"/>
                          </a:solidFill>
                          <a:effectLst/>
                          <a:latin typeface="Century Gothic" panose="020B0502020202020204" pitchFamily="34" charset="0"/>
                        </a:rPr>
                        <a:t> </a:t>
                      </a:r>
                      <a:r>
                        <a:rPr lang="en-US" sz="2000" b="1" i="0" u="none" strike="noStrike" dirty="0" err="1">
                          <a:solidFill>
                            <a:srgbClr val="000000"/>
                          </a:solidFill>
                          <a:effectLst/>
                          <a:latin typeface="Century Gothic" panose="020B0502020202020204" pitchFamily="34" charset="0"/>
                        </a:rPr>
                        <a:t>répétées</a:t>
                      </a:r>
                      <a:endParaRPr lang="en-US" sz="2000" b="1"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ctr" fontAlgn="b"/>
                      <a:r>
                        <a:rPr lang="en-US" sz="1800" b="1" i="0" u="none" strike="noStrike" dirty="0">
                          <a:solidFill>
                            <a:srgbClr val="00B050"/>
                          </a:solidFill>
                          <a:effectLst/>
                          <a:latin typeface="Century Gothic" panose="020B0502020202020204" pitchFamily="34" charset="0"/>
                        </a:rPr>
                        <a:t>1</a:t>
                      </a: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ctr" fontAlgn="b"/>
                      <a:r>
                        <a:rPr lang="en-US" sz="1800" b="1" i="0" u="none" strike="noStrike" dirty="0">
                          <a:solidFill>
                            <a:srgbClr val="00B050"/>
                          </a:solidFill>
                          <a:effectLst/>
                          <a:latin typeface="Century Gothic" panose="020B0502020202020204" pitchFamily="34" charset="0"/>
                        </a:rPr>
                        <a:t>2</a:t>
                      </a:r>
                    </a:p>
                  </a:txBody>
                  <a:tcPr marL="9525" marR="9525" marT="9525"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525102255"/>
                  </a:ext>
                </a:extLst>
              </a:tr>
            </a:tbl>
          </a:graphicData>
        </a:graphic>
      </p:graphicFrame>
      <p:sp>
        <p:nvSpPr>
          <p:cNvPr id="8" name="Rectangle 7"/>
          <p:cNvSpPr/>
          <p:nvPr/>
        </p:nvSpPr>
        <p:spPr>
          <a:xfrm>
            <a:off x="702000" y="1291797"/>
            <a:ext cx="10788000"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PM03 – Organisation du SMQ et Amélioration Continue</a:t>
            </a:r>
            <a:endParaRPr lang="en-US" dirty="0"/>
          </a:p>
        </p:txBody>
      </p:sp>
    </p:spTree>
    <p:extLst>
      <p:ext uri="{BB962C8B-B14F-4D97-AF65-F5344CB8AC3E}">
        <p14:creationId xmlns:p14="http://schemas.microsoft.com/office/powerpoint/2010/main" val="14749656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PM03 – Organisation SMQ &amp; Amélioration Continue</a:t>
            </a:r>
          </a:p>
        </p:txBody>
      </p:sp>
      <p:graphicFrame>
        <p:nvGraphicFramePr>
          <p:cNvPr id="7" name="Tableau 6"/>
          <p:cNvGraphicFramePr>
            <a:graphicFrameLocks noGrp="1"/>
          </p:cNvGraphicFramePr>
          <p:nvPr>
            <p:extLst>
              <p:ext uri="{D42A27DB-BD31-4B8C-83A1-F6EECF244321}">
                <p14:modId xmlns:p14="http://schemas.microsoft.com/office/powerpoint/2010/main" val="645002228"/>
              </p:ext>
            </p:extLst>
          </p:nvPr>
        </p:nvGraphicFramePr>
        <p:xfrm>
          <a:off x="688937" y="1955669"/>
          <a:ext cx="10788000" cy="3345921"/>
        </p:xfrm>
        <a:graphic>
          <a:graphicData uri="http://schemas.openxmlformats.org/drawingml/2006/table">
            <a:tbl>
              <a:tblPr/>
              <a:tblGrid>
                <a:gridCol w="4544732">
                  <a:extLst>
                    <a:ext uri="{9D8B030D-6E8A-4147-A177-3AD203B41FA5}">
                      <a16:colId xmlns:a16="http://schemas.microsoft.com/office/drawing/2014/main" val="746552841"/>
                    </a:ext>
                  </a:extLst>
                </a:gridCol>
                <a:gridCol w="3533825">
                  <a:extLst>
                    <a:ext uri="{9D8B030D-6E8A-4147-A177-3AD203B41FA5}">
                      <a16:colId xmlns:a16="http://schemas.microsoft.com/office/drawing/2014/main" val="36528668"/>
                    </a:ext>
                  </a:extLst>
                </a:gridCol>
                <a:gridCol w="2709443">
                  <a:extLst>
                    <a:ext uri="{9D8B030D-6E8A-4147-A177-3AD203B41FA5}">
                      <a16:colId xmlns:a16="http://schemas.microsoft.com/office/drawing/2014/main" val="3838855176"/>
                    </a:ext>
                  </a:extLst>
                </a:gridCol>
              </a:tblGrid>
              <a:tr h="572241">
                <a:tc>
                  <a:txBody>
                    <a:bodyPr/>
                    <a:lstStyle/>
                    <a:p>
                      <a:pPr algn="ctr" fontAlgn="ctr"/>
                      <a:r>
                        <a:rPr lang="en-US" sz="1400" b="1" i="0" u="none" strike="noStrike" dirty="0" err="1">
                          <a:solidFill>
                            <a:srgbClr val="FFFFFF"/>
                          </a:solidFill>
                          <a:effectLst/>
                          <a:latin typeface="Arial" panose="020B0604020202020204" pitchFamily="34" charset="0"/>
                        </a:rPr>
                        <a:t>Indicateurs</a:t>
                      </a:r>
                      <a:r>
                        <a:rPr lang="en-US" sz="1400" b="1" i="0" u="none" strike="noStrike" dirty="0">
                          <a:solidFill>
                            <a:srgbClr val="FFFFFF"/>
                          </a:solidFill>
                          <a:effectLst/>
                          <a:latin typeface="Arial" panose="020B0604020202020204" pitchFamily="34" charset="0"/>
                        </a:rPr>
                        <a:t> non </a:t>
                      </a:r>
                      <a:r>
                        <a:rPr lang="en-US" sz="1400" b="1" i="0" u="none" strike="noStrike" dirty="0" err="1">
                          <a:solidFill>
                            <a:srgbClr val="FFFFFF"/>
                          </a:solidFill>
                          <a:effectLst/>
                          <a:latin typeface="Arial" panose="020B0604020202020204" pitchFamily="34" charset="0"/>
                        </a:rPr>
                        <a:t>conforme</a:t>
                      </a:r>
                      <a:endParaRPr lang="en-US" sz="1400" b="1" i="0" u="none" strike="noStrike" dirty="0">
                        <a:solidFill>
                          <a:srgbClr val="FFFFFF"/>
                        </a:solidFill>
                        <a:effectLst/>
                        <a:latin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Arial" panose="020B0604020202020204" pitchFamily="34" charset="0"/>
                        </a:rPr>
                        <a:t>Cause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Arial" panose="020B0604020202020204" pitchFamily="34" charset="0"/>
                        </a:rPr>
                        <a:t>Action corrective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solidFill>
                      <a:srgbClr val="1F4E78"/>
                    </a:solidFill>
                  </a:tcPr>
                </a:tc>
                <a:extLst>
                  <a:ext uri="{0D108BD9-81ED-4DB2-BD59-A6C34878D82A}">
                    <a16:rowId xmlns:a16="http://schemas.microsoft.com/office/drawing/2014/main" val="616134662"/>
                  </a:ext>
                </a:extLst>
              </a:tr>
              <a:tr h="7750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800" b="1" i="0" u="none" strike="noStrike" dirty="0">
                          <a:solidFill>
                            <a:srgbClr val="000000"/>
                          </a:solidFill>
                          <a:effectLst/>
                          <a:latin typeface="Century Gothic" panose="020B0502020202020204" pitchFamily="34" charset="0"/>
                        </a:rPr>
                        <a:t>Taux de réalisations des actions planifiées suite aux audits (T1)</a:t>
                      </a:r>
                    </a:p>
                    <a:p>
                      <a:pPr algn="ctr"/>
                      <a:endParaRPr lang="en-US" b="1"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fr-FR" sz="1800" b="0" i="0" u="none" strike="noStrike" dirty="0">
                          <a:solidFill>
                            <a:srgbClr val="000000"/>
                          </a:solidFill>
                          <a:effectLst/>
                          <a:latin typeface="Arial" panose="020B0604020202020204" pitchFamily="34" charset="0"/>
                        </a:rPr>
                        <a:t>Défaut de suivi des actions des  pilotes</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fr-FR" sz="1600" b="0" i="0" u="none" strike="noStrike" dirty="0">
                          <a:solidFill>
                            <a:srgbClr val="000000"/>
                          </a:solidFill>
                          <a:effectLst/>
                          <a:latin typeface="Arial" panose="020B0604020202020204" pitchFamily="34" charset="0"/>
                        </a:rPr>
                        <a:t>Point qualité régulier avec les pilotes</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a:noFill/>
                    </a:lnT>
                    <a:lnB w="6350" cap="flat" cmpd="sng" algn="ctr">
                      <a:noFill/>
                      <a:prstDash val="solid"/>
                      <a:round/>
                      <a:headEnd type="none" w="med" len="med"/>
                      <a:tailEnd type="none" w="med" len="med"/>
                    </a:lnB>
                  </a:tcPr>
                </a:tc>
                <a:extLst>
                  <a:ext uri="{0D108BD9-81ED-4DB2-BD59-A6C34878D82A}">
                    <a16:rowId xmlns:a16="http://schemas.microsoft.com/office/drawing/2014/main" val="1635326870"/>
                  </a:ext>
                </a:extLst>
              </a:tr>
              <a:tr h="10513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800" b="1" i="0" u="none" strike="noStrike" dirty="0">
                          <a:solidFill>
                            <a:srgbClr val="000000"/>
                          </a:solidFill>
                          <a:effectLst/>
                          <a:latin typeface="Century Gothic" panose="020B0502020202020204" pitchFamily="34" charset="0"/>
                        </a:rPr>
                        <a:t>Taux de Non Conformités clôturées (T2)</a:t>
                      </a:r>
                    </a:p>
                    <a:p>
                      <a:pPr algn="ctr"/>
                      <a:endParaRPr lang="en-US" b="1"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fr-FR" sz="1800" b="0" i="0" u="none" strike="noStrike" dirty="0">
                          <a:solidFill>
                            <a:srgbClr val="000000"/>
                          </a:solidFill>
                          <a:effectLst/>
                          <a:latin typeface="Arial" panose="020B0604020202020204" pitchFamily="34" charset="0"/>
                        </a:rPr>
                        <a:t>- Téléphone </a:t>
                      </a:r>
                    </a:p>
                    <a:p>
                      <a:pPr algn="l" fontAlgn="ctr"/>
                      <a:r>
                        <a:rPr lang="fr-FR" sz="1800" b="0" i="0" u="none" strike="noStrike" dirty="0">
                          <a:solidFill>
                            <a:srgbClr val="000000"/>
                          </a:solidFill>
                          <a:effectLst/>
                          <a:latin typeface="Arial" panose="020B0604020202020204" pitchFamily="34" charset="0"/>
                        </a:rPr>
                        <a:t>- Clims</a:t>
                      </a:r>
                    </a:p>
                    <a:p>
                      <a:pPr algn="l" fontAlgn="ctr"/>
                      <a:r>
                        <a:rPr lang="fr-FR" sz="1800" b="0" i="0" u="none" strike="noStrike" dirty="0">
                          <a:solidFill>
                            <a:srgbClr val="000000"/>
                          </a:solidFill>
                          <a:effectLst/>
                          <a:latin typeface="Arial" panose="020B0604020202020204" pitchFamily="34" charset="0"/>
                        </a:rPr>
                        <a:t>- Imprimante</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endParaRPr lang="fr-FR" sz="1600" b="0" i="0" u="none" strike="noStrike" dirty="0">
                        <a:solidFill>
                          <a:srgbClr val="000000"/>
                        </a:solidFill>
                        <a:effectLst/>
                        <a:latin typeface="Arial" panose="020B0604020202020204" pitchFamily="34" charset="0"/>
                      </a:endParaRPr>
                    </a:p>
                    <a:p>
                      <a:pPr algn="l" fontAlgn="ctr"/>
                      <a:r>
                        <a:rPr lang="fr-FR" sz="1600" b="0" i="0" u="none" strike="noStrike" dirty="0">
                          <a:solidFill>
                            <a:srgbClr val="000000"/>
                          </a:solidFill>
                          <a:effectLst/>
                          <a:latin typeface="Arial" panose="020B0604020202020204" pitchFamily="34" charset="0"/>
                        </a:rPr>
                        <a:t>Problème au niveau de la Sonatel </a:t>
                      </a:r>
                    </a:p>
                    <a:p>
                      <a:pPr algn="l" fontAlgn="ctr"/>
                      <a:r>
                        <a:rPr lang="fr-FR" sz="1600" b="0" i="0" u="none" strike="noStrike" dirty="0">
                          <a:solidFill>
                            <a:srgbClr val="000000"/>
                          </a:solidFill>
                          <a:effectLst/>
                          <a:latin typeface="Arial" panose="020B0604020202020204" pitchFamily="34" charset="0"/>
                        </a:rPr>
                        <a:t>Convocation du </a:t>
                      </a:r>
                      <a:r>
                        <a:rPr lang="fr-FR" sz="1600" b="0" i="0" u="none" strike="noStrike" dirty="0" err="1">
                          <a:solidFill>
                            <a:srgbClr val="000000"/>
                          </a:solidFill>
                          <a:effectLst/>
                          <a:latin typeface="Arial" panose="020B0604020202020204" pitchFamily="34" charset="0"/>
                        </a:rPr>
                        <a:t>prestatire</a:t>
                      </a:r>
                      <a:r>
                        <a:rPr lang="fr-FR" sz="1600" b="0" i="0" u="none" strike="noStrike" dirty="0">
                          <a:solidFill>
                            <a:srgbClr val="000000"/>
                          </a:solidFill>
                          <a:effectLst/>
                          <a:latin typeface="Arial" panose="020B0604020202020204" pitchFamily="34" charset="0"/>
                        </a:rPr>
                        <a:t> </a:t>
                      </a:r>
                    </a:p>
                    <a:p>
                      <a:pPr algn="l" fontAlgn="ctr"/>
                      <a:r>
                        <a:rPr lang="fr-FR" sz="1600" b="0" i="0" u="none" strike="noStrike" dirty="0">
                          <a:solidFill>
                            <a:srgbClr val="000000"/>
                          </a:solidFill>
                          <a:effectLst/>
                          <a:latin typeface="Arial" panose="020B0604020202020204" pitchFamily="34" charset="0"/>
                        </a:rPr>
                        <a:t>Acquisition d’une nouvelle imprimante</a:t>
                      </a:r>
                    </a:p>
                    <a:p>
                      <a:pPr algn="l" fontAlgn="ctr"/>
                      <a:endParaRPr lang="fr-FR" sz="1600" b="0" i="0" u="none" strike="noStrike" dirty="0">
                        <a:solidFill>
                          <a:srgbClr val="000000"/>
                        </a:solidFill>
                        <a:effectLst/>
                        <a:latin typeface="Arial" panose="020B0604020202020204" pitchFamily="34" charset="0"/>
                      </a:endParaRPr>
                    </a:p>
                    <a:p>
                      <a:pPr algn="l" fontAlgn="ctr"/>
                      <a:endParaRPr lang="fr-FR" sz="16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a:noFill/>
                    </a:lnT>
                    <a:lnB w="6350" cap="flat" cmpd="sng" algn="ctr">
                      <a:noFill/>
                      <a:prstDash val="solid"/>
                      <a:round/>
                      <a:headEnd type="none" w="med" len="med"/>
                      <a:tailEnd type="none" w="med" len="med"/>
                    </a:lnB>
                  </a:tcPr>
                </a:tc>
                <a:extLst>
                  <a:ext uri="{0D108BD9-81ED-4DB2-BD59-A6C34878D82A}">
                    <a16:rowId xmlns:a16="http://schemas.microsoft.com/office/drawing/2014/main" val="3572027688"/>
                  </a:ext>
                </a:extLst>
              </a:tr>
            </a:tbl>
          </a:graphicData>
        </a:graphic>
      </p:graphicFrame>
      <p:sp>
        <p:nvSpPr>
          <p:cNvPr id="8" name="Rectangle 7"/>
          <p:cNvSpPr/>
          <p:nvPr/>
        </p:nvSpPr>
        <p:spPr>
          <a:xfrm>
            <a:off x="702000" y="6387190"/>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plan d’action cibles non atteintes T1-T2 2023</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p:cNvSpPr/>
          <p:nvPr/>
        </p:nvSpPr>
        <p:spPr>
          <a:xfrm>
            <a:off x="702000" y="1510608"/>
            <a:ext cx="10788000"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PM03 – Organisation du SMQ et Amélioration Continue</a:t>
            </a:r>
            <a:endParaRPr lang="en-US" dirty="0"/>
          </a:p>
        </p:txBody>
      </p:sp>
    </p:spTree>
    <p:extLst>
      <p:ext uri="{BB962C8B-B14F-4D97-AF65-F5344CB8AC3E}">
        <p14:creationId xmlns:p14="http://schemas.microsoft.com/office/powerpoint/2010/main" val="3666044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Audit</a:t>
            </a:r>
            <a:endParaRPr lang="en-US" sz="2400" dirty="0">
              <a:solidFill>
                <a:schemeClr val="bg1"/>
              </a:solidFill>
            </a:endParaRPr>
          </a:p>
        </p:txBody>
      </p:sp>
      <p:graphicFrame>
        <p:nvGraphicFramePr>
          <p:cNvPr id="8" name="Tableau 7"/>
          <p:cNvGraphicFramePr>
            <a:graphicFrameLocks noGrp="1"/>
          </p:cNvGraphicFramePr>
          <p:nvPr>
            <p:extLst>
              <p:ext uri="{D42A27DB-BD31-4B8C-83A1-F6EECF244321}">
                <p14:modId xmlns:p14="http://schemas.microsoft.com/office/powerpoint/2010/main" val="866462027"/>
              </p:ext>
            </p:extLst>
          </p:nvPr>
        </p:nvGraphicFramePr>
        <p:xfrm>
          <a:off x="1506655" y="1241603"/>
          <a:ext cx="8949943" cy="4337355"/>
        </p:xfrm>
        <a:graphic>
          <a:graphicData uri="http://schemas.openxmlformats.org/drawingml/2006/table">
            <a:tbl>
              <a:tblPr/>
              <a:tblGrid>
                <a:gridCol w="4241002">
                  <a:extLst>
                    <a:ext uri="{9D8B030D-6E8A-4147-A177-3AD203B41FA5}">
                      <a16:colId xmlns:a16="http://schemas.microsoft.com/office/drawing/2014/main" val="1773555427"/>
                    </a:ext>
                  </a:extLst>
                </a:gridCol>
                <a:gridCol w="1946366">
                  <a:extLst>
                    <a:ext uri="{9D8B030D-6E8A-4147-A177-3AD203B41FA5}">
                      <a16:colId xmlns:a16="http://schemas.microsoft.com/office/drawing/2014/main" val="1375318744"/>
                    </a:ext>
                  </a:extLst>
                </a:gridCol>
                <a:gridCol w="2762575">
                  <a:extLst>
                    <a:ext uri="{9D8B030D-6E8A-4147-A177-3AD203B41FA5}">
                      <a16:colId xmlns:a16="http://schemas.microsoft.com/office/drawing/2014/main" val="3001103945"/>
                    </a:ext>
                  </a:extLst>
                </a:gridCol>
              </a:tblGrid>
              <a:tr h="560795">
                <a:tc gridSpan="3">
                  <a:txBody>
                    <a:bodyPr/>
                    <a:lstStyle/>
                    <a:p>
                      <a:pPr algn="ctr" rtl="0" fontAlgn="ctr"/>
                      <a:r>
                        <a:rPr lang="fr-FR" sz="1600" b="1" i="0" u="none" strike="noStrike" dirty="0">
                          <a:solidFill>
                            <a:srgbClr val="FFFFFF"/>
                          </a:solidFill>
                          <a:effectLst/>
                          <a:latin typeface="Bahnschrift" panose="020B0502040204020203" pitchFamily="34" charset="0"/>
                        </a:rPr>
                        <a:t>PM03 – Organisation du SMQ et amélioration</a:t>
                      </a:r>
                      <a:r>
                        <a:rPr lang="fr-FR" sz="1600" b="1" i="0" u="none" strike="noStrike" baseline="0" dirty="0">
                          <a:solidFill>
                            <a:srgbClr val="FFFFFF"/>
                          </a:solidFill>
                          <a:effectLst/>
                          <a:latin typeface="Bahnschrift" panose="020B0502040204020203" pitchFamily="34" charset="0"/>
                        </a:rPr>
                        <a:t> continue</a:t>
                      </a:r>
                      <a:endParaRPr lang="fr-FR" sz="1600" b="1"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99009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464213">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82907">
                <a:tc>
                  <a:txBody>
                    <a:bodyPr/>
                    <a:lstStyle/>
                    <a:p>
                      <a:pPr algn="ctr" fontAlgn="b"/>
                      <a:r>
                        <a:rPr lang="en-US" sz="1800" b="0" i="0" u="none" strike="noStrike" dirty="0">
                          <a:solidFill>
                            <a:srgbClr val="000000"/>
                          </a:solidFill>
                          <a:effectLst/>
                          <a:latin typeface="Arial" panose="020B0604020202020204" pitchFamily="34" charset="0"/>
                        </a:rPr>
                        <a:t>Rubriques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panose="020B0604020202020204" pitchFamily="34" charset="0"/>
                        </a:rPr>
                        <a:t>Réponses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Arial" panose="020B0604020202020204" pitchFamily="34" charset="0"/>
                        </a:rPr>
                        <a:t>Commentaires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638683">
                <a:tc>
                  <a:txBody>
                    <a:bodyPr/>
                    <a:lstStyle/>
                    <a:p>
                      <a:pPr algn="ctr" rtl="0" fontAlgn="ctr"/>
                      <a:r>
                        <a:rPr lang="en-US" sz="1600" b="1" i="0" u="none" strike="noStrike">
                          <a:solidFill>
                            <a:srgbClr val="FFFFFF"/>
                          </a:solidFill>
                          <a:effectLst/>
                          <a:latin typeface="Bahnschrift" panose="020B0502040204020203"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en-US" sz="1800" b="0" i="0" u="none" strike="noStrike" dirty="0" err="1">
                          <a:solidFill>
                            <a:srgbClr val="00B050"/>
                          </a:solidFill>
                          <a:effectLst/>
                          <a:latin typeface="Bahnschrift" panose="020B0502040204020203" pitchFamily="34" charset="0"/>
                        </a:rPr>
                        <a:t>Août</a:t>
                      </a:r>
                      <a:r>
                        <a:rPr lang="en-US" sz="1800" b="0" i="0" u="none" strike="noStrike" dirty="0">
                          <a:solidFill>
                            <a:srgbClr val="00B050"/>
                          </a:solidFill>
                          <a:effectLst/>
                          <a:latin typeface="Bahnschrift" panose="020B0502040204020203" pitchFamily="34" charset="0"/>
                        </a:rPr>
                        <a:t> 2023</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800" b="0" i="0" u="none" strike="noStrike" dirty="0">
                        <a:solidFill>
                          <a:srgbClr val="00B05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607529">
                <a:tc>
                  <a:txBody>
                    <a:bodyPr/>
                    <a:lstStyle/>
                    <a:p>
                      <a:pPr algn="ctr" rtl="0" fontAlgn="ctr"/>
                      <a:r>
                        <a:rPr lang="en-US" sz="1600" b="1" i="0" u="none" strike="noStrike" dirty="0">
                          <a:solidFill>
                            <a:srgbClr val="FFFFFF"/>
                          </a:solidFill>
                          <a:effectLst/>
                          <a:latin typeface="Bahnschrift" panose="020B0502040204020203" pitchFamily="34" charset="0"/>
                        </a:rPr>
                        <a:t>Derniers Audits cloturés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endParaRPr lang="en-US" dirty="0"/>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928967">
                <a:tc>
                  <a:txBody>
                    <a:bodyPr/>
                    <a:lstStyle/>
                    <a:p>
                      <a:pPr algn="ctr" rtl="0" fontAlgn="ctr"/>
                      <a:r>
                        <a:rPr lang="en-US" sz="1600" b="1" i="0" u="none" strike="noStrike" dirty="0" err="1">
                          <a:solidFill>
                            <a:srgbClr val="FFFFFF"/>
                          </a:solidFill>
                          <a:effectLst/>
                          <a:latin typeface="Bahnschrift" panose="020B0502040204020203" pitchFamily="34" charset="0"/>
                        </a:rPr>
                        <a:t>Ecarts</a:t>
                      </a:r>
                      <a:r>
                        <a:rPr lang="en-US" sz="1600" b="1" i="0" u="none" strike="noStrike" dirty="0">
                          <a:solidFill>
                            <a:srgbClr val="FFFFFF"/>
                          </a:solidFill>
                          <a:effectLst/>
                          <a:latin typeface="Bahnschrift" panose="020B0502040204020203" pitchFamily="34" charset="0"/>
                        </a:rPr>
                        <a:t>/pts faibles </a:t>
                      </a:r>
                      <a:r>
                        <a:rPr lang="en-US" sz="1600" b="1" i="0" u="none" strike="noStrike" dirty="0" err="1">
                          <a:solidFill>
                            <a:srgbClr val="FFFFFF"/>
                          </a:solidFill>
                          <a:effectLst/>
                          <a:latin typeface="Bahnschrift" panose="020B0502040204020203" pitchFamily="34" charset="0"/>
                        </a:rPr>
                        <a:t>ouverts</a:t>
                      </a:r>
                      <a:r>
                        <a:rPr lang="en-US" sz="1600" b="1" i="0" u="none" strike="noStrike" dirty="0">
                          <a:solidFill>
                            <a:srgbClr val="FFFFFF"/>
                          </a:solidFill>
                          <a:effectLst/>
                          <a:latin typeface="Bahnschrift" panose="020B0502040204020203" pitchFamily="34" charset="0"/>
                        </a:rPr>
                        <a:t>/non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endParaRPr lang="en-US" dirty="0"/>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54261">
                <a:tc>
                  <a:txBody>
                    <a:bodyPr/>
                    <a:lstStyle/>
                    <a:p>
                      <a:pPr algn="ctr" rtl="0" fontAlgn="ctr"/>
                      <a:r>
                        <a:rPr lang="en-US" sz="1600" b="1" i="0" u="none" strike="noStrike">
                          <a:solidFill>
                            <a:srgbClr val="FFFFFF"/>
                          </a:solidFill>
                          <a:effectLst/>
                          <a:latin typeface="Bahnschrift" panose="020B0502040204020203"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a:solidFill>
                            <a:srgbClr val="00B050"/>
                          </a:solidFill>
                          <a:effectLst/>
                          <a:latin typeface="Arial Rounded MT Bold" panose="020F0704030504030204" pitchFamily="34" charset="0"/>
                        </a:rPr>
                        <a:t>Juillet 2024</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C33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
        <p:nvSpPr>
          <p:cNvPr id="1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PM03 – Organisation du SMQ et amélioration continue</a:t>
            </a:r>
          </a:p>
        </p:txBody>
      </p:sp>
    </p:spTree>
    <p:extLst>
      <p:ext uri="{BB962C8B-B14F-4D97-AF65-F5344CB8AC3E}">
        <p14:creationId xmlns:p14="http://schemas.microsoft.com/office/powerpoint/2010/main" val="518417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702002" y="6371907"/>
            <a:ext cx="10788000" cy="415573"/>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normAutofit fontScale="90000"/>
          </a:bodyPr>
          <a:lstStyle/>
          <a:p>
            <a:pPr algn="ctr"/>
            <a:r>
              <a:rPr lang="fr-SN" sz="2400" dirty="0">
                <a:solidFill>
                  <a:schemeClr val="bg1"/>
                </a:solidFill>
              </a:rPr>
              <a:t>Actions dans Qualipro (réalisées, en cours, en retard)</a:t>
            </a:r>
            <a:endParaRPr lang="en-US" sz="2400" dirty="0">
              <a:solidFill>
                <a:schemeClr val="bg1"/>
              </a:solidFill>
            </a:endParaRPr>
          </a:p>
        </p:txBody>
      </p:sp>
      <p:grpSp>
        <p:nvGrpSpPr>
          <p:cNvPr id="5" name="Groupe 4"/>
          <p:cNvGrpSpPr/>
          <p:nvPr/>
        </p:nvGrpSpPr>
        <p:grpSpPr>
          <a:xfrm>
            <a:off x="10617511" y="0"/>
            <a:ext cx="1146808" cy="1241603"/>
            <a:chOff x="7966579" y="-6936"/>
            <a:chExt cx="1146808" cy="1241603"/>
          </a:xfrm>
        </p:grpSpPr>
        <p:sp>
          <p:nvSpPr>
            <p:cNvPr id="6"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7"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aphicFrame>
        <p:nvGraphicFramePr>
          <p:cNvPr id="8" name="Tableau 7"/>
          <p:cNvGraphicFramePr>
            <a:graphicFrameLocks noGrp="1"/>
          </p:cNvGraphicFramePr>
          <p:nvPr>
            <p:extLst>
              <p:ext uri="{D42A27DB-BD31-4B8C-83A1-F6EECF244321}">
                <p14:modId xmlns:p14="http://schemas.microsoft.com/office/powerpoint/2010/main" val="653387189"/>
              </p:ext>
            </p:extLst>
          </p:nvPr>
        </p:nvGraphicFramePr>
        <p:xfrm>
          <a:off x="728124" y="1558424"/>
          <a:ext cx="9915511" cy="4209759"/>
        </p:xfrm>
        <a:graphic>
          <a:graphicData uri="http://schemas.openxmlformats.org/drawingml/2006/table">
            <a:tbl>
              <a:tblPr/>
              <a:tblGrid>
                <a:gridCol w="5081180">
                  <a:extLst>
                    <a:ext uri="{9D8B030D-6E8A-4147-A177-3AD203B41FA5}">
                      <a16:colId xmlns:a16="http://schemas.microsoft.com/office/drawing/2014/main" val="408881408"/>
                    </a:ext>
                  </a:extLst>
                </a:gridCol>
                <a:gridCol w="2015228">
                  <a:extLst>
                    <a:ext uri="{9D8B030D-6E8A-4147-A177-3AD203B41FA5}">
                      <a16:colId xmlns:a16="http://schemas.microsoft.com/office/drawing/2014/main" val="420118926"/>
                    </a:ext>
                  </a:extLst>
                </a:gridCol>
                <a:gridCol w="2819103">
                  <a:extLst>
                    <a:ext uri="{9D8B030D-6E8A-4147-A177-3AD203B41FA5}">
                      <a16:colId xmlns:a16="http://schemas.microsoft.com/office/drawing/2014/main" val="168156180"/>
                    </a:ext>
                  </a:extLst>
                </a:gridCol>
              </a:tblGrid>
              <a:tr h="433024">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2000" b="1" i="0" u="none" strike="noStrike" dirty="0">
                          <a:solidFill>
                            <a:srgbClr val="FFFFFF"/>
                          </a:solidFill>
                          <a:effectLst/>
                          <a:latin typeface="Arial Narrow" panose="020B0606020202030204" pitchFamily="34" charset="0"/>
                        </a:rPr>
                        <a:t>Sous action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03764"/>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2000" b="1" i="0" u="none" strike="noStrike" dirty="0" err="1">
                          <a:solidFill>
                            <a:srgbClr val="FFFFFF"/>
                          </a:solidFill>
                          <a:effectLst/>
                          <a:latin typeface="Arial Narrow" panose="020B0606020202030204" pitchFamily="34" charset="0"/>
                        </a:rPr>
                        <a:t>Taux</a:t>
                      </a:r>
                      <a:r>
                        <a:rPr lang="en-US" sz="2000" b="1" i="0" u="none" strike="noStrike" dirty="0">
                          <a:solidFill>
                            <a:srgbClr val="FFFFFF"/>
                          </a:solidFill>
                          <a:effectLst/>
                          <a:latin typeface="Arial Narrow" panose="020B0606020202030204" pitchFamily="34" charset="0"/>
                        </a:rPr>
                        <a:t> de </a:t>
                      </a:r>
                      <a:r>
                        <a:rPr lang="en-US" sz="2000" b="1" i="0" u="none" strike="noStrike" dirty="0" err="1">
                          <a:solidFill>
                            <a:srgbClr val="FFFFFF"/>
                          </a:solidFill>
                          <a:effectLst/>
                          <a:latin typeface="Arial Narrow" panose="020B0606020202030204" pitchFamily="34" charset="0"/>
                        </a:rPr>
                        <a:t>réalisation</a:t>
                      </a:r>
                      <a:endParaRPr lang="en-US" sz="20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03764"/>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2000" b="1" i="0" u="none" strike="noStrike" dirty="0" err="1">
                          <a:solidFill>
                            <a:srgbClr val="FFFFFF"/>
                          </a:solidFill>
                          <a:effectLst/>
                          <a:latin typeface="Arial Narrow" panose="020B0606020202030204" pitchFamily="34" charset="0"/>
                        </a:rPr>
                        <a:t>Responsable</a:t>
                      </a:r>
                      <a:r>
                        <a:rPr lang="en-US" sz="2000" b="1" i="0" u="none" strike="noStrike" dirty="0">
                          <a:solidFill>
                            <a:srgbClr val="FFFFFF"/>
                          </a:solidFill>
                          <a:effectLst/>
                          <a:latin typeface="Arial Narrow" panose="020B0606020202030204" pitchFamily="34" charset="0"/>
                        </a:rPr>
                        <a:t> de </a:t>
                      </a:r>
                      <a:r>
                        <a:rPr lang="en-US" sz="2000" b="1" i="0" u="none" strike="noStrike" dirty="0" err="1">
                          <a:solidFill>
                            <a:srgbClr val="FFFFFF"/>
                          </a:solidFill>
                          <a:effectLst/>
                          <a:latin typeface="Arial Narrow" panose="020B0606020202030204" pitchFamily="34" charset="0"/>
                        </a:rPr>
                        <a:t>suivi</a:t>
                      </a:r>
                      <a:endParaRPr lang="en-US" sz="20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03764"/>
                    </a:solidFill>
                  </a:tcPr>
                </a:tc>
                <a:extLst>
                  <a:ext uri="{0D108BD9-81ED-4DB2-BD59-A6C34878D82A}">
                    <a16:rowId xmlns:a16="http://schemas.microsoft.com/office/drawing/2014/main" val="2561164551"/>
                  </a:ext>
                </a:extLst>
              </a:tr>
              <a:tr h="88238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b="1" dirty="0"/>
                        <a:t>S’assurer du test du plan d’ évacuation Tenir une formation sur la manipulation d’extincteur pour le personnel</a:t>
                      </a:r>
                      <a:endParaRPr lang="fr-FR" sz="1800" b="1" i="0" u="none" strike="noStrike" dirty="0">
                        <a:solidFill>
                          <a:srgbClr val="000000"/>
                        </a:solidFill>
                        <a:effectLst/>
                        <a:latin typeface="Arial" panose="020B0604020202020204" pitchFamily="34" charset="0"/>
                      </a:endParaRPr>
                    </a:p>
                    <a:p>
                      <a:pPr algn="ct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b="1" dirty="0">
                          <a:solidFill>
                            <a:srgbClr val="FF0000"/>
                          </a:solidFill>
                        </a:rPr>
                        <a:t>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2000" dirty="0"/>
                        <a:t>Lauriane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6492683"/>
                  </a:ext>
                </a:extLst>
              </a:tr>
              <a:tr h="128880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b="1" dirty="0"/>
                        <a:t>Réviser la valeur cible de l’indicateur nombre de Non Conformité répétée ainsi que la fréquence de calculs.</a:t>
                      </a:r>
                      <a:endParaRPr lang="fr-FR" sz="1800" b="1" i="0" u="none" strike="noStrike" dirty="0">
                        <a:solidFill>
                          <a:srgbClr val="000000"/>
                        </a:solidFill>
                        <a:effectLst/>
                        <a:latin typeface="Arial" panose="020B0604020202020204" pitchFamily="34" charset="0"/>
                      </a:endParaRPr>
                    </a:p>
                    <a:p>
                      <a:pPr algn="ct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b="1" dirty="0">
                          <a:solidFill>
                            <a:srgbClr val="00B050"/>
                          </a:solidFill>
                        </a:rPr>
                        <a:t>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2000" dirty="0"/>
                        <a:t>Lauriane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5786989"/>
                  </a:ext>
                </a:extLst>
              </a:tr>
              <a:tr h="128880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b="1" dirty="0"/>
                        <a:t>Supprimer les documents (procédures, modes opératoires, supports informations) du SMQ de Dropbox pour s'assurer que plus aucun ancien document ne traîne</a:t>
                      </a:r>
                    </a:p>
                    <a:p>
                      <a:pPr algn="ct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b="1" dirty="0">
                          <a:solidFill>
                            <a:srgbClr val="00B050"/>
                          </a:solidFill>
                        </a:rPr>
                        <a:t>75%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2000" dirty="0"/>
                        <a:t>Lauriane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5991856"/>
                  </a:ext>
                </a:extLst>
              </a:tr>
            </a:tbl>
          </a:graphicData>
        </a:graphic>
      </p:graphicFrame>
      <p:sp>
        <p:nvSpPr>
          <p:cNvPr id="9" name="Rectangle 8"/>
          <p:cNvSpPr/>
          <p:nvPr/>
        </p:nvSpPr>
        <p:spPr>
          <a:xfrm>
            <a:off x="702000" y="867075"/>
            <a:ext cx="9915511"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PM03-Organisation SMQ et amélioration continue</a:t>
            </a:r>
            <a:endParaRPr lang="en-US" dirty="0"/>
          </a:p>
        </p:txBody>
      </p:sp>
      <p:sp>
        <p:nvSpPr>
          <p:cNvPr id="10" name="Titre 1">
            <a:extLst>
              <a:ext uri="{FF2B5EF4-FFF2-40B4-BE49-F238E27FC236}">
                <a16:creationId xmlns:a16="http://schemas.microsoft.com/office/drawing/2014/main" id="{DB7CEAEC-4849-4BA5-9A1C-6D67CF319CFF}"/>
              </a:ext>
            </a:extLst>
          </p:cNvPr>
          <p:cNvSpPr txBox="1">
            <a:spLocks/>
          </p:cNvSpPr>
          <p:nvPr/>
        </p:nvSpPr>
        <p:spPr>
          <a:xfrm>
            <a:off x="701999" y="45672"/>
            <a:ext cx="10788000" cy="896076"/>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fr-FR" sz="2800" b="1" dirty="0">
                <a:latin typeface="Bahnschrift" panose="020B0502040204020203" pitchFamily="34" charset="0"/>
              </a:rPr>
              <a:t> PM03- Organisation SMQ et amélioration continue</a:t>
            </a:r>
          </a:p>
        </p:txBody>
      </p:sp>
    </p:spTree>
    <p:extLst>
      <p:ext uri="{BB962C8B-B14F-4D97-AF65-F5344CB8AC3E}">
        <p14:creationId xmlns:p14="http://schemas.microsoft.com/office/powerpoint/2010/main" val="17050533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446907"/>
            <a:ext cx="9326880"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Accueil &amp; Orientation</a:t>
            </a:r>
            <a:endParaRPr kumimoji="0" lang="en-US"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1591083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PO01 – Accueil &amp; Orientation</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6" y="1681511"/>
            <a:ext cx="3287615" cy="1152962"/>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FFFFF"/>
                    </a:solidFill>
                    <a:effectLst/>
                    <a:uLnTx/>
                    <a:uFillTx/>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15" name="Group 759"/>
          <p:cNvGrpSpPr/>
          <p:nvPr/>
        </p:nvGrpSpPr>
        <p:grpSpPr>
          <a:xfrm>
            <a:off x="4058116" y="2068168"/>
            <a:ext cx="1405908"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5629409" y="1569963"/>
            <a:ext cx="5691353" cy="1200329"/>
          </a:xfrm>
          <a:prstGeom prst="rect">
            <a:avLst/>
          </a:prstGeom>
          <a:noFill/>
          <a:ln>
            <a:solidFill>
              <a:srgbClr val="7030A0"/>
            </a:solidFill>
          </a:ln>
        </p:spPr>
        <p:txBody>
          <a:bodyPr wrap="square" rtlCol="0">
            <a:spAutoFit/>
          </a:bodyPr>
          <a:lstStyle/>
          <a:p>
            <a:r>
              <a:rPr lang="fr-FR" sz="2400" dirty="0">
                <a:solidFill>
                  <a:srgbClr val="7030A0"/>
                </a:solidFill>
                <a:latin typeface="Centaur" panose="02030504050205020304" pitchFamily="18" charset="0"/>
              </a:rPr>
              <a:t>Fournir les informations pertinentes sur site ou à distance pour optimiser la prise en charge des demandes et des besoins des parties intéressées.</a:t>
            </a:r>
            <a:endParaRPr lang="fr-SN" sz="2400" dirty="0">
              <a:solidFill>
                <a:srgbClr val="7030A0"/>
              </a:solidFill>
              <a:latin typeface="Centaur" panose="02030504050205020304" pitchFamily="18" charset="0"/>
            </a:endParaRPr>
          </a:p>
        </p:txBody>
      </p:sp>
      <p:grpSp>
        <p:nvGrpSpPr>
          <p:cNvPr id="19" name="Group 719"/>
          <p:cNvGrpSpPr/>
          <p:nvPr/>
        </p:nvGrpSpPr>
        <p:grpSpPr>
          <a:xfrm>
            <a:off x="605117" y="4066809"/>
            <a:ext cx="3287616" cy="1152962"/>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fr-SN" sz="2400" b="1" i="0" u="none" strike="noStrike" kern="0" cap="none" spc="0" normalizeH="0" baseline="0" noProof="0" dirty="0">
                    <a:ln>
                      <a:noFill/>
                    </a:ln>
                    <a:solidFill>
                      <a:srgbClr val="FFFFFF"/>
                    </a:solidFill>
                    <a:effectLst/>
                    <a:uLnTx/>
                    <a:uFillTx/>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25" name="Group 759"/>
          <p:cNvGrpSpPr/>
          <p:nvPr/>
        </p:nvGrpSpPr>
        <p:grpSpPr>
          <a:xfrm>
            <a:off x="4058116" y="4363077"/>
            <a:ext cx="1405908"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5629407" y="4066809"/>
            <a:ext cx="5691355" cy="1200329"/>
          </a:xfrm>
          <a:prstGeom prst="rect">
            <a:avLst/>
          </a:prstGeom>
          <a:noFill/>
          <a:ln>
            <a:solidFill>
              <a:srgbClr val="7030A0"/>
            </a:solidFill>
          </a:ln>
        </p:spPr>
        <p:txBody>
          <a:bodyPr wrap="square" rtlCol="0">
            <a:spAutoFit/>
          </a:bodyPr>
          <a:lstStyle/>
          <a:p>
            <a:pPr marL="285750" indent="-285750">
              <a:buFontTx/>
              <a:buChar char="-"/>
            </a:pPr>
            <a:r>
              <a:rPr lang="fr-SN" sz="2400" dirty="0">
                <a:solidFill>
                  <a:srgbClr val="7030A0"/>
                </a:solidFill>
                <a:latin typeface="Centaur" panose="02030504050205020304" pitchFamily="18" charset="0"/>
              </a:rPr>
              <a:t> </a:t>
            </a:r>
            <a:r>
              <a:rPr lang="fr-FR" sz="2400" dirty="0">
                <a:solidFill>
                  <a:srgbClr val="00B050"/>
                </a:solidFill>
                <a:latin typeface="Centaur" panose="02030504050205020304" pitchFamily="18" charset="0"/>
              </a:rPr>
              <a:t>De :</a:t>
            </a:r>
            <a:r>
              <a:rPr lang="fr-FR" sz="2400" dirty="0">
                <a:solidFill>
                  <a:srgbClr val="7030A0"/>
                </a:solidFill>
                <a:latin typeface="Centaur" panose="02030504050205020304" pitchFamily="18" charset="0"/>
              </a:rPr>
              <a:t> Sollicitation sur site ou à distance d'une partie intéressée ;</a:t>
            </a:r>
            <a:endParaRPr lang="fr-SN" sz="2400" dirty="0">
              <a:solidFill>
                <a:srgbClr val="7030A0"/>
              </a:solidFill>
              <a:latin typeface="Centaur" panose="02030504050205020304" pitchFamily="18" charset="0"/>
            </a:endParaRPr>
          </a:p>
          <a:p>
            <a:pPr marL="285750" indent="-285750">
              <a:buFontTx/>
              <a:buChar char="-"/>
            </a:pPr>
            <a:r>
              <a:rPr lang="fr-SN" sz="2400" dirty="0">
                <a:solidFill>
                  <a:srgbClr val="7030A0"/>
                </a:solidFill>
                <a:latin typeface="Centaur" panose="02030504050205020304" pitchFamily="18" charset="0"/>
              </a:rPr>
              <a:t> </a:t>
            </a:r>
            <a:r>
              <a:rPr lang="fr-FR" sz="2400" dirty="0">
                <a:solidFill>
                  <a:srgbClr val="00B050"/>
                </a:solidFill>
                <a:latin typeface="Centaur" panose="02030504050205020304" pitchFamily="18" charset="0"/>
              </a:rPr>
              <a:t>A :</a:t>
            </a:r>
            <a:r>
              <a:rPr lang="fr-FR" sz="2400" dirty="0">
                <a:solidFill>
                  <a:srgbClr val="7030A0"/>
                </a:solidFill>
                <a:latin typeface="Centaur" panose="02030504050205020304" pitchFamily="18" charset="0"/>
              </a:rPr>
              <a:t> Satisfaction de la demande.</a:t>
            </a:r>
            <a:endParaRPr lang="fr-SN" sz="2400" dirty="0">
              <a:solidFill>
                <a:srgbClr val="7030A0"/>
              </a:solidFill>
              <a:latin typeface="Centaur" panose="02030504050205020304" pitchFamily="18" charset="0"/>
            </a:endParaRPr>
          </a:p>
        </p:txBody>
      </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i="1" dirty="0">
                <a:solidFill>
                  <a:schemeClr val="bg1"/>
                </a:solidFill>
              </a:rPr>
              <a:t>  Finalité &amp; Périmètre</a:t>
            </a:r>
            <a:endParaRPr lang="en-US" sz="2400" dirty="0">
              <a:solidFill>
                <a:schemeClr val="bg1"/>
              </a:solidFill>
            </a:endParaRPr>
          </a:p>
        </p:txBody>
      </p:sp>
      <p:sp>
        <p:nvSpPr>
          <p:cNvPr id="34" name="ZoneTexte 33"/>
          <p:cNvSpPr txBox="1"/>
          <p:nvPr/>
        </p:nvSpPr>
        <p:spPr>
          <a:xfrm>
            <a:off x="702000" y="836023"/>
            <a:ext cx="3465051" cy="646331"/>
          </a:xfrm>
          <a:prstGeom prst="rect">
            <a:avLst/>
          </a:prstGeom>
          <a:noFill/>
        </p:spPr>
        <p:txBody>
          <a:bodyPr wrap="square" rtlCol="0">
            <a:spAutoFit/>
          </a:bodyPr>
          <a:lstStyle/>
          <a:p>
            <a:r>
              <a:rPr lang="fr-SN" dirty="0">
                <a:latin typeface="Century Gothic" panose="020B0502020202020204" pitchFamily="34" charset="0"/>
              </a:rPr>
              <a:t>Pilote : </a:t>
            </a:r>
            <a:r>
              <a:rPr lang="fr-SN" dirty="0" err="1">
                <a:latin typeface="Century Gothic" panose="020B0502020202020204" pitchFamily="34" charset="0"/>
              </a:rPr>
              <a:t>Habibatou</a:t>
            </a:r>
            <a:r>
              <a:rPr lang="fr-SN" dirty="0">
                <a:latin typeface="Century Gothic" panose="020B0502020202020204" pitchFamily="34" charset="0"/>
              </a:rPr>
              <a:t> </a:t>
            </a:r>
            <a:r>
              <a:rPr lang="fr-SN" dirty="0" err="1">
                <a:latin typeface="Century Gothic" panose="020B0502020202020204" pitchFamily="34" charset="0"/>
              </a:rPr>
              <a:t>Sy</a:t>
            </a:r>
            <a:endParaRPr lang="fr-SN" dirty="0">
              <a:latin typeface="Century Gothic" panose="020B0502020202020204" pitchFamily="34" charset="0"/>
            </a:endParaRPr>
          </a:p>
          <a:p>
            <a:r>
              <a:rPr lang="fr-SN" dirty="0">
                <a:latin typeface="Century Gothic" panose="020B0502020202020204" pitchFamily="34" charset="0"/>
              </a:rPr>
              <a:t>Co-pilote : </a:t>
            </a:r>
            <a:r>
              <a:rPr lang="fr-SN" dirty="0" err="1">
                <a:latin typeface="Century Gothic" panose="020B0502020202020204" pitchFamily="34" charset="0"/>
              </a:rPr>
              <a:t>Codou</a:t>
            </a:r>
            <a:endParaRPr lang="en-US" dirty="0">
              <a:latin typeface="Century Gothic" panose="020B0502020202020204" pitchFamily="34" charset="0"/>
            </a:endParaRPr>
          </a:p>
        </p:txBody>
      </p:sp>
    </p:spTree>
    <p:extLst>
      <p:ext uri="{BB962C8B-B14F-4D97-AF65-F5344CB8AC3E}">
        <p14:creationId xmlns:p14="http://schemas.microsoft.com/office/powerpoint/2010/main" val="32956710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13"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PO01 – Accueil &amp; Orientation</a:t>
            </a:r>
          </a:p>
        </p:txBody>
      </p:sp>
      <p:graphicFrame>
        <p:nvGraphicFramePr>
          <p:cNvPr id="2" name="Tableau 1">
            <a:extLst>
              <a:ext uri="{FF2B5EF4-FFF2-40B4-BE49-F238E27FC236}">
                <a16:creationId xmlns:a16="http://schemas.microsoft.com/office/drawing/2014/main" id="{8B27877B-3A50-482E-A82D-AD967E295262}"/>
              </a:ext>
            </a:extLst>
          </p:cNvPr>
          <p:cNvGraphicFramePr>
            <a:graphicFrameLocks noGrp="1"/>
          </p:cNvGraphicFramePr>
          <p:nvPr>
            <p:extLst>
              <p:ext uri="{D42A27DB-BD31-4B8C-83A1-F6EECF244321}">
                <p14:modId xmlns:p14="http://schemas.microsoft.com/office/powerpoint/2010/main" val="3483812543"/>
              </p:ext>
            </p:extLst>
          </p:nvPr>
        </p:nvGraphicFramePr>
        <p:xfrm>
          <a:off x="714050" y="1457092"/>
          <a:ext cx="10775950" cy="3754988"/>
        </p:xfrm>
        <a:graphic>
          <a:graphicData uri="http://schemas.openxmlformats.org/drawingml/2006/table">
            <a:tbl>
              <a:tblPr firstRow="1">
                <a:tableStyleId>{ED083AE6-46FA-4A59-8FB0-9F97EB10719F}</a:tableStyleId>
              </a:tblPr>
              <a:tblGrid>
                <a:gridCol w="3126430">
                  <a:extLst>
                    <a:ext uri="{9D8B030D-6E8A-4147-A177-3AD203B41FA5}">
                      <a16:colId xmlns:a16="http://schemas.microsoft.com/office/drawing/2014/main" val="408023176"/>
                    </a:ext>
                  </a:extLst>
                </a:gridCol>
                <a:gridCol w="1045029">
                  <a:extLst>
                    <a:ext uri="{9D8B030D-6E8A-4147-A177-3AD203B41FA5}">
                      <a16:colId xmlns:a16="http://schemas.microsoft.com/office/drawing/2014/main" val="3623768876"/>
                    </a:ext>
                  </a:extLst>
                </a:gridCol>
                <a:gridCol w="1332411">
                  <a:extLst>
                    <a:ext uri="{9D8B030D-6E8A-4147-A177-3AD203B41FA5}">
                      <a16:colId xmlns:a16="http://schemas.microsoft.com/office/drawing/2014/main" val="3982300325"/>
                    </a:ext>
                  </a:extLst>
                </a:gridCol>
                <a:gridCol w="901337">
                  <a:extLst>
                    <a:ext uri="{9D8B030D-6E8A-4147-A177-3AD203B41FA5}">
                      <a16:colId xmlns:a16="http://schemas.microsoft.com/office/drawing/2014/main" val="3623873368"/>
                    </a:ext>
                  </a:extLst>
                </a:gridCol>
                <a:gridCol w="4370743">
                  <a:extLst>
                    <a:ext uri="{9D8B030D-6E8A-4147-A177-3AD203B41FA5}">
                      <a16:colId xmlns:a16="http://schemas.microsoft.com/office/drawing/2014/main" val="2946711891"/>
                    </a:ext>
                  </a:extLst>
                </a:gridCol>
              </a:tblGrid>
              <a:tr h="406138">
                <a:tc>
                  <a:txBody>
                    <a:bodyPr/>
                    <a:lstStyle/>
                    <a:p>
                      <a:pPr algn="ctr" fontAlgn="ctr"/>
                      <a:r>
                        <a:rPr lang="fr-FR" sz="1800" u="none" strike="noStrike" dirty="0">
                          <a:solidFill>
                            <a:schemeClr val="bg1"/>
                          </a:solidFill>
                          <a:effectLst/>
                          <a:latin typeface="Arial Narrow" panose="020B0606020202030204" pitchFamily="34" charset="0"/>
                        </a:rPr>
                        <a:t>INDICATEURS </a:t>
                      </a:r>
                      <a:endParaRPr lang="fr-FR" sz="1800" b="1" i="0" u="none" strike="noStrike" dirty="0">
                        <a:solidFill>
                          <a:schemeClr val="bg1"/>
                        </a:solidFill>
                        <a:effectLst/>
                        <a:latin typeface="Arial Narrow" panose="020B0606020202030204" pitchFamily="34" charset="0"/>
                      </a:endParaRPr>
                    </a:p>
                  </a:txBody>
                  <a:tcPr marL="7970" marR="7970" marT="7970" marB="0" anchor="ctr">
                    <a:solidFill>
                      <a:schemeClr val="tx2"/>
                    </a:solidFill>
                  </a:tcPr>
                </a:tc>
                <a:tc>
                  <a:txBody>
                    <a:bodyPr/>
                    <a:lstStyle/>
                    <a:p>
                      <a:pPr algn="ctr" fontAlgn="ctr"/>
                      <a:r>
                        <a:rPr lang="fr-FR" sz="1800" u="none" strike="noStrike" dirty="0">
                          <a:solidFill>
                            <a:schemeClr val="bg1"/>
                          </a:solidFill>
                          <a:effectLst/>
                          <a:latin typeface="Arial Narrow" panose="020B0606020202030204" pitchFamily="34" charset="0"/>
                        </a:rPr>
                        <a:t>RESP.</a:t>
                      </a:r>
                      <a:endParaRPr lang="fr-FR" sz="1800" b="1" i="0" u="none" strike="noStrike" dirty="0">
                        <a:solidFill>
                          <a:schemeClr val="bg1"/>
                        </a:solidFill>
                        <a:effectLst/>
                        <a:latin typeface="Arial Narrow" panose="020B0606020202030204" pitchFamily="34" charset="0"/>
                      </a:endParaRPr>
                    </a:p>
                  </a:txBody>
                  <a:tcPr marL="7970" marR="7970" marT="7970" marB="0" anchor="ctr">
                    <a:solidFill>
                      <a:schemeClr val="tx2"/>
                    </a:solidFill>
                  </a:tcPr>
                </a:tc>
                <a:tc>
                  <a:txBody>
                    <a:bodyPr/>
                    <a:lstStyle/>
                    <a:p>
                      <a:pPr algn="ctr" fontAlgn="ctr"/>
                      <a:r>
                        <a:rPr lang="fr-FR" sz="1800" u="none" strike="noStrike" dirty="0">
                          <a:solidFill>
                            <a:schemeClr val="bg1"/>
                          </a:solidFill>
                          <a:effectLst/>
                          <a:latin typeface="Arial Narrow" panose="020B0606020202030204" pitchFamily="34" charset="0"/>
                        </a:rPr>
                        <a:t>FREQ.</a:t>
                      </a:r>
                      <a:endParaRPr lang="fr-FR" sz="1800" b="1" i="0" u="none" strike="noStrike" dirty="0">
                        <a:solidFill>
                          <a:schemeClr val="bg1"/>
                        </a:solidFill>
                        <a:effectLst/>
                        <a:latin typeface="Arial Narrow" panose="020B0606020202030204" pitchFamily="34" charset="0"/>
                      </a:endParaRPr>
                    </a:p>
                  </a:txBody>
                  <a:tcPr marL="7970" marR="7970" marT="7970" marB="0" anchor="ctr">
                    <a:solidFill>
                      <a:schemeClr val="tx2"/>
                    </a:solidFill>
                  </a:tcPr>
                </a:tc>
                <a:tc>
                  <a:txBody>
                    <a:bodyPr/>
                    <a:lstStyle/>
                    <a:p>
                      <a:pPr algn="ctr" fontAlgn="ctr"/>
                      <a:r>
                        <a:rPr lang="fr-FR" sz="1800" u="none" strike="noStrike" dirty="0">
                          <a:solidFill>
                            <a:schemeClr val="bg1"/>
                          </a:solidFill>
                          <a:effectLst/>
                          <a:latin typeface="Arial Narrow" panose="020B0606020202030204" pitchFamily="34" charset="0"/>
                        </a:rPr>
                        <a:t>CIBLE</a:t>
                      </a:r>
                      <a:endParaRPr lang="fr-FR" sz="1800" b="1" i="0" u="none" strike="noStrike" dirty="0">
                        <a:solidFill>
                          <a:schemeClr val="bg1"/>
                        </a:solidFill>
                        <a:effectLst/>
                        <a:latin typeface="Arial Narrow" panose="020B0606020202030204" pitchFamily="34" charset="0"/>
                      </a:endParaRPr>
                    </a:p>
                  </a:txBody>
                  <a:tcPr marL="7970" marR="7970" marT="7970" marB="0" anchor="ctr">
                    <a:solidFill>
                      <a:schemeClr val="tx2"/>
                    </a:solidFill>
                  </a:tcPr>
                </a:tc>
                <a:tc>
                  <a:txBody>
                    <a:bodyPr/>
                    <a:lstStyle/>
                    <a:p>
                      <a:pPr algn="ctr" fontAlgn="ctr"/>
                      <a:r>
                        <a:rPr lang="fr-FR" sz="1800" u="none" strike="noStrike" dirty="0">
                          <a:solidFill>
                            <a:schemeClr val="bg1"/>
                          </a:solidFill>
                          <a:effectLst/>
                          <a:latin typeface="Arial Narrow" panose="020B0606020202030204" pitchFamily="34" charset="0"/>
                        </a:rPr>
                        <a:t>METHODE DE CALCUL</a:t>
                      </a:r>
                      <a:endParaRPr lang="fr-FR" sz="1800" b="1" i="0" u="none" strike="noStrike" dirty="0">
                        <a:solidFill>
                          <a:schemeClr val="bg1"/>
                        </a:solidFill>
                        <a:effectLst/>
                        <a:latin typeface="Arial Narrow" panose="020B0606020202030204" pitchFamily="34" charset="0"/>
                      </a:endParaRPr>
                    </a:p>
                  </a:txBody>
                  <a:tcPr marL="7970" marR="7970" marT="7970" marB="0" anchor="ctr">
                    <a:solidFill>
                      <a:schemeClr val="tx2"/>
                    </a:solidFill>
                  </a:tcPr>
                </a:tc>
                <a:extLst>
                  <a:ext uri="{0D108BD9-81ED-4DB2-BD59-A6C34878D82A}">
                    <a16:rowId xmlns:a16="http://schemas.microsoft.com/office/drawing/2014/main" val="36743737"/>
                  </a:ext>
                </a:extLst>
              </a:tr>
              <a:tr h="1437948">
                <a:tc>
                  <a:txBody>
                    <a:bodyPr/>
                    <a:lstStyle/>
                    <a:p>
                      <a:pPr algn="ctr" fontAlgn="ctr"/>
                      <a:r>
                        <a:rPr lang="fr-FR" sz="1800" u="none" strike="noStrike">
                          <a:effectLst/>
                          <a:latin typeface="Arial Narrow" panose="020B0606020202030204" pitchFamily="34" charset="0"/>
                        </a:rPr>
                        <a:t>Mesure de l'amabilité de l'acccueil</a:t>
                      </a:r>
                      <a:endParaRPr lang="fr-FR" sz="1800" b="0" i="0" u="none" strike="noStrike">
                        <a:solidFill>
                          <a:srgbClr val="3F2745"/>
                        </a:solidFill>
                        <a:effectLst/>
                        <a:latin typeface="Arial Narrow" panose="020B0606020202030204" pitchFamily="34" charset="0"/>
                      </a:endParaRPr>
                    </a:p>
                  </a:txBody>
                  <a:tcPr marL="7970" marR="7970" marT="7970" marB="0" anchor="ctr"/>
                </a:tc>
                <a:tc>
                  <a:txBody>
                    <a:bodyPr/>
                    <a:lstStyle/>
                    <a:p>
                      <a:pPr algn="ctr" fontAlgn="ctr"/>
                      <a:r>
                        <a:rPr lang="fr-FR" sz="1800" u="none" strike="noStrike" dirty="0">
                          <a:effectLst/>
                          <a:latin typeface="Arial Narrow" panose="020B0606020202030204" pitchFamily="34" charset="0"/>
                        </a:rPr>
                        <a:t>Pilote</a:t>
                      </a:r>
                      <a:endParaRPr lang="fr-FR" sz="1800" b="0" i="0" u="none" strike="noStrike" dirty="0">
                        <a:solidFill>
                          <a:srgbClr val="3F2745"/>
                        </a:solidFill>
                        <a:effectLst/>
                        <a:latin typeface="Arial Narrow" panose="020B0606020202030204" pitchFamily="34" charset="0"/>
                      </a:endParaRPr>
                    </a:p>
                  </a:txBody>
                  <a:tcPr marL="7970" marR="7970" marT="7970" marB="0" anchor="ctr"/>
                </a:tc>
                <a:tc>
                  <a:txBody>
                    <a:bodyPr/>
                    <a:lstStyle/>
                    <a:p>
                      <a:pPr algn="ctr" fontAlgn="ctr"/>
                      <a:r>
                        <a:rPr lang="fr-FR" sz="1800" u="none" strike="noStrike">
                          <a:effectLst/>
                          <a:latin typeface="Arial Narrow" panose="020B0606020202030204" pitchFamily="34" charset="0"/>
                        </a:rPr>
                        <a:t>Mensuelle</a:t>
                      </a:r>
                      <a:endParaRPr lang="fr-FR" sz="1800" b="0" i="0" u="none" strike="noStrike">
                        <a:solidFill>
                          <a:srgbClr val="3F2745"/>
                        </a:solidFill>
                        <a:effectLst/>
                        <a:latin typeface="Arial Narrow" panose="020B0606020202030204" pitchFamily="34" charset="0"/>
                      </a:endParaRPr>
                    </a:p>
                  </a:txBody>
                  <a:tcPr marL="7970" marR="7970" marT="7970" marB="0" anchor="ctr"/>
                </a:tc>
                <a:tc>
                  <a:txBody>
                    <a:bodyPr/>
                    <a:lstStyle/>
                    <a:p>
                      <a:pPr algn="ctr" fontAlgn="ctr"/>
                      <a:r>
                        <a:rPr lang="fr-FR" sz="1800" b="1" u="none" strike="noStrike" dirty="0">
                          <a:effectLst/>
                          <a:latin typeface="Arial Narrow" panose="020B0606020202030204" pitchFamily="34" charset="0"/>
                        </a:rPr>
                        <a:t>0</a:t>
                      </a:r>
                      <a:endParaRPr lang="fr-FR" sz="1800" b="1" i="0" u="none" strike="noStrike" dirty="0">
                        <a:solidFill>
                          <a:srgbClr val="3F2745"/>
                        </a:solidFill>
                        <a:effectLst/>
                        <a:latin typeface="Arial Narrow" panose="020B0606020202030204" pitchFamily="34" charset="0"/>
                      </a:endParaRPr>
                    </a:p>
                  </a:txBody>
                  <a:tcPr marL="7970" marR="7970" marT="7970" marB="0" anchor="ctr">
                    <a:solidFill>
                      <a:schemeClr val="accent3"/>
                    </a:solidFill>
                  </a:tcPr>
                </a:tc>
                <a:tc>
                  <a:txBody>
                    <a:bodyPr/>
                    <a:lstStyle/>
                    <a:p>
                      <a:pPr algn="l" fontAlgn="ctr"/>
                      <a:r>
                        <a:rPr lang="fr-FR" sz="1800" u="none" strike="noStrike" dirty="0">
                          <a:effectLst/>
                          <a:latin typeface="Arial Narrow" panose="020B0606020202030204" pitchFamily="34" charset="0"/>
                        </a:rPr>
                        <a:t>Nombre d'incidents identifiés ou remontés sur le mois mettant en cause l'amabilité du personnel</a:t>
                      </a:r>
                      <a:endParaRPr lang="fr-FR" sz="1800" b="0" i="0" u="none" strike="noStrike" dirty="0">
                        <a:solidFill>
                          <a:srgbClr val="3F2745"/>
                        </a:solidFill>
                        <a:effectLst/>
                        <a:latin typeface="Arial Narrow" panose="020B0606020202030204" pitchFamily="34" charset="0"/>
                      </a:endParaRPr>
                    </a:p>
                  </a:txBody>
                  <a:tcPr marL="7970" marR="7970" marT="7970" marB="0" anchor="ctr"/>
                </a:tc>
                <a:extLst>
                  <a:ext uri="{0D108BD9-81ED-4DB2-BD59-A6C34878D82A}">
                    <a16:rowId xmlns:a16="http://schemas.microsoft.com/office/drawing/2014/main" val="2187469969"/>
                  </a:ext>
                </a:extLst>
              </a:tr>
              <a:tr h="1144346">
                <a:tc>
                  <a:txBody>
                    <a:bodyPr/>
                    <a:lstStyle/>
                    <a:p>
                      <a:pPr algn="ctr" fontAlgn="ctr"/>
                      <a:r>
                        <a:rPr lang="fr-FR" sz="1800" u="none" strike="noStrike" dirty="0" err="1">
                          <a:effectLst/>
                          <a:latin typeface="Arial Narrow" panose="020B0606020202030204" pitchFamily="34" charset="0"/>
                        </a:rPr>
                        <a:t>Satisaction</a:t>
                      </a:r>
                      <a:r>
                        <a:rPr lang="fr-FR" sz="1800" u="none" strike="noStrike" dirty="0">
                          <a:effectLst/>
                          <a:latin typeface="Arial Narrow" panose="020B0606020202030204" pitchFamily="34" charset="0"/>
                        </a:rPr>
                        <a:t> des nouveaux patients sur l'accueil</a:t>
                      </a:r>
                      <a:endParaRPr lang="fr-FR" sz="1800" b="0" i="0" u="none" strike="noStrike" dirty="0">
                        <a:solidFill>
                          <a:srgbClr val="3F2745"/>
                        </a:solidFill>
                        <a:effectLst/>
                        <a:latin typeface="Arial Narrow" panose="020B0606020202030204" pitchFamily="34" charset="0"/>
                      </a:endParaRPr>
                    </a:p>
                  </a:txBody>
                  <a:tcPr marL="7970" marR="7970" marT="7970" marB="0" anchor="ctr"/>
                </a:tc>
                <a:tc>
                  <a:txBody>
                    <a:bodyPr/>
                    <a:lstStyle/>
                    <a:p>
                      <a:pPr algn="ctr" fontAlgn="ctr"/>
                      <a:r>
                        <a:rPr lang="fr-FR" sz="1800" u="none" strike="noStrike">
                          <a:effectLst/>
                          <a:latin typeface="Arial Narrow" panose="020B0606020202030204" pitchFamily="34" charset="0"/>
                        </a:rPr>
                        <a:t>Pilote</a:t>
                      </a:r>
                      <a:endParaRPr lang="fr-FR" sz="1800" b="0" i="0" u="none" strike="noStrike">
                        <a:solidFill>
                          <a:srgbClr val="3F2745"/>
                        </a:solidFill>
                        <a:effectLst/>
                        <a:latin typeface="Arial Narrow" panose="020B0606020202030204" pitchFamily="34" charset="0"/>
                      </a:endParaRPr>
                    </a:p>
                  </a:txBody>
                  <a:tcPr marL="7970" marR="7970" marT="7970" marB="0" anchor="ctr"/>
                </a:tc>
                <a:tc>
                  <a:txBody>
                    <a:bodyPr/>
                    <a:lstStyle/>
                    <a:p>
                      <a:pPr algn="ctr" fontAlgn="ctr"/>
                      <a:r>
                        <a:rPr lang="fr-FR" sz="1800" u="none" strike="noStrike">
                          <a:effectLst/>
                          <a:latin typeface="Arial Narrow" panose="020B0606020202030204" pitchFamily="34" charset="0"/>
                        </a:rPr>
                        <a:t>Mensuelle</a:t>
                      </a:r>
                      <a:endParaRPr lang="fr-FR" sz="1800" b="0" i="0" u="none" strike="noStrike">
                        <a:solidFill>
                          <a:srgbClr val="3F2745"/>
                        </a:solidFill>
                        <a:effectLst/>
                        <a:latin typeface="Arial Narrow" panose="020B0606020202030204" pitchFamily="34" charset="0"/>
                      </a:endParaRPr>
                    </a:p>
                  </a:txBody>
                  <a:tcPr marL="7970" marR="7970" marT="7970" marB="0" anchor="ctr"/>
                </a:tc>
                <a:tc>
                  <a:txBody>
                    <a:bodyPr/>
                    <a:lstStyle/>
                    <a:p>
                      <a:pPr algn="ctr" fontAlgn="ctr"/>
                      <a:r>
                        <a:rPr lang="fr-FR" sz="1800" b="1" u="none" strike="noStrike" dirty="0">
                          <a:effectLst/>
                          <a:latin typeface="Arial Narrow" panose="020B0606020202030204" pitchFamily="34" charset="0"/>
                        </a:rPr>
                        <a:t>3,5</a:t>
                      </a:r>
                      <a:endParaRPr lang="fr-FR" sz="1800" b="1" i="0" u="none" strike="noStrike" dirty="0">
                        <a:solidFill>
                          <a:srgbClr val="3F2745"/>
                        </a:solidFill>
                        <a:effectLst/>
                        <a:latin typeface="Arial Narrow" panose="020B0606020202030204" pitchFamily="34" charset="0"/>
                      </a:endParaRPr>
                    </a:p>
                  </a:txBody>
                  <a:tcPr marL="7970" marR="7970" marT="7970" marB="0" anchor="ctr">
                    <a:solidFill>
                      <a:schemeClr val="accent3"/>
                    </a:solidFill>
                  </a:tcPr>
                </a:tc>
                <a:tc>
                  <a:txBody>
                    <a:bodyPr/>
                    <a:lstStyle/>
                    <a:p>
                      <a:pPr algn="l" fontAlgn="ctr"/>
                      <a:r>
                        <a:rPr lang="fr-FR" sz="1800" u="none" strike="noStrike" dirty="0">
                          <a:effectLst/>
                          <a:latin typeface="Arial Narrow" panose="020B0606020202030204" pitchFamily="34" charset="0"/>
                        </a:rPr>
                        <a:t>Résultats de l'enquête de satisfaction des nouveaux patientes (question sur l'accueil - note de 1 à 4)</a:t>
                      </a:r>
                      <a:endParaRPr lang="fr-FR" sz="1800" b="0" i="0" u="none" strike="noStrike" dirty="0">
                        <a:solidFill>
                          <a:srgbClr val="3F2745"/>
                        </a:solidFill>
                        <a:effectLst/>
                        <a:latin typeface="Arial Narrow" panose="020B0606020202030204" pitchFamily="34" charset="0"/>
                      </a:endParaRPr>
                    </a:p>
                  </a:txBody>
                  <a:tcPr marL="7970" marR="7970" marT="7970" marB="0" anchor="ctr"/>
                </a:tc>
                <a:extLst>
                  <a:ext uri="{0D108BD9-81ED-4DB2-BD59-A6C34878D82A}">
                    <a16:rowId xmlns:a16="http://schemas.microsoft.com/office/drawing/2014/main" val="2185271441"/>
                  </a:ext>
                </a:extLst>
              </a:tr>
              <a:tr h="766556">
                <a:tc>
                  <a:txBody>
                    <a:bodyPr/>
                    <a:lstStyle/>
                    <a:p>
                      <a:pPr algn="ctr" fontAlgn="ctr"/>
                      <a:r>
                        <a:rPr lang="fr-FR" sz="1800" u="none" strike="noStrike">
                          <a:effectLst/>
                          <a:latin typeface="Arial Narrow" panose="020B0606020202030204" pitchFamily="34" charset="0"/>
                        </a:rPr>
                        <a:t>Nombre d'appels entrants</a:t>
                      </a:r>
                      <a:endParaRPr lang="fr-FR" sz="1800" b="0" i="0" u="none" strike="noStrike">
                        <a:solidFill>
                          <a:srgbClr val="3F2745"/>
                        </a:solidFill>
                        <a:effectLst/>
                        <a:latin typeface="Arial Narrow" panose="020B0606020202030204" pitchFamily="34" charset="0"/>
                      </a:endParaRPr>
                    </a:p>
                  </a:txBody>
                  <a:tcPr marL="7970" marR="7970" marT="7970" marB="0" anchor="ctr"/>
                </a:tc>
                <a:tc>
                  <a:txBody>
                    <a:bodyPr/>
                    <a:lstStyle/>
                    <a:p>
                      <a:pPr algn="ctr" fontAlgn="ctr"/>
                      <a:r>
                        <a:rPr lang="fr-FR" sz="1800" u="none" strike="noStrike">
                          <a:effectLst/>
                          <a:latin typeface="Arial Narrow" panose="020B0606020202030204" pitchFamily="34" charset="0"/>
                        </a:rPr>
                        <a:t>Copilote</a:t>
                      </a:r>
                      <a:endParaRPr lang="fr-FR" sz="1800" b="0" i="0" u="none" strike="noStrike">
                        <a:solidFill>
                          <a:srgbClr val="3F2745"/>
                        </a:solidFill>
                        <a:effectLst/>
                        <a:latin typeface="Arial Narrow" panose="020B0606020202030204" pitchFamily="34" charset="0"/>
                      </a:endParaRPr>
                    </a:p>
                  </a:txBody>
                  <a:tcPr marL="7970" marR="7970" marT="7970" marB="0" anchor="ctr"/>
                </a:tc>
                <a:tc>
                  <a:txBody>
                    <a:bodyPr/>
                    <a:lstStyle/>
                    <a:p>
                      <a:pPr algn="ctr" fontAlgn="ctr"/>
                      <a:r>
                        <a:rPr lang="fr-FR" sz="1800" u="none" strike="noStrike">
                          <a:effectLst/>
                          <a:latin typeface="Arial Narrow" panose="020B0606020202030204" pitchFamily="34" charset="0"/>
                        </a:rPr>
                        <a:t>Mensuelle</a:t>
                      </a:r>
                      <a:endParaRPr lang="fr-FR" sz="1800" b="0" i="0" u="none" strike="noStrike">
                        <a:solidFill>
                          <a:srgbClr val="3F2745"/>
                        </a:solidFill>
                        <a:effectLst/>
                        <a:latin typeface="Arial Narrow" panose="020B0606020202030204" pitchFamily="34" charset="0"/>
                      </a:endParaRPr>
                    </a:p>
                  </a:txBody>
                  <a:tcPr marL="7970" marR="7970" marT="7970" marB="0" anchor="ctr"/>
                </a:tc>
                <a:tc>
                  <a:txBody>
                    <a:bodyPr/>
                    <a:lstStyle/>
                    <a:p>
                      <a:pPr algn="ctr" fontAlgn="ctr"/>
                      <a:r>
                        <a:rPr lang="fr-FR" sz="1800" b="1" u="none" strike="noStrike" dirty="0">
                          <a:effectLst/>
                          <a:latin typeface="Arial Narrow" panose="020B0606020202030204" pitchFamily="34" charset="0"/>
                        </a:rPr>
                        <a:t>1600</a:t>
                      </a:r>
                      <a:endParaRPr lang="fr-FR" sz="1800" b="1" i="0" u="none" strike="noStrike" dirty="0">
                        <a:solidFill>
                          <a:srgbClr val="3F2745"/>
                        </a:solidFill>
                        <a:effectLst/>
                        <a:latin typeface="Arial Narrow" panose="020B0606020202030204" pitchFamily="34" charset="0"/>
                      </a:endParaRPr>
                    </a:p>
                  </a:txBody>
                  <a:tcPr marL="7970" marR="7970" marT="7970" marB="0" anchor="ctr">
                    <a:solidFill>
                      <a:schemeClr val="accent3"/>
                    </a:solidFill>
                  </a:tcPr>
                </a:tc>
                <a:tc>
                  <a:txBody>
                    <a:bodyPr/>
                    <a:lstStyle/>
                    <a:p>
                      <a:pPr algn="l" fontAlgn="ctr"/>
                      <a:r>
                        <a:rPr lang="fr-FR" sz="1800" u="none" strike="noStrike" dirty="0">
                          <a:effectLst/>
                          <a:latin typeface="Arial Narrow" panose="020B0606020202030204" pitchFamily="34" charset="0"/>
                        </a:rPr>
                        <a:t>Nombre d'appels entrants sur les deux numéros de standard</a:t>
                      </a:r>
                      <a:endParaRPr lang="fr-FR" sz="1800" b="0" i="0" u="none" strike="noStrike" dirty="0">
                        <a:solidFill>
                          <a:srgbClr val="3F2745"/>
                        </a:solidFill>
                        <a:effectLst/>
                        <a:latin typeface="Arial Narrow" panose="020B0606020202030204" pitchFamily="34" charset="0"/>
                      </a:endParaRPr>
                    </a:p>
                  </a:txBody>
                  <a:tcPr marL="7970" marR="7970" marT="7970" marB="0" anchor="ctr"/>
                </a:tc>
                <a:extLst>
                  <a:ext uri="{0D108BD9-81ED-4DB2-BD59-A6C34878D82A}">
                    <a16:rowId xmlns:a16="http://schemas.microsoft.com/office/drawing/2014/main" val="110911294"/>
                  </a:ext>
                </a:extLst>
              </a:tr>
            </a:tbl>
          </a:graphicData>
        </a:graphic>
      </p:graphicFrame>
    </p:spTree>
    <p:extLst>
      <p:ext uri="{BB962C8B-B14F-4D97-AF65-F5344CB8AC3E}">
        <p14:creationId xmlns:p14="http://schemas.microsoft.com/office/powerpoint/2010/main" val="1064174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calculés_2023</a:t>
            </a:r>
            <a:endParaRPr lang="en-US" sz="2400" dirty="0">
              <a:solidFill>
                <a:schemeClr val="bg1"/>
              </a:solidFill>
            </a:endParaRPr>
          </a:p>
        </p:txBody>
      </p:sp>
      <p:sp>
        <p:nvSpPr>
          <p:cNvPr id="13"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PO01 – Accueil &amp; Orientation</a:t>
            </a:r>
          </a:p>
        </p:txBody>
      </p:sp>
      <p:graphicFrame>
        <p:nvGraphicFramePr>
          <p:cNvPr id="2" name="Tableau 1"/>
          <p:cNvGraphicFramePr>
            <a:graphicFrameLocks noGrp="1"/>
          </p:cNvGraphicFramePr>
          <p:nvPr>
            <p:extLst>
              <p:ext uri="{D42A27DB-BD31-4B8C-83A1-F6EECF244321}">
                <p14:modId xmlns:p14="http://schemas.microsoft.com/office/powerpoint/2010/main" val="963146075"/>
              </p:ext>
            </p:extLst>
          </p:nvPr>
        </p:nvGraphicFramePr>
        <p:xfrm>
          <a:off x="702000" y="1226666"/>
          <a:ext cx="10176670" cy="4172998"/>
        </p:xfrm>
        <a:graphic>
          <a:graphicData uri="http://schemas.openxmlformats.org/drawingml/2006/table">
            <a:tbl>
              <a:tblPr/>
              <a:tblGrid>
                <a:gridCol w="5206669">
                  <a:extLst>
                    <a:ext uri="{9D8B030D-6E8A-4147-A177-3AD203B41FA5}">
                      <a16:colId xmlns:a16="http://schemas.microsoft.com/office/drawing/2014/main" val="925023054"/>
                    </a:ext>
                  </a:extLst>
                </a:gridCol>
                <a:gridCol w="1656667">
                  <a:extLst>
                    <a:ext uri="{9D8B030D-6E8A-4147-A177-3AD203B41FA5}">
                      <a16:colId xmlns:a16="http://schemas.microsoft.com/office/drawing/2014/main" val="1480944593"/>
                    </a:ext>
                  </a:extLst>
                </a:gridCol>
                <a:gridCol w="1656667">
                  <a:extLst>
                    <a:ext uri="{9D8B030D-6E8A-4147-A177-3AD203B41FA5}">
                      <a16:colId xmlns:a16="http://schemas.microsoft.com/office/drawing/2014/main" val="3174404758"/>
                    </a:ext>
                  </a:extLst>
                </a:gridCol>
                <a:gridCol w="1656667">
                  <a:extLst>
                    <a:ext uri="{9D8B030D-6E8A-4147-A177-3AD203B41FA5}">
                      <a16:colId xmlns:a16="http://schemas.microsoft.com/office/drawing/2014/main" val="2928159423"/>
                    </a:ext>
                  </a:extLst>
                </a:gridCol>
              </a:tblGrid>
              <a:tr h="512024">
                <a:tc gridSpan="4">
                  <a:txBody>
                    <a:bodyPr/>
                    <a:lstStyle/>
                    <a:p>
                      <a:pPr algn="ctr" fontAlgn="ctr"/>
                      <a:r>
                        <a:rPr lang="en-US" sz="1800" b="1" i="0" u="none" strike="noStrike" dirty="0">
                          <a:solidFill>
                            <a:srgbClr val="FFFFFF"/>
                          </a:solidFill>
                          <a:effectLst/>
                          <a:latin typeface="Arial Rounded MT Bold" panose="020F0704030504030204" pitchFamily="34" charset="0"/>
                        </a:rPr>
                        <a:t>PO01 - </a:t>
                      </a:r>
                      <a:r>
                        <a:rPr lang="en-US" sz="1800" b="1" i="0" u="none" strike="noStrike" dirty="0" err="1">
                          <a:solidFill>
                            <a:srgbClr val="FFFFFF"/>
                          </a:solidFill>
                          <a:effectLst/>
                          <a:latin typeface="Arial Rounded MT Bold" panose="020F0704030504030204" pitchFamily="34" charset="0"/>
                        </a:rPr>
                        <a:t>Accueil</a:t>
                      </a:r>
                      <a:r>
                        <a:rPr lang="en-US" sz="1800" b="1" i="0" u="none" strike="noStrike" dirty="0">
                          <a:solidFill>
                            <a:srgbClr val="FFFFFF"/>
                          </a:solidFill>
                          <a:effectLst/>
                          <a:latin typeface="Arial Rounded MT Bold" panose="020F0704030504030204" pitchFamily="34" charset="0"/>
                        </a:rPr>
                        <a:t> &amp; Orientation</a:t>
                      </a:r>
                    </a:p>
                  </a:txBody>
                  <a:tcPr marL="9525" marR="9525" marT="9525" marB="0" anchor="ctr">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80008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67617904"/>
                  </a:ext>
                </a:extLst>
              </a:tr>
              <a:tr h="365732">
                <a:tc>
                  <a:txBody>
                    <a:bodyPr/>
                    <a:lstStyle/>
                    <a:p>
                      <a:pPr algn="ctr" fontAlgn="ctr"/>
                      <a:r>
                        <a:rPr lang="en-US" sz="1400" b="1" i="0" u="none" strike="noStrike">
                          <a:solidFill>
                            <a:srgbClr val="FFFFFF"/>
                          </a:solidFill>
                          <a:effectLst/>
                          <a:latin typeface="Arial Narrow" panose="020B0606020202030204" pitchFamily="34" charset="0"/>
                        </a:rPr>
                        <a:t>Indicateurs</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fr-SN" sz="1400" b="1" i="0" u="none" strike="noStrike" dirty="0">
                          <a:solidFill>
                            <a:srgbClr val="FFFFFF"/>
                          </a:solidFill>
                          <a:effectLst/>
                          <a:latin typeface="Arial Narrow" panose="020B0606020202030204" pitchFamily="34" charset="0"/>
                        </a:rPr>
                        <a:t>Janvier </a:t>
                      </a:r>
                      <a:r>
                        <a:rPr lang="fr-SN" sz="1400" b="1" i="0" u="none" strike="noStrike" baseline="0" dirty="0">
                          <a:solidFill>
                            <a:srgbClr val="FFFFFF"/>
                          </a:solidFill>
                          <a:effectLst/>
                          <a:latin typeface="Arial Narrow" panose="020B0606020202030204" pitchFamily="34" charset="0"/>
                        </a:rPr>
                        <a:t> </a:t>
                      </a:r>
                      <a:endParaRPr lang="en-US" sz="1400" b="1" i="0" u="none" strike="noStrike" dirty="0">
                        <a:solidFill>
                          <a:srgbClr val="FFFFFF"/>
                        </a:solidFill>
                        <a:effectLst/>
                        <a:latin typeface="Arial Narrow" panose="020B060602020203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fr-SN" sz="1400" b="1" i="0" u="none" strike="noStrike" dirty="0">
                          <a:solidFill>
                            <a:srgbClr val="FFFFFF"/>
                          </a:solidFill>
                          <a:effectLst/>
                          <a:latin typeface="Arial Narrow" panose="020B0606020202030204" pitchFamily="34" charset="0"/>
                        </a:rPr>
                        <a:t>Février </a:t>
                      </a:r>
                      <a:r>
                        <a:rPr lang="fr-SN" sz="1400" b="1" i="0" u="none" strike="noStrike" baseline="0" dirty="0">
                          <a:solidFill>
                            <a:srgbClr val="FFFFFF"/>
                          </a:solidFill>
                          <a:effectLst/>
                          <a:latin typeface="Arial Narrow" panose="020B0606020202030204" pitchFamily="34" charset="0"/>
                        </a:rPr>
                        <a:t> </a:t>
                      </a:r>
                      <a:endParaRPr lang="en-US" sz="1400" b="1" i="0" u="none" strike="noStrike" dirty="0">
                        <a:solidFill>
                          <a:srgbClr val="FFFFFF"/>
                        </a:solidFill>
                        <a:effectLst/>
                        <a:latin typeface="Arial Narrow" panose="020B060602020203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Arial Narrow" panose="020B0606020202030204" pitchFamily="34" charset="0"/>
                        </a:rPr>
                        <a:t>Mars  </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extLst>
                  <a:ext uri="{0D108BD9-81ED-4DB2-BD59-A6C34878D82A}">
                    <a16:rowId xmlns:a16="http://schemas.microsoft.com/office/drawing/2014/main" val="3952718640"/>
                  </a:ext>
                </a:extLst>
              </a:tr>
              <a:tr h="402304">
                <a:tc rowSpan="2">
                  <a:txBody>
                    <a:bodyPr/>
                    <a:lstStyle/>
                    <a:p>
                      <a:pPr algn="ctr" fontAlgn="ctr"/>
                      <a:r>
                        <a:rPr lang="fr-FR" sz="1800" b="1" i="0" u="none" strike="noStrike" dirty="0">
                          <a:solidFill>
                            <a:srgbClr val="FFFFFF"/>
                          </a:solidFill>
                          <a:effectLst/>
                          <a:latin typeface="Arial Narrow" panose="020B0606020202030204" pitchFamily="34" charset="0"/>
                        </a:rPr>
                        <a:t>Mesure de l'amabilité à l'accueil</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008080"/>
                    </a:solidFill>
                  </a:tcPr>
                </a:tc>
                <a:tc>
                  <a:txBody>
                    <a:bodyPr/>
                    <a:lstStyle/>
                    <a:p>
                      <a:pPr algn="ctr"/>
                      <a:r>
                        <a:rPr lang="en-US" b="1" dirty="0">
                          <a:solidFill>
                            <a:srgbClr val="00B050"/>
                          </a:solidFill>
                        </a:rPr>
                        <a:t>0</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a:r>
                        <a:rPr lang="en-US" b="1" dirty="0">
                          <a:solidFill>
                            <a:srgbClr val="00B050"/>
                          </a:solidFill>
                        </a:rPr>
                        <a:t>0</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a:r>
                        <a:rPr lang="en-US" b="1" dirty="0">
                          <a:solidFill>
                            <a:srgbClr val="00B050"/>
                          </a:solidFill>
                        </a:rPr>
                        <a:t>0</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133793430"/>
                  </a:ext>
                </a:extLst>
              </a:tr>
              <a:tr h="486423">
                <a:tc vMerge="1">
                  <a:txBody>
                    <a:bodyPr/>
                    <a:lstStyle/>
                    <a:p>
                      <a:pPr algn="l" fontAlgn="ctr"/>
                      <a:endParaRPr lang="fr-FR" sz="1000" b="0" i="0" u="none" strike="noStrike" dirty="0">
                        <a:solidFill>
                          <a:srgbClr val="FFFFFF"/>
                        </a:solidFill>
                        <a:effectLst/>
                        <a:latin typeface="Calibri" panose="020F050202020403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en-US" sz="2400" b="1" i="0" u="none" strike="noStrike" dirty="0">
                          <a:solidFill>
                            <a:srgbClr val="00B050"/>
                          </a:solidFill>
                          <a:effectLst/>
                          <a:latin typeface="Wingdings" panose="05000000000000000000" pitchFamily="2" charset="2"/>
                        </a:rPr>
                        <a:t>J</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2400" b="1" i="0" u="none" strike="noStrike" dirty="0">
                          <a:solidFill>
                            <a:srgbClr val="00B050"/>
                          </a:solidFill>
                          <a:effectLst/>
                          <a:latin typeface="Wingdings" panose="05000000000000000000" pitchFamily="2" charset="2"/>
                        </a:rPr>
                        <a:t>J</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en-US" sz="2400" b="1" i="0" u="none" strike="noStrike" dirty="0">
                          <a:solidFill>
                            <a:srgbClr val="00B050"/>
                          </a:solidFill>
                          <a:effectLst/>
                          <a:latin typeface="Wingdings" panose="05000000000000000000" pitchFamily="2" charset="2"/>
                        </a:rPr>
                        <a:t>J</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3230201991"/>
                  </a:ext>
                </a:extLst>
              </a:tr>
              <a:tr h="310872">
                <a:tc>
                  <a:txBody>
                    <a:bodyPr/>
                    <a:lstStyle/>
                    <a:p>
                      <a:pPr algn="l" fontAlgn="ctr"/>
                      <a:r>
                        <a:rPr lang="en-US" sz="1800" b="1" i="0" u="none" strike="noStrike" dirty="0">
                          <a:solidFill>
                            <a:srgbClr val="FFFFFF"/>
                          </a:solidFill>
                          <a:effectLst/>
                          <a:latin typeface="Arial Narrow" panose="020B0606020202030204" pitchFamily="34" charset="0"/>
                        </a:rPr>
                        <a:t> </a:t>
                      </a:r>
                    </a:p>
                  </a:txBody>
                  <a:tcPr marL="9525" marR="9525" marT="9525" marB="0" anchor="ctr">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pPr algn="l" fontAlgn="ctr"/>
                      <a:r>
                        <a:rPr lang="en-US" sz="1600" b="1" i="0" u="none" strike="noStrike">
                          <a:solidFill>
                            <a:srgbClr val="FFFFFF"/>
                          </a:solidFill>
                          <a:effectLst/>
                          <a:latin typeface="Bahnschrift" panose="020B0502040204020203" pitchFamily="34" charset="0"/>
                        </a:rPr>
                        <a:t> </a:t>
                      </a:r>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pPr algn="l" fontAlgn="ctr"/>
                      <a:r>
                        <a:rPr lang="en-US" sz="1600" b="1" i="0" u="none" strike="noStrike">
                          <a:solidFill>
                            <a:srgbClr val="FFFFFF"/>
                          </a:solidFill>
                          <a:effectLst/>
                          <a:latin typeface="Bahnschrift" panose="020B0502040204020203" pitchFamily="34" charset="0"/>
                        </a:rPr>
                        <a:t> </a:t>
                      </a:r>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pPr algn="l" fontAlgn="ctr"/>
                      <a:r>
                        <a:rPr lang="en-US" sz="1600" b="1" i="0" u="none" strike="noStrike" dirty="0">
                          <a:solidFill>
                            <a:srgbClr val="FFFFFF"/>
                          </a:solidFill>
                          <a:effectLst/>
                          <a:latin typeface="Bahnschrift" panose="020B0502040204020203" pitchFamily="34" charset="0"/>
                        </a:rPr>
                        <a:t> </a:t>
                      </a:r>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extLst>
                  <a:ext uri="{0D108BD9-81ED-4DB2-BD59-A6C34878D82A}">
                    <a16:rowId xmlns:a16="http://schemas.microsoft.com/office/drawing/2014/main" val="2423546051"/>
                  </a:ext>
                </a:extLst>
              </a:tr>
              <a:tr h="621744">
                <a:tc rowSpan="2">
                  <a:txBody>
                    <a:bodyPr/>
                    <a:lstStyle/>
                    <a:p>
                      <a:pPr algn="ctr" fontAlgn="ctr"/>
                      <a:r>
                        <a:rPr lang="fr-FR" sz="1800" b="1" i="0" u="none" strike="noStrike" dirty="0">
                          <a:solidFill>
                            <a:srgbClr val="FFFFFF"/>
                          </a:solidFill>
                          <a:effectLst/>
                          <a:latin typeface="Arial Narrow" panose="020B0606020202030204" pitchFamily="34" charset="0"/>
                        </a:rPr>
                        <a:t>Satisfaction des nouveaux patients sur l'accueil</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ED7D31"/>
                    </a:solidFill>
                  </a:tcPr>
                </a:tc>
                <a:tc>
                  <a:txBody>
                    <a:bodyPr/>
                    <a:lstStyle/>
                    <a:p>
                      <a:pPr algn="ctr"/>
                      <a:r>
                        <a:rPr lang="en-US" b="1" dirty="0">
                          <a:solidFill>
                            <a:srgbClr val="00B050"/>
                          </a:solidFill>
                        </a:rPr>
                        <a:t>4</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tc>
                  <a:txBody>
                    <a:bodyPr/>
                    <a:lstStyle/>
                    <a:p>
                      <a:pPr algn="ctr"/>
                      <a:r>
                        <a:rPr lang="en-US" b="1" dirty="0">
                          <a:solidFill>
                            <a:srgbClr val="00B050"/>
                          </a:solidFill>
                        </a:rPr>
                        <a:t>4</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tc>
                  <a:txBody>
                    <a:bodyPr/>
                    <a:lstStyle/>
                    <a:p>
                      <a:pPr algn="ctr"/>
                      <a:endParaRPr lang="en-US" dirty="0"/>
                    </a:p>
                    <a:p>
                      <a:pPr algn="ctr"/>
                      <a:r>
                        <a:rPr lang="en-US" dirty="0"/>
                        <a:t>Non </a:t>
                      </a:r>
                      <a:r>
                        <a:rPr lang="en-US" dirty="0" err="1"/>
                        <a:t>calculé</a:t>
                      </a:r>
                      <a:endParaRPr lang="en-US" dirty="0"/>
                    </a:p>
                  </a:txBody>
                  <a:tcPr marL="9525" marR="9525" marT="9525" marB="0">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extLst>
                  <a:ext uri="{0D108BD9-81ED-4DB2-BD59-A6C34878D82A}">
                    <a16:rowId xmlns:a16="http://schemas.microsoft.com/office/drawing/2014/main" val="4140492947"/>
                  </a:ext>
                </a:extLst>
              </a:tr>
              <a:tr h="427906">
                <a:tc vMerge="1">
                  <a:txBody>
                    <a:bodyPr/>
                    <a:lstStyle/>
                    <a:p>
                      <a:pPr algn="ctr" fontAlgn="ctr"/>
                      <a:endParaRPr lang="en-US" sz="1000" b="0" i="0" u="none" strike="noStrike" dirty="0">
                        <a:solidFill>
                          <a:srgbClr val="FFFFFF"/>
                        </a:solidFill>
                        <a:effectLst/>
                        <a:latin typeface="Calibri" panose="020F050202020403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en-US" sz="2000" b="1" i="0" u="none" strike="noStrike" dirty="0">
                          <a:solidFill>
                            <a:srgbClr val="00B050"/>
                          </a:solidFill>
                          <a:effectLst/>
                          <a:latin typeface="Wingdings" panose="05000000000000000000" pitchFamily="2" charset="2"/>
                        </a:rPr>
                        <a:t>C</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en-US" sz="2000" b="1" i="0" u="none" strike="noStrike">
                          <a:solidFill>
                            <a:srgbClr val="00B050"/>
                          </a:solidFill>
                          <a:effectLst/>
                          <a:latin typeface="Wingdings" panose="05000000000000000000" pitchFamily="2" charset="2"/>
                        </a:rPr>
                        <a:t>C</a:t>
                      </a:r>
                      <a:endParaRPr lang="en-US" sz="2000" b="1" i="0" u="none" strike="noStrike" dirty="0">
                        <a:solidFill>
                          <a:srgbClr val="00B050"/>
                        </a:solidFill>
                        <a:effectLst/>
                        <a:latin typeface="Wingdings" panose="05000000000000000000" pitchFamily="2" charset="2"/>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endParaRPr lang="en-US" sz="2000" b="1" i="0" u="none" strike="noStrike" dirty="0">
                        <a:solidFill>
                          <a:srgbClr val="00B050"/>
                        </a:solidFill>
                        <a:effectLst/>
                        <a:latin typeface="Wingdings" panose="05000000000000000000" pitchFamily="2" charset="2"/>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2879037093"/>
                  </a:ext>
                </a:extLst>
              </a:tr>
              <a:tr h="310872">
                <a:tc>
                  <a:txBody>
                    <a:bodyPr/>
                    <a:lstStyle/>
                    <a:p>
                      <a:pPr algn="l" fontAlgn="ctr"/>
                      <a:r>
                        <a:rPr lang="en-US" sz="1800" b="0" i="0" u="none" strike="noStrike" dirty="0">
                          <a:solidFill>
                            <a:srgbClr val="FFFFFF"/>
                          </a:solidFill>
                          <a:effectLst/>
                          <a:latin typeface="Arial Narrow" panose="020B0606020202030204" pitchFamily="34" charset="0"/>
                        </a:rPr>
                        <a:t> </a:t>
                      </a:r>
                    </a:p>
                  </a:txBody>
                  <a:tcPr marL="9525" marR="9525" marT="9525" marB="0" anchor="ctr">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pPr algn="l" fontAlgn="ctr"/>
                      <a:r>
                        <a:rPr lang="en-US" sz="1600" b="0" i="0" u="none" strike="noStrike">
                          <a:solidFill>
                            <a:srgbClr val="FFFFFF"/>
                          </a:solidFill>
                          <a:effectLst/>
                          <a:latin typeface="Calibri" panose="020F0502020204030204" pitchFamily="34" charset="0"/>
                        </a:rPr>
                        <a:t> </a:t>
                      </a:r>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pPr algn="l" fontAlgn="ctr"/>
                      <a:r>
                        <a:rPr lang="en-US" sz="1600" b="0" i="0" u="none" strike="noStrike">
                          <a:solidFill>
                            <a:srgbClr val="FFFFFF"/>
                          </a:solidFill>
                          <a:effectLst/>
                          <a:latin typeface="Calibri" panose="020F0502020204030204" pitchFamily="34" charset="0"/>
                        </a:rPr>
                        <a:t> </a:t>
                      </a:r>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pPr algn="l" fontAlgn="ctr"/>
                      <a:r>
                        <a:rPr lang="en-US" sz="1600" b="0" i="0" u="none" strike="noStrike" dirty="0">
                          <a:solidFill>
                            <a:srgbClr val="FFFFFF"/>
                          </a:solidFill>
                          <a:effectLst/>
                          <a:latin typeface="Calibri" panose="020F0502020204030204" pitchFamily="34" charset="0"/>
                        </a:rPr>
                        <a:t> </a:t>
                      </a:r>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extLst>
                  <a:ext uri="{0D108BD9-81ED-4DB2-BD59-A6C34878D82A}">
                    <a16:rowId xmlns:a16="http://schemas.microsoft.com/office/drawing/2014/main" val="510215844"/>
                  </a:ext>
                </a:extLst>
              </a:tr>
              <a:tr h="365732">
                <a:tc rowSpan="2">
                  <a:txBody>
                    <a:bodyPr/>
                    <a:lstStyle/>
                    <a:p>
                      <a:pPr algn="ctr" fontAlgn="ctr"/>
                      <a:r>
                        <a:rPr lang="en-US" sz="1800" b="1" i="0" u="none" strike="noStrike" dirty="0" err="1">
                          <a:solidFill>
                            <a:srgbClr val="FFFFFF"/>
                          </a:solidFill>
                          <a:effectLst/>
                          <a:latin typeface="Arial Narrow" panose="020B0606020202030204" pitchFamily="34" charset="0"/>
                        </a:rPr>
                        <a:t>Nombre</a:t>
                      </a:r>
                      <a:r>
                        <a:rPr lang="en-US" sz="1800" b="1" i="0" u="none" strike="noStrike" dirty="0">
                          <a:solidFill>
                            <a:srgbClr val="FFFFFF"/>
                          </a:solidFill>
                          <a:effectLst/>
                          <a:latin typeface="Arial Narrow" panose="020B0606020202030204" pitchFamily="34" charset="0"/>
                        </a:rPr>
                        <a:t> </a:t>
                      </a:r>
                      <a:r>
                        <a:rPr lang="en-US" sz="1800" b="1" i="0" u="none" strike="noStrike" dirty="0" err="1">
                          <a:solidFill>
                            <a:srgbClr val="FFFFFF"/>
                          </a:solidFill>
                          <a:effectLst/>
                          <a:latin typeface="Arial Narrow" panose="020B0606020202030204" pitchFamily="34" charset="0"/>
                        </a:rPr>
                        <a:t>d'appels</a:t>
                      </a:r>
                      <a:r>
                        <a:rPr lang="en-US" sz="1800" b="1" i="0" u="none" strike="noStrike" dirty="0">
                          <a:solidFill>
                            <a:srgbClr val="FFFFFF"/>
                          </a:solidFill>
                          <a:effectLst/>
                          <a:latin typeface="Arial Narrow" panose="020B0606020202030204" pitchFamily="34" charset="0"/>
                        </a:rPr>
                        <a:t> entrants</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990099"/>
                    </a:solidFill>
                  </a:tcPr>
                </a:tc>
                <a:tc>
                  <a:txBody>
                    <a:bodyPr/>
                    <a:lstStyle/>
                    <a:p>
                      <a:pPr algn="ctr"/>
                      <a:r>
                        <a:rPr lang="en-US" b="1" dirty="0">
                          <a:solidFill>
                            <a:srgbClr val="FF0000"/>
                          </a:solidFill>
                        </a:rPr>
                        <a:t>1456</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tc>
                  <a:txBody>
                    <a:bodyPr/>
                    <a:lstStyle/>
                    <a:p>
                      <a:pPr algn="ctr"/>
                      <a:r>
                        <a:rPr lang="en-US" b="1" dirty="0">
                          <a:solidFill>
                            <a:srgbClr val="FF0000"/>
                          </a:solidFill>
                        </a:rPr>
                        <a:t>1275</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tc>
                  <a:txBody>
                    <a:bodyPr/>
                    <a:lstStyle/>
                    <a:p>
                      <a:pPr algn="ctr"/>
                      <a:r>
                        <a:rPr lang="en-US" sz="1800" b="1" dirty="0">
                          <a:solidFill>
                            <a:srgbClr val="00B050"/>
                          </a:solidFill>
                        </a:rPr>
                        <a:t>1640</a:t>
                      </a:r>
                      <a:endParaRPr lang="en-US" b="1" dirty="0">
                        <a:solidFill>
                          <a:srgbClr val="00B050"/>
                        </a:solidFill>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extLst>
                  <a:ext uri="{0D108BD9-81ED-4DB2-BD59-A6C34878D82A}">
                    <a16:rowId xmlns:a16="http://schemas.microsoft.com/office/drawing/2014/main" val="1359998868"/>
                  </a:ext>
                </a:extLst>
              </a:tr>
              <a:tr h="369389">
                <a:tc vMerge="1">
                  <a:txBody>
                    <a:bodyPr/>
                    <a:lstStyle/>
                    <a:p>
                      <a:pPr algn="ctr" fontAlgn="ctr"/>
                      <a:endParaRPr lang="fr-FR" sz="1000" b="0"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2000" b="1" i="0" u="none" strike="noStrike" dirty="0">
                          <a:solidFill>
                            <a:srgbClr val="C00000"/>
                          </a:solidFill>
                          <a:effectLst/>
                          <a:latin typeface="Wingdings" panose="05000000000000000000" pitchFamily="2" charset="2"/>
                          <a:sym typeface="Wingdings" panose="05000000000000000000" pitchFamily="2" charset="2"/>
                        </a:rPr>
                        <a:t></a:t>
                      </a:r>
                      <a:endParaRPr lang="en-US" sz="2000" b="1" i="0" u="none" strike="noStrike" dirty="0">
                        <a:solidFill>
                          <a:srgbClr val="C00000"/>
                        </a:solidFill>
                        <a:effectLst/>
                        <a:latin typeface="Wingdings" panose="05000000000000000000" pitchFamily="2" charset="2"/>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en-US" sz="2000" b="1" i="0" u="none" strike="noStrike" dirty="0">
                          <a:solidFill>
                            <a:srgbClr val="C00000"/>
                          </a:solidFill>
                          <a:effectLst/>
                          <a:latin typeface="Wingdings" panose="05000000000000000000" pitchFamily="2" charset="2"/>
                          <a:sym typeface="Wingdings" panose="05000000000000000000" pitchFamily="2" charset="2"/>
                        </a:rPr>
                        <a:t></a:t>
                      </a:r>
                      <a:endParaRPr lang="en-US" sz="2000" b="1" i="0" u="none" strike="noStrike" dirty="0">
                        <a:solidFill>
                          <a:srgbClr val="C00000"/>
                        </a:solidFill>
                        <a:effectLst/>
                        <a:latin typeface="Wingdings" panose="05000000000000000000" pitchFamily="2" charset="2"/>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en-US" sz="2000" b="1" i="0" u="none" strike="noStrike" dirty="0">
                          <a:solidFill>
                            <a:srgbClr val="00B050"/>
                          </a:solidFill>
                          <a:effectLst/>
                          <a:latin typeface="Wingdings" panose="05000000000000000000" pitchFamily="2" charset="2"/>
                        </a:rPr>
                        <a:t>C</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4022854857"/>
                  </a:ext>
                </a:extLst>
              </a:tr>
            </a:tbl>
          </a:graphicData>
        </a:graphic>
      </p:graphicFrame>
    </p:spTree>
    <p:extLst>
      <p:ext uri="{BB962C8B-B14F-4D97-AF65-F5344CB8AC3E}">
        <p14:creationId xmlns:p14="http://schemas.microsoft.com/office/powerpoint/2010/main" val="6353710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calculés_T1 T2 2023</a:t>
            </a:r>
            <a:endParaRPr lang="en-US" sz="2400" dirty="0">
              <a:solidFill>
                <a:schemeClr val="bg1"/>
              </a:solidFill>
            </a:endParaRPr>
          </a:p>
        </p:txBody>
      </p:sp>
      <p:sp>
        <p:nvSpPr>
          <p:cNvPr id="13"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PO01 – Accueil &amp; Orientation</a:t>
            </a:r>
          </a:p>
        </p:txBody>
      </p:sp>
      <p:graphicFrame>
        <p:nvGraphicFramePr>
          <p:cNvPr id="2" name="Tableau 1"/>
          <p:cNvGraphicFramePr>
            <a:graphicFrameLocks noGrp="1"/>
          </p:cNvGraphicFramePr>
          <p:nvPr>
            <p:extLst>
              <p:ext uri="{D42A27DB-BD31-4B8C-83A1-F6EECF244321}">
                <p14:modId xmlns:p14="http://schemas.microsoft.com/office/powerpoint/2010/main" val="2946473116"/>
              </p:ext>
            </p:extLst>
          </p:nvPr>
        </p:nvGraphicFramePr>
        <p:xfrm>
          <a:off x="702000" y="1226666"/>
          <a:ext cx="10176670" cy="4172998"/>
        </p:xfrm>
        <a:graphic>
          <a:graphicData uri="http://schemas.openxmlformats.org/drawingml/2006/table">
            <a:tbl>
              <a:tblPr/>
              <a:tblGrid>
                <a:gridCol w="5097909">
                  <a:extLst>
                    <a:ext uri="{9D8B030D-6E8A-4147-A177-3AD203B41FA5}">
                      <a16:colId xmlns:a16="http://schemas.microsoft.com/office/drawing/2014/main" val="925023054"/>
                    </a:ext>
                  </a:extLst>
                </a:gridCol>
                <a:gridCol w="1765427">
                  <a:extLst>
                    <a:ext uri="{9D8B030D-6E8A-4147-A177-3AD203B41FA5}">
                      <a16:colId xmlns:a16="http://schemas.microsoft.com/office/drawing/2014/main" val="1480944593"/>
                    </a:ext>
                  </a:extLst>
                </a:gridCol>
                <a:gridCol w="1656667">
                  <a:extLst>
                    <a:ext uri="{9D8B030D-6E8A-4147-A177-3AD203B41FA5}">
                      <a16:colId xmlns:a16="http://schemas.microsoft.com/office/drawing/2014/main" val="3174404758"/>
                    </a:ext>
                  </a:extLst>
                </a:gridCol>
                <a:gridCol w="1656667">
                  <a:extLst>
                    <a:ext uri="{9D8B030D-6E8A-4147-A177-3AD203B41FA5}">
                      <a16:colId xmlns:a16="http://schemas.microsoft.com/office/drawing/2014/main" val="2928159423"/>
                    </a:ext>
                  </a:extLst>
                </a:gridCol>
              </a:tblGrid>
              <a:tr h="512024">
                <a:tc gridSpan="4">
                  <a:txBody>
                    <a:bodyPr/>
                    <a:lstStyle/>
                    <a:p>
                      <a:pPr algn="ctr" fontAlgn="ctr"/>
                      <a:r>
                        <a:rPr lang="en-US" sz="1800" b="1" i="0" u="none" strike="noStrike" dirty="0">
                          <a:solidFill>
                            <a:srgbClr val="FFFFFF"/>
                          </a:solidFill>
                          <a:effectLst/>
                          <a:latin typeface="Arial Rounded MT Bold" panose="020F0704030504030204" pitchFamily="34" charset="0"/>
                        </a:rPr>
                        <a:t>PO01 - </a:t>
                      </a:r>
                      <a:r>
                        <a:rPr lang="en-US" sz="1800" b="1" i="0" u="none" strike="noStrike" dirty="0" err="1">
                          <a:solidFill>
                            <a:srgbClr val="FFFFFF"/>
                          </a:solidFill>
                          <a:effectLst/>
                          <a:latin typeface="Arial Rounded MT Bold" panose="020F0704030504030204" pitchFamily="34" charset="0"/>
                        </a:rPr>
                        <a:t>Accueil</a:t>
                      </a:r>
                      <a:r>
                        <a:rPr lang="en-US" sz="1800" b="1" i="0" u="none" strike="noStrike" dirty="0">
                          <a:solidFill>
                            <a:srgbClr val="FFFFFF"/>
                          </a:solidFill>
                          <a:effectLst/>
                          <a:latin typeface="Arial Rounded MT Bold" panose="020F0704030504030204" pitchFamily="34" charset="0"/>
                        </a:rPr>
                        <a:t> &amp; Orientation</a:t>
                      </a:r>
                    </a:p>
                  </a:txBody>
                  <a:tcPr marL="9525" marR="9525" marT="9525" marB="0" anchor="ctr">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80008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67617904"/>
                  </a:ext>
                </a:extLst>
              </a:tr>
              <a:tr h="365732">
                <a:tc>
                  <a:txBody>
                    <a:bodyPr/>
                    <a:lstStyle/>
                    <a:p>
                      <a:pPr algn="ctr" fontAlgn="ctr"/>
                      <a:r>
                        <a:rPr lang="en-US" sz="1400" b="1" i="0" u="none" strike="noStrike">
                          <a:solidFill>
                            <a:srgbClr val="FFFFFF"/>
                          </a:solidFill>
                          <a:effectLst/>
                          <a:latin typeface="Arial Narrow" panose="020B0606020202030204" pitchFamily="34" charset="0"/>
                        </a:rPr>
                        <a:t>Indicateurs</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Arial Narrow" panose="020B0606020202030204" pitchFamily="34" charset="0"/>
                        </a:rPr>
                        <a:t>Avril </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Arial Narrow" panose="020B0606020202030204" pitchFamily="34" charset="0"/>
                        </a:rPr>
                        <a:t>Mai  </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en-US" sz="1400" b="1" i="0" u="none" strike="noStrike" dirty="0" err="1">
                          <a:solidFill>
                            <a:srgbClr val="FFFFFF"/>
                          </a:solidFill>
                          <a:effectLst/>
                          <a:latin typeface="Arial Narrow" panose="020B0606020202030204" pitchFamily="34" charset="0"/>
                        </a:rPr>
                        <a:t>Juin</a:t>
                      </a:r>
                      <a:r>
                        <a:rPr lang="en-US" sz="1400" b="1" i="0" u="none" strike="noStrike" dirty="0">
                          <a:solidFill>
                            <a:srgbClr val="FFFFFF"/>
                          </a:solidFill>
                          <a:effectLst/>
                          <a:latin typeface="Arial Narrow" panose="020B0606020202030204" pitchFamily="34" charset="0"/>
                        </a:rPr>
                        <a:t> </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extLst>
                  <a:ext uri="{0D108BD9-81ED-4DB2-BD59-A6C34878D82A}">
                    <a16:rowId xmlns:a16="http://schemas.microsoft.com/office/drawing/2014/main" val="3952718640"/>
                  </a:ext>
                </a:extLst>
              </a:tr>
              <a:tr h="402304">
                <a:tc rowSpan="2">
                  <a:txBody>
                    <a:bodyPr/>
                    <a:lstStyle/>
                    <a:p>
                      <a:pPr algn="ctr" fontAlgn="ctr"/>
                      <a:r>
                        <a:rPr lang="fr-FR" sz="1800" b="1" i="0" u="none" strike="noStrike" dirty="0">
                          <a:solidFill>
                            <a:srgbClr val="FFFFFF"/>
                          </a:solidFill>
                          <a:effectLst/>
                          <a:latin typeface="Arial Narrow" panose="020B0606020202030204" pitchFamily="34" charset="0"/>
                        </a:rPr>
                        <a:t>Mesure de l'amabilité à l'accueil</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008080"/>
                    </a:solidFill>
                  </a:tcPr>
                </a:tc>
                <a:tc>
                  <a:txBody>
                    <a:bodyPr/>
                    <a:lstStyle/>
                    <a:p>
                      <a:pPr algn="ctr"/>
                      <a:r>
                        <a:rPr lang="en-US" b="1" dirty="0">
                          <a:solidFill>
                            <a:srgbClr val="00B050"/>
                          </a:solidFill>
                        </a:rPr>
                        <a:t>0</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a:r>
                        <a:rPr lang="en-US" b="1" dirty="0">
                          <a:solidFill>
                            <a:srgbClr val="00B050"/>
                          </a:solidFill>
                        </a:rPr>
                        <a:t>0</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a:r>
                        <a:rPr lang="en-US" b="1" dirty="0">
                          <a:solidFill>
                            <a:srgbClr val="00B050"/>
                          </a:solidFill>
                        </a:rPr>
                        <a:t>0</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133793430"/>
                  </a:ext>
                </a:extLst>
              </a:tr>
              <a:tr h="486423">
                <a:tc vMerge="1">
                  <a:txBody>
                    <a:bodyPr/>
                    <a:lstStyle/>
                    <a:p>
                      <a:pPr algn="l" fontAlgn="ctr"/>
                      <a:endParaRPr lang="fr-FR" sz="1000" b="0" i="0" u="none" strike="noStrike" dirty="0">
                        <a:solidFill>
                          <a:srgbClr val="FFFFFF"/>
                        </a:solidFill>
                        <a:effectLst/>
                        <a:latin typeface="Calibri" panose="020F050202020403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en-US" sz="2400" b="1" i="0" u="none" strike="noStrike" dirty="0">
                          <a:solidFill>
                            <a:srgbClr val="00B050"/>
                          </a:solidFill>
                          <a:effectLst/>
                          <a:latin typeface="Wingdings" panose="05000000000000000000" pitchFamily="2" charset="2"/>
                        </a:rPr>
                        <a:t>J</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2400" b="1" i="0" u="none" strike="noStrike" dirty="0">
                          <a:solidFill>
                            <a:srgbClr val="00B050"/>
                          </a:solidFill>
                          <a:effectLst/>
                          <a:latin typeface="Wingdings" panose="05000000000000000000" pitchFamily="2" charset="2"/>
                        </a:rPr>
                        <a:t>J</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en-US" sz="2400" b="1" i="0" u="none" strike="noStrike" dirty="0">
                          <a:solidFill>
                            <a:srgbClr val="00B050"/>
                          </a:solidFill>
                          <a:effectLst/>
                          <a:latin typeface="Wingdings" panose="05000000000000000000" pitchFamily="2" charset="2"/>
                        </a:rPr>
                        <a:t>J</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3230201991"/>
                  </a:ext>
                </a:extLst>
              </a:tr>
              <a:tr h="310872">
                <a:tc>
                  <a:txBody>
                    <a:bodyPr/>
                    <a:lstStyle/>
                    <a:p>
                      <a:pPr algn="l" fontAlgn="ctr"/>
                      <a:r>
                        <a:rPr lang="en-US" sz="1800" b="1" i="0" u="none" strike="noStrike" dirty="0">
                          <a:solidFill>
                            <a:srgbClr val="FFFFFF"/>
                          </a:solidFill>
                          <a:effectLst/>
                          <a:latin typeface="Arial Narrow" panose="020B0606020202030204" pitchFamily="34" charset="0"/>
                        </a:rPr>
                        <a:t> </a:t>
                      </a:r>
                    </a:p>
                  </a:txBody>
                  <a:tcPr marL="9525" marR="9525" marT="9525" marB="0" anchor="ctr">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pPr algn="l" fontAlgn="ctr"/>
                      <a:r>
                        <a:rPr lang="en-US" sz="1600" b="1" i="0" u="none" strike="noStrike">
                          <a:solidFill>
                            <a:srgbClr val="FFFFFF"/>
                          </a:solidFill>
                          <a:effectLst/>
                          <a:latin typeface="Bahnschrift" panose="020B0502040204020203" pitchFamily="34" charset="0"/>
                        </a:rPr>
                        <a:t> </a:t>
                      </a:r>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pPr algn="l" fontAlgn="ctr"/>
                      <a:r>
                        <a:rPr lang="en-US" sz="1600" b="1" i="0" u="none" strike="noStrike">
                          <a:solidFill>
                            <a:srgbClr val="FFFFFF"/>
                          </a:solidFill>
                          <a:effectLst/>
                          <a:latin typeface="Bahnschrift" panose="020B0502040204020203" pitchFamily="34" charset="0"/>
                        </a:rPr>
                        <a:t> </a:t>
                      </a:r>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pPr algn="l" fontAlgn="ctr"/>
                      <a:r>
                        <a:rPr lang="en-US" sz="1600" b="1" i="0" u="none" strike="noStrike" dirty="0">
                          <a:solidFill>
                            <a:srgbClr val="FFFFFF"/>
                          </a:solidFill>
                          <a:effectLst/>
                          <a:latin typeface="Bahnschrift" panose="020B0502040204020203" pitchFamily="34" charset="0"/>
                        </a:rPr>
                        <a:t> </a:t>
                      </a:r>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extLst>
                  <a:ext uri="{0D108BD9-81ED-4DB2-BD59-A6C34878D82A}">
                    <a16:rowId xmlns:a16="http://schemas.microsoft.com/office/drawing/2014/main" val="2423546051"/>
                  </a:ext>
                </a:extLst>
              </a:tr>
              <a:tr h="621744">
                <a:tc rowSpan="2">
                  <a:txBody>
                    <a:bodyPr/>
                    <a:lstStyle/>
                    <a:p>
                      <a:pPr algn="ctr" fontAlgn="ctr"/>
                      <a:r>
                        <a:rPr lang="fr-FR" sz="1800" b="1" i="0" u="none" strike="noStrike" dirty="0">
                          <a:solidFill>
                            <a:srgbClr val="FFFFFF"/>
                          </a:solidFill>
                          <a:effectLst/>
                          <a:latin typeface="Arial Narrow" panose="020B0606020202030204" pitchFamily="34" charset="0"/>
                        </a:rPr>
                        <a:t>Satisfaction des nouveaux patients sur l'accueil</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ED7D31"/>
                    </a:solidFill>
                  </a:tcPr>
                </a:tc>
                <a:tc>
                  <a:txBody>
                    <a:bodyPr/>
                    <a:lstStyle/>
                    <a:p>
                      <a:pPr algn="ctr"/>
                      <a:endParaRPr lang="en-US" b="1" dirty="0">
                        <a:solidFill>
                          <a:srgbClr val="00B050"/>
                        </a:solidFill>
                      </a:endParaRPr>
                    </a:p>
                    <a:p>
                      <a:pPr algn="ctr"/>
                      <a:r>
                        <a:rPr lang="en-US" b="1" dirty="0">
                          <a:solidFill>
                            <a:srgbClr val="00B050"/>
                          </a:solidFill>
                        </a:rPr>
                        <a:t>4</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tc>
                  <a:txBody>
                    <a:bodyPr/>
                    <a:lstStyle/>
                    <a:p>
                      <a:pPr algn="ctr"/>
                      <a:endParaRPr lang="en-US" dirty="0"/>
                    </a:p>
                    <a:p>
                      <a:pPr algn="ctr"/>
                      <a:r>
                        <a:rPr lang="en-US" dirty="0"/>
                        <a:t>Non </a:t>
                      </a:r>
                      <a:r>
                        <a:rPr lang="en-US" dirty="0" err="1"/>
                        <a:t>calculé</a:t>
                      </a:r>
                      <a:endParaRPr lang="en-US" dirty="0"/>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tc>
                  <a:txBody>
                    <a:bodyPr/>
                    <a:lstStyle/>
                    <a:p>
                      <a:pPr algn="ctr"/>
                      <a:endParaRPr lang="en-US" dirty="0"/>
                    </a:p>
                    <a:p>
                      <a:pPr algn="ctr"/>
                      <a:r>
                        <a:rPr lang="en-US" b="1" dirty="0">
                          <a:solidFill>
                            <a:srgbClr val="00B050"/>
                          </a:solidFill>
                        </a:rPr>
                        <a:t>4</a:t>
                      </a:r>
                    </a:p>
                  </a:txBody>
                  <a:tcPr marL="9525" marR="9525" marT="9525" marB="0">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extLst>
                  <a:ext uri="{0D108BD9-81ED-4DB2-BD59-A6C34878D82A}">
                    <a16:rowId xmlns:a16="http://schemas.microsoft.com/office/drawing/2014/main" val="4140492947"/>
                  </a:ext>
                </a:extLst>
              </a:tr>
              <a:tr h="427906">
                <a:tc vMerge="1">
                  <a:txBody>
                    <a:bodyPr/>
                    <a:lstStyle/>
                    <a:p>
                      <a:pPr algn="ctr" fontAlgn="ctr"/>
                      <a:endParaRPr lang="en-US" sz="1000" b="0" i="0" u="none" strike="noStrike" dirty="0">
                        <a:solidFill>
                          <a:srgbClr val="FFFFFF"/>
                        </a:solidFill>
                        <a:effectLst/>
                        <a:latin typeface="Calibri" panose="020F050202020403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en-US" sz="2000" b="1" i="0" u="none" strike="noStrike" dirty="0">
                          <a:solidFill>
                            <a:srgbClr val="00B050"/>
                          </a:solidFill>
                          <a:effectLst/>
                          <a:latin typeface="Wingdings" panose="05000000000000000000" pitchFamily="2" charset="2"/>
                        </a:rPr>
                        <a:t>C</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endParaRPr lang="en-US" sz="2000" b="1" i="0" u="none" strike="noStrike" dirty="0">
                        <a:solidFill>
                          <a:srgbClr val="00B050"/>
                        </a:solidFill>
                        <a:effectLst/>
                        <a:latin typeface="Wingdings" panose="05000000000000000000" pitchFamily="2" charset="2"/>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2000" b="1" i="0" u="none" strike="noStrike" dirty="0">
                          <a:solidFill>
                            <a:srgbClr val="00B050"/>
                          </a:solidFill>
                          <a:effectLst/>
                          <a:latin typeface="Wingdings" panose="05000000000000000000" pitchFamily="2" charset="2"/>
                        </a:rPr>
                        <a:t>J</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2879037093"/>
                  </a:ext>
                </a:extLst>
              </a:tr>
              <a:tr h="310872">
                <a:tc>
                  <a:txBody>
                    <a:bodyPr/>
                    <a:lstStyle/>
                    <a:p>
                      <a:pPr algn="l" fontAlgn="ctr"/>
                      <a:r>
                        <a:rPr lang="en-US" sz="1800" b="0" i="0" u="none" strike="noStrike" dirty="0">
                          <a:solidFill>
                            <a:srgbClr val="FFFFFF"/>
                          </a:solidFill>
                          <a:effectLst/>
                          <a:latin typeface="Arial Narrow" panose="020B0606020202030204" pitchFamily="34" charset="0"/>
                        </a:rPr>
                        <a:t> </a:t>
                      </a:r>
                    </a:p>
                  </a:txBody>
                  <a:tcPr marL="9525" marR="9525" marT="9525" marB="0" anchor="ctr">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endParaRPr lang="en-US" dirty="0"/>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endParaRPr lang="en-US"/>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endParaRPr lang="en-US"/>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extLst>
                  <a:ext uri="{0D108BD9-81ED-4DB2-BD59-A6C34878D82A}">
                    <a16:rowId xmlns:a16="http://schemas.microsoft.com/office/drawing/2014/main" val="510215844"/>
                  </a:ext>
                </a:extLst>
              </a:tr>
              <a:tr h="365732">
                <a:tc rowSpan="2">
                  <a:txBody>
                    <a:bodyPr/>
                    <a:lstStyle/>
                    <a:p>
                      <a:pPr algn="ctr" fontAlgn="ctr"/>
                      <a:r>
                        <a:rPr lang="en-US" sz="1800" b="1" i="0" u="none" strike="noStrike" dirty="0" err="1">
                          <a:solidFill>
                            <a:srgbClr val="FFFFFF"/>
                          </a:solidFill>
                          <a:effectLst/>
                          <a:latin typeface="Arial Narrow" panose="020B0606020202030204" pitchFamily="34" charset="0"/>
                        </a:rPr>
                        <a:t>Nombre</a:t>
                      </a:r>
                      <a:r>
                        <a:rPr lang="en-US" sz="1800" b="1" i="0" u="none" strike="noStrike" dirty="0">
                          <a:solidFill>
                            <a:srgbClr val="FFFFFF"/>
                          </a:solidFill>
                          <a:effectLst/>
                          <a:latin typeface="Arial Narrow" panose="020B0606020202030204" pitchFamily="34" charset="0"/>
                        </a:rPr>
                        <a:t> </a:t>
                      </a:r>
                      <a:r>
                        <a:rPr lang="en-US" sz="1800" b="1" i="0" u="none" strike="noStrike" dirty="0" err="1">
                          <a:solidFill>
                            <a:srgbClr val="FFFFFF"/>
                          </a:solidFill>
                          <a:effectLst/>
                          <a:latin typeface="Arial Narrow" panose="020B0606020202030204" pitchFamily="34" charset="0"/>
                        </a:rPr>
                        <a:t>d'appels</a:t>
                      </a:r>
                      <a:r>
                        <a:rPr lang="en-US" sz="1800" b="1" i="0" u="none" strike="noStrike" dirty="0">
                          <a:solidFill>
                            <a:srgbClr val="FFFFFF"/>
                          </a:solidFill>
                          <a:effectLst/>
                          <a:latin typeface="Arial Narrow" panose="020B0606020202030204" pitchFamily="34" charset="0"/>
                        </a:rPr>
                        <a:t> entrants</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990099"/>
                    </a:solidFill>
                  </a:tcPr>
                </a:tc>
                <a:tc>
                  <a:txBody>
                    <a:bodyPr/>
                    <a:lstStyle/>
                    <a:p>
                      <a:pPr algn="ctr"/>
                      <a:r>
                        <a:rPr lang="en-US" b="1" dirty="0">
                          <a:solidFill>
                            <a:srgbClr val="FF0000"/>
                          </a:solidFill>
                        </a:rPr>
                        <a:t>1224</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tc>
                  <a:txBody>
                    <a:bodyPr/>
                    <a:lstStyle/>
                    <a:p>
                      <a:pPr algn="ctr"/>
                      <a:r>
                        <a:rPr lang="en-US" b="1" dirty="0">
                          <a:solidFill>
                            <a:srgbClr val="FF0000"/>
                          </a:solidFill>
                        </a:rPr>
                        <a:t>1016</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tc>
                  <a:txBody>
                    <a:bodyPr/>
                    <a:lstStyle/>
                    <a:p>
                      <a:pPr algn="ctr"/>
                      <a:r>
                        <a:rPr lang="en-US" b="1" dirty="0">
                          <a:solidFill>
                            <a:srgbClr val="FF0000"/>
                          </a:solidFill>
                        </a:rPr>
                        <a:t>1065</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extLst>
                  <a:ext uri="{0D108BD9-81ED-4DB2-BD59-A6C34878D82A}">
                    <a16:rowId xmlns:a16="http://schemas.microsoft.com/office/drawing/2014/main" val="1359998868"/>
                  </a:ext>
                </a:extLst>
              </a:tr>
              <a:tr h="369389">
                <a:tc vMerge="1">
                  <a:txBody>
                    <a:bodyPr/>
                    <a:lstStyle/>
                    <a:p>
                      <a:pPr algn="ctr" fontAlgn="ctr"/>
                      <a:endParaRPr lang="fr-FR" sz="1000" b="0"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2000" b="1" i="0" u="none" strike="noStrike" dirty="0">
                          <a:solidFill>
                            <a:srgbClr val="C00000"/>
                          </a:solidFill>
                          <a:effectLst/>
                          <a:latin typeface="Wingdings" panose="05000000000000000000" pitchFamily="2" charset="2"/>
                          <a:sym typeface="Wingdings" panose="05000000000000000000" pitchFamily="2" charset="2"/>
                        </a:rPr>
                        <a:t></a:t>
                      </a:r>
                      <a:endParaRPr lang="en-US" sz="2000" b="1" i="0" u="none" strike="noStrike" dirty="0">
                        <a:solidFill>
                          <a:srgbClr val="C00000"/>
                        </a:solidFill>
                        <a:effectLst/>
                        <a:latin typeface="Wingdings" panose="05000000000000000000" pitchFamily="2" charset="2"/>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2000" b="1" i="0" u="none" strike="noStrike" dirty="0">
                          <a:solidFill>
                            <a:srgbClr val="C00000"/>
                          </a:solidFill>
                          <a:effectLst/>
                          <a:latin typeface="Wingdings" panose="05000000000000000000" pitchFamily="2" charset="2"/>
                          <a:sym typeface="Wingdings" panose="05000000000000000000" pitchFamily="2" charset="2"/>
                        </a:rPr>
                        <a:t></a:t>
                      </a:r>
                      <a:endParaRPr lang="en-US" sz="2000" b="1" i="0" u="none" strike="noStrike" dirty="0">
                        <a:solidFill>
                          <a:srgbClr val="C00000"/>
                        </a:solidFill>
                        <a:effectLst/>
                        <a:latin typeface="Wingdings" panose="05000000000000000000" pitchFamily="2" charset="2"/>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2000" b="1" i="0" u="none" strike="noStrike" dirty="0">
                          <a:solidFill>
                            <a:srgbClr val="C00000"/>
                          </a:solidFill>
                          <a:effectLst/>
                          <a:latin typeface="Wingdings" panose="05000000000000000000" pitchFamily="2" charset="2"/>
                          <a:sym typeface="Wingdings" panose="05000000000000000000" pitchFamily="2" charset="2"/>
                        </a:rPr>
                        <a:t></a:t>
                      </a:r>
                      <a:endParaRPr lang="en-US" sz="2000" b="1" i="0" u="none" strike="noStrike" dirty="0">
                        <a:solidFill>
                          <a:srgbClr val="C00000"/>
                        </a:solidFill>
                        <a:effectLst/>
                        <a:latin typeface="Wingdings" panose="05000000000000000000" pitchFamily="2" charset="2"/>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4022854857"/>
                  </a:ext>
                </a:extLst>
              </a:tr>
            </a:tbl>
          </a:graphicData>
        </a:graphic>
      </p:graphicFrame>
    </p:spTree>
    <p:extLst>
      <p:ext uri="{BB962C8B-B14F-4D97-AF65-F5344CB8AC3E}">
        <p14:creationId xmlns:p14="http://schemas.microsoft.com/office/powerpoint/2010/main" val="323463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calculés_T1 T2 2023</a:t>
            </a:r>
            <a:endParaRPr lang="en-US" sz="2400" dirty="0">
              <a:solidFill>
                <a:schemeClr val="bg1"/>
              </a:solidFill>
            </a:endParaRPr>
          </a:p>
        </p:txBody>
      </p:sp>
      <p:sp>
        <p:nvSpPr>
          <p:cNvPr id="13"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PO01 – Accueil &amp; Orientation</a:t>
            </a:r>
          </a:p>
        </p:txBody>
      </p:sp>
      <p:graphicFrame>
        <p:nvGraphicFramePr>
          <p:cNvPr id="2" name="Tableau 1"/>
          <p:cNvGraphicFramePr>
            <a:graphicFrameLocks noGrp="1"/>
          </p:cNvGraphicFramePr>
          <p:nvPr>
            <p:extLst>
              <p:ext uri="{D42A27DB-BD31-4B8C-83A1-F6EECF244321}">
                <p14:modId xmlns:p14="http://schemas.microsoft.com/office/powerpoint/2010/main" val="1170849850"/>
              </p:ext>
            </p:extLst>
          </p:nvPr>
        </p:nvGraphicFramePr>
        <p:xfrm>
          <a:off x="702000" y="1226666"/>
          <a:ext cx="9594939" cy="4669017"/>
        </p:xfrm>
        <a:graphic>
          <a:graphicData uri="http://schemas.openxmlformats.org/drawingml/2006/table">
            <a:tbl>
              <a:tblPr/>
              <a:tblGrid>
                <a:gridCol w="5741093">
                  <a:extLst>
                    <a:ext uri="{9D8B030D-6E8A-4147-A177-3AD203B41FA5}">
                      <a16:colId xmlns:a16="http://schemas.microsoft.com/office/drawing/2014/main" val="925023054"/>
                    </a:ext>
                  </a:extLst>
                </a:gridCol>
                <a:gridCol w="1988164">
                  <a:extLst>
                    <a:ext uri="{9D8B030D-6E8A-4147-A177-3AD203B41FA5}">
                      <a16:colId xmlns:a16="http://schemas.microsoft.com/office/drawing/2014/main" val="1480944593"/>
                    </a:ext>
                  </a:extLst>
                </a:gridCol>
                <a:gridCol w="1865682">
                  <a:extLst>
                    <a:ext uri="{9D8B030D-6E8A-4147-A177-3AD203B41FA5}">
                      <a16:colId xmlns:a16="http://schemas.microsoft.com/office/drawing/2014/main" val="3174404758"/>
                    </a:ext>
                  </a:extLst>
                </a:gridCol>
              </a:tblGrid>
              <a:tr h="512024">
                <a:tc gridSpan="3">
                  <a:txBody>
                    <a:bodyPr/>
                    <a:lstStyle/>
                    <a:p>
                      <a:pPr algn="ctr" fontAlgn="ctr"/>
                      <a:r>
                        <a:rPr lang="en-US" sz="1800" b="1" i="0" u="none" strike="noStrike" dirty="0">
                          <a:solidFill>
                            <a:srgbClr val="FFFFFF"/>
                          </a:solidFill>
                          <a:effectLst/>
                          <a:latin typeface="Arial Rounded MT Bold" panose="020F0704030504030204" pitchFamily="34" charset="0"/>
                        </a:rPr>
                        <a:t>PO01 - </a:t>
                      </a:r>
                      <a:r>
                        <a:rPr lang="en-US" sz="1800" b="1" i="0" u="none" strike="noStrike" dirty="0" err="1">
                          <a:solidFill>
                            <a:srgbClr val="FFFFFF"/>
                          </a:solidFill>
                          <a:effectLst/>
                          <a:latin typeface="Arial Rounded MT Bold" panose="020F0704030504030204" pitchFamily="34" charset="0"/>
                        </a:rPr>
                        <a:t>Accueil</a:t>
                      </a:r>
                      <a:r>
                        <a:rPr lang="en-US" sz="1800" b="1" i="0" u="none" strike="noStrike" dirty="0">
                          <a:solidFill>
                            <a:srgbClr val="FFFFFF"/>
                          </a:solidFill>
                          <a:effectLst/>
                          <a:latin typeface="Arial Rounded MT Bold" panose="020F0704030504030204" pitchFamily="34" charset="0"/>
                        </a:rPr>
                        <a:t> &amp; Orientation</a:t>
                      </a:r>
                    </a:p>
                  </a:txBody>
                  <a:tcPr marL="9525" marR="9525" marT="9525" marB="0" anchor="ctr">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800080"/>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67617904"/>
                  </a:ext>
                </a:extLst>
              </a:tr>
              <a:tr h="365732">
                <a:tc>
                  <a:txBody>
                    <a:bodyPr/>
                    <a:lstStyle/>
                    <a:p>
                      <a:pPr algn="ctr" fontAlgn="ctr"/>
                      <a:r>
                        <a:rPr lang="en-US" sz="1400" b="1" i="0" u="none" strike="noStrike">
                          <a:solidFill>
                            <a:srgbClr val="FFFFFF"/>
                          </a:solidFill>
                          <a:effectLst/>
                          <a:latin typeface="Arial Narrow" panose="020B0606020202030204" pitchFamily="34" charset="0"/>
                        </a:rPr>
                        <a:t>Indicateurs</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en-US" sz="1400" b="1" i="0" u="none" strike="noStrike" dirty="0" err="1">
                          <a:solidFill>
                            <a:srgbClr val="FFFFFF"/>
                          </a:solidFill>
                          <a:effectLst/>
                          <a:latin typeface="Arial Narrow" panose="020B0606020202030204" pitchFamily="34" charset="0"/>
                        </a:rPr>
                        <a:t>Juillet</a:t>
                      </a:r>
                      <a:r>
                        <a:rPr lang="en-US" sz="1400" b="1" i="0" u="none" strike="noStrike" dirty="0">
                          <a:solidFill>
                            <a:srgbClr val="FFFFFF"/>
                          </a:solidFill>
                          <a:effectLst/>
                          <a:latin typeface="Arial Narrow" panose="020B0606020202030204" pitchFamily="34" charset="0"/>
                        </a:rPr>
                        <a:t> </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Arial Narrow" panose="020B0606020202030204" pitchFamily="34" charset="0"/>
                        </a:rPr>
                        <a:t>  </a:t>
                      </a:r>
                      <a:r>
                        <a:rPr lang="en-US" sz="1400" b="1" i="0" u="none" strike="noStrike" dirty="0" err="1">
                          <a:solidFill>
                            <a:srgbClr val="FFFFFF"/>
                          </a:solidFill>
                          <a:effectLst/>
                          <a:latin typeface="Arial Narrow" panose="020B0606020202030204" pitchFamily="34" charset="0"/>
                        </a:rPr>
                        <a:t>Août</a:t>
                      </a:r>
                      <a:endParaRPr lang="en-US" sz="1400" b="1" i="0" u="none" strike="noStrike" dirty="0">
                        <a:solidFill>
                          <a:srgbClr val="FFFFFF"/>
                        </a:solidFill>
                        <a:effectLst/>
                        <a:latin typeface="Arial Narrow" panose="020B060602020203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extLst>
                  <a:ext uri="{0D108BD9-81ED-4DB2-BD59-A6C34878D82A}">
                    <a16:rowId xmlns:a16="http://schemas.microsoft.com/office/drawing/2014/main" val="3952718640"/>
                  </a:ext>
                </a:extLst>
              </a:tr>
              <a:tr h="402304">
                <a:tc rowSpan="2">
                  <a:txBody>
                    <a:bodyPr/>
                    <a:lstStyle/>
                    <a:p>
                      <a:pPr algn="ctr" fontAlgn="ctr"/>
                      <a:r>
                        <a:rPr lang="fr-FR" sz="1800" b="1" i="0" u="none" strike="noStrike" dirty="0">
                          <a:solidFill>
                            <a:srgbClr val="FFFFFF"/>
                          </a:solidFill>
                          <a:effectLst/>
                          <a:latin typeface="Arial Narrow" panose="020B0606020202030204" pitchFamily="34" charset="0"/>
                        </a:rPr>
                        <a:t>Mesure de l'amabilité à l'accueil</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008080"/>
                    </a:solidFill>
                  </a:tcPr>
                </a:tc>
                <a:tc>
                  <a:txBody>
                    <a:bodyPr/>
                    <a:lstStyle/>
                    <a:p>
                      <a:pPr algn="ctr"/>
                      <a:r>
                        <a:rPr lang="en-US" b="1" dirty="0">
                          <a:solidFill>
                            <a:srgbClr val="00B050"/>
                          </a:solidFill>
                        </a:rPr>
                        <a:t>0</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a:r>
                        <a:rPr lang="en-US" b="1" dirty="0">
                          <a:solidFill>
                            <a:srgbClr val="00B050"/>
                          </a:solidFill>
                        </a:rPr>
                        <a:t>0</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133793430"/>
                  </a:ext>
                </a:extLst>
              </a:tr>
              <a:tr h="486423">
                <a:tc vMerge="1">
                  <a:txBody>
                    <a:bodyPr/>
                    <a:lstStyle/>
                    <a:p>
                      <a:pPr algn="l" fontAlgn="ctr"/>
                      <a:endParaRPr lang="fr-FR" sz="1000" b="0" i="0" u="none" strike="noStrike" dirty="0">
                        <a:solidFill>
                          <a:srgbClr val="FFFFFF"/>
                        </a:solidFill>
                        <a:effectLst/>
                        <a:latin typeface="Calibri" panose="020F050202020403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en-US" sz="2400" b="1" i="0" u="none" strike="noStrike" dirty="0">
                          <a:solidFill>
                            <a:srgbClr val="00B050"/>
                          </a:solidFill>
                          <a:effectLst/>
                          <a:latin typeface="Wingdings" panose="05000000000000000000" pitchFamily="2" charset="2"/>
                        </a:rPr>
                        <a:t>J</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2400" b="1" i="0" u="none" strike="noStrike" dirty="0">
                          <a:solidFill>
                            <a:srgbClr val="00B050"/>
                          </a:solidFill>
                          <a:effectLst/>
                          <a:latin typeface="Wingdings" panose="05000000000000000000" pitchFamily="2" charset="2"/>
                        </a:rPr>
                        <a:t>J</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3230201991"/>
                  </a:ext>
                </a:extLst>
              </a:tr>
              <a:tr h="310872">
                <a:tc>
                  <a:txBody>
                    <a:bodyPr/>
                    <a:lstStyle/>
                    <a:p>
                      <a:pPr algn="l" fontAlgn="ctr"/>
                      <a:r>
                        <a:rPr lang="en-US" sz="1800" b="1" i="0" u="none" strike="noStrike" dirty="0">
                          <a:solidFill>
                            <a:srgbClr val="FFFFFF"/>
                          </a:solidFill>
                          <a:effectLst/>
                          <a:latin typeface="Arial Narrow" panose="020B0606020202030204" pitchFamily="34" charset="0"/>
                        </a:rPr>
                        <a:t> </a:t>
                      </a:r>
                    </a:p>
                  </a:txBody>
                  <a:tcPr marL="9525" marR="9525" marT="9525" marB="0" anchor="ctr">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pPr algn="l" fontAlgn="ctr"/>
                      <a:r>
                        <a:rPr lang="en-US" sz="1600" b="1" i="0" u="none" strike="noStrike" dirty="0">
                          <a:solidFill>
                            <a:srgbClr val="FFFFFF"/>
                          </a:solidFill>
                          <a:effectLst/>
                          <a:latin typeface="Bahnschrift" panose="020B0502040204020203" pitchFamily="34" charset="0"/>
                        </a:rPr>
                        <a:t> </a:t>
                      </a:r>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pPr algn="l" fontAlgn="ctr"/>
                      <a:r>
                        <a:rPr lang="en-US" sz="1600" b="1" i="0" u="none" strike="noStrike" dirty="0">
                          <a:solidFill>
                            <a:srgbClr val="FFFFFF"/>
                          </a:solidFill>
                          <a:effectLst/>
                          <a:latin typeface="Bahnschrift" panose="020B0502040204020203" pitchFamily="34" charset="0"/>
                        </a:rPr>
                        <a:t> </a:t>
                      </a:r>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extLst>
                  <a:ext uri="{0D108BD9-81ED-4DB2-BD59-A6C34878D82A}">
                    <a16:rowId xmlns:a16="http://schemas.microsoft.com/office/drawing/2014/main" val="2423546051"/>
                  </a:ext>
                </a:extLst>
              </a:tr>
              <a:tr h="621744">
                <a:tc rowSpan="2">
                  <a:txBody>
                    <a:bodyPr/>
                    <a:lstStyle/>
                    <a:p>
                      <a:pPr algn="ctr" fontAlgn="ctr"/>
                      <a:r>
                        <a:rPr lang="fr-FR" sz="1800" b="1" i="0" u="none" strike="noStrike" dirty="0">
                          <a:solidFill>
                            <a:srgbClr val="FFFFFF"/>
                          </a:solidFill>
                          <a:effectLst/>
                          <a:latin typeface="Arial Narrow" panose="020B0606020202030204" pitchFamily="34" charset="0"/>
                        </a:rPr>
                        <a:t>Satisfaction des nouveaux patients sur l'accueil</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ED7D31"/>
                    </a:solidFill>
                  </a:tcPr>
                </a:tc>
                <a:tc>
                  <a:txBody>
                    <a:bodyPr/>
                    <a:lstStyle/>
                    <a:p>
                      <a:pPr algn="ctr"/>
                      <a:endParaRPr lang="en-US" b="1" dirty="0">
                        <a:solidFill>
                          <a:srgbClr val="00B050"/>
                        </a:solidFill>
                      </a:endParaRPr>
                    </a:p>
                    <a:p>
                      <a:pPr algn="ctr"/>
                      <a:r>
                        <a:rPr lang="en-US" b="1" dirty="0">
                          <a:solidFill>
                            <a:srgbClr val="00B050"/>
                          </a:solidFill>
                        </a:rPr>
                        <a:t>4</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tc>
                  <a:txBody>
                    <a:bodyPr/>
                    <a:lstStyle/>
                    <a:p>
                      <a:endParaRPr lang="en-US" b="1" dirty="0"/>
                    </a:p>
                    <a:p>
                      <a:pPr algn="ctr"/>
                      <a:r>
                        <a:rPr lang="en-US" b="1" dirty="0">
                          <a:solidFill>
                            <a:srgbClr val="00B050"/>
                          </a:solidFill>
                        </a:rPr>
                        <a:t>4</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extLst>
                  <a:ext uri="{0D108BD9-81ED-4DB2-BD59-A6C34878D82A}">
                    <a16:rowId xmlns:a16="http://schemas.microsoft.com/office/drawing/2014/main" val="4140492947"/>
                  </a:ext>
                </a:extLst>
              </a:tr>
              <a:tr h="427906">
                <a:tc vMerge="1">
                  <a:txBody>
                    <a:bodyPr/>
                    <a:lstStyle/>
                    <a:p>
                      <a:pPr algn="ctr" fontAlgn="ctr"/>
                      <a:endParaRPr lang="en-US" sz="1000" b="0" i="0" u="none" strike="noStrike" dirty="0">
                        <a:solidFill>
                          <a:srgbClr val="FFFFFF"/>
                        </a:solidFill>
                        <a:effectLst/>
                        <a:latin typeface="Calibri" panose="020F050202020403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en-US" sz="2000" b="1" i="0" u="none" strike="noStrike" dirty="0">
                          <a:solidFill>
                            <a:srgbClr val="00B050"/>
                          </a:solidFill>
                          <a:effectLst/>
                          <a:latin typeface="Wingdings" panose="05000000000000000000" pitchFamily="2" charset="2"/>
                        </a:rPr>
                        <a:t>C</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sz="2000" b="1" i="0" u="none" strike="noStrike" dirty="0">
                        <a:solidFill>
                          <a:srgbClr val="00B050"/>
                        </a:solidFill>
                        <a:effectLst/>
                        <a:latin typeface="Wingdings" panose="05000000000000000000" pitchFamily="2" charset="2"/>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en-US" sz="2000" b="1" i="0" u="none" strike="noStrike" dirty="0">
                          <a:solidFill>
                            <a:srgbClr val="00B050"/>
                          </a:solidFill>
                          <a:effectLst/>
                          <a:latin typeface="Wingdings" panose="05000000000000000000" pitchFamily="2" charset="2"/>
                        </a:rPr>
                        <a:t>J</a:t>
                      </a:r>
                    </a:p>
                    <a:p>
                      <a:pPr algn="ctr" fontAlgn="ctr"/>
                      <a:endParaRPr lang="en-US" sz="2000" b="1" i="0" u="none" strike="noStrike" dirty="0">
                        <a:solidFill>
                          <a:srgbClr val="00B050"/>
                        </a:solidFill>
                        <a:effectLst/>
                        <a:latin typeface="Wingdings" panose="05000000000000000000" pitchFamily="2" charset="2"/>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2879037093"/>
                  </a:ext>
                </a:extLst>
              </a:tr>
              <a:tr h="310872">
                <a:tc>
                  <a:txBody>
                    <a:bodyPr/>
                    <a:lstStyle/>
                    <a:p>
                      <a:pPr algn="l" fontAlgn="ctr"/>
                      <a:r>
                        <a:rPr lang="en-US" sz="1800" b="0" i="0" u="none" strike="noStrike" dirty="0">
                          <a:solidFill>
                            <a:srgbClr val="FFFFFF"/>
                          </a:solidFill>
                          <a:effectLst/>
                          <a:latin typeface="Arial Narrow" panose="020B0606020202030204" pitchFamily="34" charset="0"/>
                        </a:rPr>
                        <a:t> </a:t>
                      </a:r>
                    </a:p>
                  </a:txBody>
                  <a:tcPr marL="9525" marR="9525" marT="9525" marB="0" anchor="ctr">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endParaRPr lang="en-US" b="1" dirty="0"/>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tc>
                  <a:txBody>
                    <a:bodyPr/>
                    <a:lstStyle/>
                    <a:p>
                      <a:endParaRPr lang="en-US" b="1" dirty="0"/>
                    </a:p>
                  </a:txBody>
                  <a:tcPr marL="9525" marR="9525" marT="9525"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D0CECE"/>
                    </a:solidFill>
                  </a:tcPr>
                </a:tc>
                <a:extLst>
                  <a:ext uri="{0D108BD9-81ED-4DB2-BD59-A6C34878D82A}">
                    <a16:rowId xmlns:a16="http://schemas.microsoft.com/office/drawing/2014/main" val="510215844"/>
                  </a:ext>
                </a:extLst>
              </a:tr>
              <a:tr h="365732">
                <a:tc rowSpan="2">
                  <a:txBody>
                    <a:bodyPr/>
                    <a:lstStyle/>
                    <a:p>
                      <a:pPr algn="ctr" fontAlgn="ctr"/>
                      <a:r>
                        <a:rPr lang="en-US" sz="1800" b="1" i="0" u="none" strike="noStrike" dirty="0" err="1">
                          <a:solidFill>
                            <a:srgbClr val="FFFFFF"/>
                          </a:solidFill>
                          <a:effectLst/>
                          <a:latin typeface="Arial Narrow" panose="020B0606020202030204" pitchFamily="34" charset="0"/>
                        </a:rPr>
                        <a:t>Nombre</a:t>
                      </a:r>
                      <a:r>
                        <a:rPr lang="en-US" sz="1800" b="1" i="0" u="none" strike="noStrike" dirty="0">
                          <a:solidFill>
                            <a:srgbClr val="FFFFFF"/>
                          </a:solidFill>
                          <a:effectLst/>
                          <a:latin typeface="Arial Narrow" panose="020B0606020202030204" pitchFamily="34" charset="0"/>
                        </a:rPr>
                        <a:t> </a:t>
                      </a:r>
                      <a:r>
                        <a:rPr lang="en-US" sz="1800" b="1" i="0" u="none" strike="noStrike" dirty="0" err="1">
                          <a:solidFill>
                            <a:srgbClr val="FFFFFF"/>
                          </a:solidFill>
                          <a:effectLst/>
                          <a:latin typeface="Arial Narrow" panose="020B0606020202030204" pitchFamily="34" charset="0"/>
                        </a:rPr>
                        <a:t>d'appels</a:t>
                      </a:r>
                      <a:r>
                        <a:rPr lang="en-US" sz="1800" b="1" i="0" u="none" strike="noStrike" dirty="0">
                          <a:solidFill>
                            <a:srgbClr val="FFFFFF"/>
                          </a:solidFill>
                          <a:effectLst/>
                          <a:latin typeface="Arial Narrow" panose="020B0606020202030204" pitchFamily="34" charset="0"/>
                        </a:rPr>
                        <a:t> entrants</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990099"/>
                    </a:solidFill>
                  </a:tcPr>
                </a:tc>
                <a:tc>
                  <a:txBody>
                    <a:bodyPr/>
                    <a:lstStyle/>
                    <a:p>
                      <a:pPr algn="ctr"/>
                      <a:r>
                        <a:rPr lang="en-US" b="1" dirty="0">
                          <a:solidFill>
                            <a:srgbClr val="FF0000"/>
                          </a:solidFill>
                        </a:rPr>
                        <a:t>1333</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tc>
                  <a:txBody>
                    <a:bodyPr/>
                    <a:lstStyle/>
                    <a:p>
                      <a:pPr algn="ctr"/>
                      <a:r>
                        <a:rPr lang="en-US" b="1" dirty="0">
                          <a:solidFill>
                            <a:srgbClr val="FF0000"/>
                          </a:solidFill>
                        </a:rPr>
                        <a:t>1440</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2F2F2"/>
                    </a:solidFill>
                  </a:tcPr>
                </a:tc>
                <a:extLst>
                  <a:ext uri="{0D108BD9-81ED-4DB2-BD59-A6C34878D82A}">
                    <a16:rowId xmlns:a16="http://schemas.microsoft.com/office/drawing/2014/main" val="1359998868"/>
                  </a:ext>
                </a:extLst>
              </a:tr>
              <a:tr h="369389">
                <a:tc vMerge="1">
                  <a:txBody>
                    <a:bodyPr/>
                    <a:lstStyle/>
                    <a:p>
                      <a:pPr algn="ctr" fontAlgn="ctr"/>
                      <a:endParaRPr lang="fr-FR" sz="1000" b="0"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2000" b="1" i="0" u="none" strike="noStrike" dirty="0">
                          <a:solidFill>
                            <a:srgbClr val="C00000"/>
                          </a:solidFill>
                          <a:effectLst/>
                          <a:latin typeface="Wingdings" panose="05000000000000000000" pitchFamily="2" charset="2"/>
                          <a:sym typeface="Wingdings" panose="05000000000000000000" pitchFamily="2" charset="2"/>
                        </a:rPr>
                        <a:t></a:t>
                      </a:r>
                      <a:endParaRPr lang="en-US" sz="2000" b="1" i="0" u="none" strike="noStrike" dirty="0">
                        <a:solidFill>
                          <a:srgbClr val="C00000"/>
                        </a:solidFill>
                        <a:effectLst/>
                        <a:latin typeface="Wingdings" panose="05000000000000000000" pitchFamily="2" charset="2"/>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2000" b="1" i="0" u="none" strike="noStrike" dirty="0">
                          <a:solidFill>
                            <a:srgbClr val="C00000"/>
                          </a:solidFill>
                          <a:effectLst/>
                          <a:latin typeface="Wingdings" panose="05000000000000000000" pitchFamily="2" charset="2"/>
                          <a:sym typeface="Wingdings" panose="05000000000000000000" pitchFamily="2" charset="2"/>
                        </a:rPr>
                        <a:t></a:t>
                      </a:r>
                      <a:endParaRPr lang="en-US" sz="2000" b="1" i="0" u="none" strike="noStrike" dirty="0">
                        <a:solidFill>
                          <a:srgbClr val="C00000"/>
                        </a:solidFill>
                        <a:effectLst/>
                        <a:latin typeface="Wingdings" panose="05000000000000000000" pitchFamily="2" charset="2"/>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4022854857"/>
                  </a:ext>
                </a:extLst>
              </a:tr>
            </a:tbl>
          </a:graphicData>
        </a:graphic>
      </p:graphicFrame>
    </p:spTree>
    <p:extLst>
      <p:ext uri="{BB962C8B-B14F-4D97-AF65-F5344CB8AC3E}">
        <p14:creationId xmlns:p14="http://schemas.microsoft.com/office/powerpoint/2010/main" val="732161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159524"/>
            <a:ext cx="9326880" cy="1569660"/>
          </a:xfrm>
          <a:prstGeom prst="rect">
            <a:avLst/>
          </a:prstGeom>
          <a:noFill/>
        </p:spPr>
        <p:txBody>
          <a:bodyPr wrap="square" lIns="91440" tIns="45720" rIns="91440" bIns="45720">
            <a:spAutoFit/>
          </a:bodyPr>
          <a:lstStyle/>
          <a:p>
            <a:pPr algn="ctr"/>
            <a:r>
              <a:rPr lang="fr-FR" sz="4800" dirty="0">
                <a:ln w="0"/>
                <a:solidFill>
                  <a:srgbClr val="1B3F5F"/>
                </a:solidFill>
                <a:latin typeface="Arial Rounded MT Bold" panose="020F0704030504030204" pitchFamily="34" charset="77"/>
                <a:ea typeface="Arial Unicode MS" panose="020B0604020202020204" pitchFamily="34" charset="-128"/>
                <a:cs typeface="Arial Unicode MS" panose="020B0604020202020204" pitchFamily="34" charset="-128"/>
              </a:rPr>
              <a:t>Gouvernance et Management des performances</a:t>
            </a:r>
            <a:endParaRPr lang="en-US" sz="4800" dirty="0">
              <a:ln w="0"/>
              <a:solidFill>
                <a:srgbClr val="1B3F5F"/>
              </a:solidFill>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7871733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extLst>
              <p:ext uri="{D42A27DB-BD31-4B8C-83A1-F6EECF244321}">
                <p14:modId xmlns:p14="http://schemas.microsoft.com/office/powerpoint/2010/main" val="913489916"/>
              </p:ext>
            </p:extLst>
          </p:nvPr>
        </p:nvGraphicFramePr>
        <p:xfrm>
          <a:off x="701675" y="2016985"/>
          <a:ext cx="10584721" cy="2077938"/>
        </p:xfrm>
        <a:graphic>
          <a:graphicData uri="http://schemas.openxmlformats.org/drawingml/2006/table">
            <a:tbl>
              <a:tblPr/>
              <a:tblGrid>
                <a:gridCol w="4480440">
                  <a:extLst>
                    <a:ext uri="{9D8B030D-6E8A-4147-A177-3AD203B41FA5}">
                      <a16:colId xmlns:a16="http://schemas.microsoft.com/office/drawing/2014/main" val="746552841"/>
                    </a:ext>
                  </a:extLst>
                </a:gridCol>
                <a:gridCol w="1443972">
                  <a:extLst>
                    <a:ext uri="{9D8B030D-6E8A-4147-A177-3AD203B41FA5}">
                      <a16:colId xmlns:a16="http://schemas.microsoft.com/office/drawing/2014/main" val="2339216956"/>
                    </a:ext>
                  </a:extLst>
                </a:gridCol>
                <a:gridCol w="2792233">
                  <a:extLst>
                    <a:ext uri="{9D8B030D-6E8A-4147-A177-3AD203B41FA5}">
                      <a16:colId xmlns:a16="http://schemas.microsoft.com/office/drawing/2014/main" val="36528668"/>
                    </a:ext>
                  </a:extLst>
                </a:gridCol>
                <a:gridCol w="1868076">
                  <a:extLst>
                    <a:ext uri="{9D8B030D-6E8A-4147-A177-3AD203B41FA5}">
                      <a16:colId xmlns:a16="http://schemas.microsoft.com/office/drawing/2014/main" val="3838855176"/>
                    </a:ext>
                  </a:extLst>
                </a:gridCol>
              </a:tblGrid>
              <a:tr h="466996">
                <a:tc>
                  <a:txBody>
                    <a:bodyPr/>
                    <a:lstStyle/>
                    <a:p>
                      <a:pPr algn="ctr" fontAlgn="ctr"/>
                      <a:r>
                        <a:rPr lang="en-US" sz="1800" b="1" i="0" u="none" strike="noStrike" dirty="0" err="1">
                          <a:solidFill>
                            <a:srgbClr val="FFFFFF"/>
                          </a:solidFill>
                          <a:effectLst/>
                          <a:latin typeface="Arial" panose="020B0604020202020204" pitchFamily="34" charset="0"/>
                        </a:rPr>
                        <a:t>Indicateurs</a:t>
                      </a:r>
                      <a:r>
                        <a:rPr lang="en-US" sz="1800" b="1" i="0" u="none" strike="noStrike" dirty="0">
                          <a:solidFill>
                            <a:srgbClr val="FFFFFF"/>
                          </a:solidFill>
                          <a:effectLst/>
                          <a:latin typeface="Arial" panose="020B0604020202020204" pitchFamily="34" charset="0"/>
                        </a:rPr>
                        <a:t> non </a:t>
                      </a:r>
                      <a:r>
                        <a:rPr lang="en-US" sz="1800" b="1" i="0" u="none" strike="noStrike" dirty="0" err="1">
                          <a:solidFill>
                            <a:srgbClr val="FFFFFF"/>
                          </a:solidFill>
                          <a:effectLst/>
                          <a:latin typeface="Arial" panose="020B0604020202020204" pitchFamily="34" charset="0"/>
                        </a:rPr>
                        <a:t>conforme</a:t>
                      </a:r>
                      <a:endParaRPr lang="en-US" sz="1800" b="1" i="0" u="none" strike="noStrike" dirty="0">
                        <a:solidFill>
                          <a:srgbClr val="FFFFFF"/>
                        </a:solidFill>
                        <a:effectLst/>
                        <a:latin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800" b="1" i="0" u="none" strike="noStrike" dirty="0" err="1">
                          <a:solidFill>
                            <a:srgbClr val="FFFFFF"/>
                          </a:solidFill>
                          <a:effectLst/>
                          <a:latin typeface="Arial" panose="020B0604020202020204" pitchFamily="34" charset="0"/>
                        </a:rPr>
                        <a:t>Responsable</a:t>
                      </a:r>
                      <a:endParaRPr lang="en-US" sz="1800" b="1" i="0" u="none" strike="noStrike" dirty="0">
                        <a:solidFill>
                          <a:srgbClr val="FFFFFF"/>
                        </a:solidFill>
                        <a:effectLst/>
                        <a:latin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800" b="1" i="0" u="none" strike="noStrike" dirty="0">
                          <a:solidFill>
                            <a:srgbClr val="FFFFFF"/>
                          </a:solidFill>
                          <a:effectLst/>
                          <a:latin typeface="Arial" panose="020B0604020202020204" pitchFamily="34" charset="0"/>
                        </a:rPr>
                        <a:t>Cause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800" b="1" i="0" u="none" strike="noStrike" dirty="0">
                          <a:solidFill>
                            <a:srgbClr val="FFFFFF"/>
                          </a:solidFill>
                          <a:effectLst/>
                          <a:latin typeface="Arial" panose="020B0604020202020204" pitchFamily="34" charset="0"/>
                        </a:rPr>
                        <a:t>Action corrective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solidFill>
                      <a:srgbClr val="1F4E78"/>
                    </a:solidFill>
                  </a:tcPr>
                </a:tc>
                <a:extLst>
                  <a:ext uri="{0D108BD9-81ED-4DB2-BD59-A6C34878D82A}">
                    <a16:rowId xmlns:a16="http://schemas.microsoft.com/office/drawing/2014/main" val="616134662"/>
                  </a:ext>
                </a:extLst>
              </a:tr>
              <a:tr h="1610942">
                <a:tc>
                  <a:txBody>
                    <a:bodyPr/>
                    <a:lstStyle/>
                    <a:p>
                      <a:pPr algn="ctr" fontAlgn="ctr"/>
                      <a:r>
                        <a:rPr lang="fr-FR" sz="1800" b="1" i="0" u="none" strike="noStrike" dirty="0">
                          <a:solidFill>
                            <a:srgbClr val="000000"/>
                          </a:solidFill>
                          <a:effectLst/>
                          <a:latin typeface="Arial" panose="020B0604020202020204" pitchFamily="34" charset="0"/>
                        </a:rPr>
                        <a:t>Nombre d’appels entrants</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sz="2000" dirty="0"/>
                        <a:t>Haby</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dirty="0"/>
                        <a:t>Problème avec la ligne de la Sonatel</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sz="3200" b="1" dirty="0">
                          <a:solidFill>
                            <a:schemeClr val="tx1"/>
                          </a:solidFill>
                        </a:rPr>
                        <a:t>-</a:t>
                      </a:r>
                      <a:endParaRPr lang="en-US" sz="3200" b="1" dirty="0">
                        <a:solidFill>
                          <a:schemeClr val="tx1"/>
                        </a:solidFill>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a:noFill/>
                    </a:lnT>
                    <a:lnB w="635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385698387"/>
                  </a:ext>
                </a:extLst>
              </a:tr>
            </a:tbl>
          </a:graphicData>
        </a:graphic>
      </p:graphicFrame>
      <p:grpSp>
        <p:nvGrpSpPr>
          <p:cNvPr id="6" name="Groupe 5"/>
          <p:cNvGrpSpPr/>
          <p:nvPr/>
        </p:nvGrpSpPr>
        <p:grpSpPr>
          <a:xfrm>
            <a:off x="10617511" y="0"/>
            <a:ext cx="1146808" cy="1241603"/>
            <a:chOff x="7966579" y="-6936"/>
            <a:chExt cx="1146808" cy="1241603"/>
          </a:xfrm>
        </p:grpSpPr>
        <p:sp>
          <p:nvSpPr>
            <p:cNvPr id="7"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8"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9" name="Rectangle 8"/>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plan d’action cibles non atteintes T1-T2 2023</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itre 1">
            <a:extLst>
              <a:ext uri="{FF2B5EF4-FFF2-40B4-BE49-F238E27FC236}">
                <a16:creationId xmlns:a16="http://schemas.microsoft.com/office/drawing/2014/main" id="{DB7CEAEC-4849-4BA5-9A1C-6D67CF319CFF}"/>
              </a:ext>
            </a:extLst>
          </p:cNvPr>
          <p:cNvSpPr>
            <a:spLocks noGrp="1"/>
          </p:cNvSpPr>
          <p:nvPr>
            <p:ph type="title"/>
          </p:nvPr>
        </p:nvSpPr>
        <p:spPr>
          <a:xfrm>
            <a:off x="701675" y="204788"/>
            <a:ext cx="10788650" cy="895350"/>
          </a:xfrm>
        </p:spPr>
        <p:txBody>
          <a:bodyPr>
            <a:normAutofit/>
          </a:bodyPr>
          <a:lstStyle/>
          <a:p>
            <a:pPr algn="ctr"/>
            <a:r>
              <a:rPr lang="fr-FR" sz="2400" b="1" dirty="0">
                <a:latin typeface="Bahnschrift" panose="020B0502040204020203" pitchFamily="34" charset="0"/>
              </a:rPr>
              <a:t>PO01 – Accueil et Orientation </a:t>
            </a:r>
          </a:p>
        </p:txBody>
      </p:sp>
      <p:sp>
        <p:nvSpPr>
          <p:cNvPr id="12" name="Rectangle 11"/>
          <p:cNvSpPr/>
          <p:nvPr/>
        </p:nvSpPr>
        <p:spPr>
          <a:xfrm>
            <a:off x="701675" y="1642240"/>
            <a:ext cx="10584721"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PO01 – Accueil et Orientation</a:t>
            </a:r>
            <a:endParaRPr lang="en-US" dirty="0"/>
          </a:p>
        </p:txBody>
      </p:sp>
    </p:spTree>
    <p:extLst>
      <p:ext uri="{BB962C8B-B14F-4D97-AF65-F5344CB8AC3E}">
        <p14:creationId xmlns:p14="http://schemas.microsoft.com/office/powerpoint/2010/main" val="14830268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Audit</a:t>
            </a:r>
            <a:endParaRPr lang="en-US" sz="2400" dirty="0">
              <a:solidFill>
                <a:schemeClr val="bg1"/>
              </a:solidFill>
            </a:endParaRPr>
          </a:p>
        </p:txBody>
      </p:sp>
      <p:graphicFrame>
        <p:nvGraphicFramePr>
          <p:cNvPr id="8" name="Tableau 7"/>
          <p:cNvGraphicFramePr>
            <a:graphicFrameLocks noGrp="1"/>
          </p:cNvGraphicFramePr>
          <p:nvPr>
            <p:extLst>
              <p:ext uri="{D42A27DB-BD31-4B8C-83A1-F6EECF244321}">
                <p14:modId xmlns:p14="http://schemas.microsoft.com/office/powerpoint/2010/main" val="2341322183"/>
              </p:ext>
            </p:extLst>
          </p:nvPr>
        </p:nvGraphicFramePr>
        <p:xfrm>
          <a:off x="880347" y="1111565"/>
          <a:ext cx="10249989" cy="4285104"/>
        </p:xfrm>
        <a:graphic>
          <a:graphicData uri="http://schemas.openxmlformats.org/drawingml/2006/table">
            <a:tbl>
              <a:tblPr/>
              <a:tblGrid>
                <a:gridCol w="3103824">
                  <a:extLst>
                    <a:ext uri="{9D8B030D-6E8A-4147-A177-3AD203B41FA5}">
                      <a16:colId xmlns:a16="http://schemas.microsoft.com/office/drawing/2014/main" val="1773555427"/>
                    </a:ext>
                  </a:extLst>
                </a:gridCol>
                <a:gridCol w="1384663">
                  <a:extLst>
                    <a:ext uri="{9D8B030D-6E8A-4147-A177-3AD203B41FA5}">
                      <a16:colId xmlns:a16="http://schemas.microsoft.com/office/drawing/2014/main" val="1375318744"/>
                    </a:ext>
                  </a:extLst>
                </a:gridCol>
                <a:gridCol w="5761502">
                  <a:extLst>
                    <a:ext uri="{9D8B030D-6E8A-4147-A177-3AD203B41FA5}">
                      <a16:colId xmlns:a16="http://schemas.microsoft.com/office/drawing/2014/main" val="3001103945"/>
                    </a:ext>
                  </a:extLst>
                </a:gridCol>
              </a:tblGrid>
              <a:tr h="560795">
                <a:tc gridSpan="3">
                  <a:txBody>
                    <a:bodyPr/>
                    <a:lstStyle/>
                    <a:p>
                      <a:pPr algn="ctr" rtl="0" fontAlgn="ctr"/>
                      <a:r>
                        <a:rPr lang="fr-FR" sz="1600" b="1" i="0" u="none" strike="noStrike" dirty="0">
                          <a:solidFill>
                            <a:srgbClr val="FFFFFF"/>
                          </a:solidFill>
                          <a:effectLst/>
                          <a:latin typeface="Arial Narrow" panose="020B0606020202030204" pitchFamily="34" charset="0"/>
                        </a:rPr>
                        <a:t>PO01 – Accueil &amp; Orientation</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99009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464213">
                <a:tc>
                  <a:txBody>
                    <a:bodyPr/>
                    <a:lstStyle/>
                    <a:p>
                      <a:pPr algn="l" fontAlgn="b"/>
                      <a:endParaRPr lang="en-US" sz="1800" b="0" i="0" u="none" strike="noStrike">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82907">
                <a:tc>
                  <a:txBody>
                    <a:bodyPr/>
                    <a:lstStyle/>
                    <a:p>
                      <a:pPr algn="ctr" fontAlgn="b"/>
                      <a:r>
                        <a:rPr lang="en-US" sz="1800" b="0" i="0" u="none" strike="noStrike" dirty="0">
                          <a:solidFill>
                            <a:srgbClr val="000000"/>
                          </a:solidFill>
                          <a:effectLst/>
                          <a:latin typeface="Arial Narrow" panose="020B0606020202030204" pitchFamily="34" charset="0"/>
                        </a:rPr>
                        <a:t>Rubriques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Narrow" panose="020B0606020202030204" pitchFamily="34" charset="0"/>
                        </a:rPr>
                        <a:t>Réponses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Arial Narrow" panose="020B0606020202030204" pitchFamily="34" charset="0"/>
                        </a:rPr>
                        <a:t>Commentaires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638683">
                <a:tc>
                  <a:txBody>
                    <a:bodyPr/>
                    <a:lstStyle/>
                    <a:p>
                      <a:pPr algn="ctr" rtl="0" fontAlgn="ctr"/>
                      <a:r>
                        <a:rPr lang="en-US" sz="1600" b="1" i="0" u="none" strike="noStrike">
                          <a:solidFill>
                            <a:srgbClr val="FFFFFF"/>
                          </a:solidFill>
                          <a:effectLst/>
                          <a:latin typeface="Arial Narrow" panose="020B0606020202030204"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en-US" sz="1600" b="0" i="0" u="none" strike="noStrike" dirty="0">
                          <a:solidFill>
                            <a:srgbClr val="000000"/>
                          </a:solidFill>
                          <a:effectLst/>
                          <a:latin typeface="Arial Rounded MT Bold" panose="020F0704030504030204" pitchFamily="34" charset="0"/>
                          <a:cs typeface="Arial" panose="020B0604020202020204" pitchFamily="34" charset="0"/>
                        </a:rPr>
                        <a:t>06/07/2023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0" indent="0" algn="l" fontAlgn="b">
                        <a:buFont typeface="Arial" panose="020B0604020202020204" pitchFamily="34" charset="0"/>
                        <a:buNone/>
                      </a:pPr>
                      <a:endParaRPr lang="en-US" sz="2000" b="0" i="0" u="none" strike="noStrike" dirty="0">
                        <a:solidFill>
                          <a:srgbClr val="000000"/>
                        </a:solidFill>
                        <a:effectLst/>
                        <a:latin typeface="Arial Rounded MT Bold" panose="020F0704030504030204" pitchFamily="34" charset="0"/>
                        <a:cs typeface="Arial" panose="020B060402020202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653712">
                <a:tc>
                  <a:txBody>
                    <a:bodyPr/>
                    <a:lstStyle/>
                    <a:p>
                      <a:pPr algn="ctr" rtl="0" fontAlgn="ctr"/>
                      <a:r>
                        <a:rPr lang="en-US" sz="1600" b="1" i="0" u="none" strike="noStrike" dirty="0">
                          <a:solidFill>
                            <a:srgbClr val="FFFFFF"/>
                          </a:solidFill>
                          <a:effectLst/>
                          <a:latin typeface="Arial Narrow" panose="020B0606020202030204" pitchFamily="34" charset="0"/>
                        </a:rPr>
                        <a:t>Derniers Audits cloturés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err="1">
                          <a:solidFill>
                            <a:srgbClr val="00B050"/>
                          </a:solidFill>
                          <a:effectLst/>
                          <a:latin typeface="Arial Rounded MT Bold" panose="020F0704030504030204" pitchFamily="34" charset="0"/>
                        </a:rPr>
                        <a:t>Oui</a:t>
                      </a:r>
                      <a:r>
                        <a:rPr lang="en-US" sz="1600" b="0" i="0" u="none" strike="noStrike" dirty="0">
                          <a:solidFill>
                            <a:srgbClr val="C000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8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830533">
                <a:tc>
                  <a:txBody>
                    <a:bodyPr/>
                    <a:lstStyle/>
                    <a:p>
                      <a:pPr algn="ctr" rtl="0" fontAlgn="ctr"/>
                      <a:r>
                        <a:rPr lang="en-US" sz="1600" b="1" i="0" u="none" strike="noStrike" dirty="0" err="1">
                          <a:solidFill>
                            <a:srgbClr val="FFFFFF"/>
                          </a:solidFill>
                          <a:effectLst/>
                          <a:latin typeface="Arial Narrow" panose="020B0606020202030204" pitchFamily="34" charset="0"/>
                        </a:rPr>
                        <a:t>Ecarts</a:t>
                      </a:r>
                      <a:r>
                        <a:rPr lang="en-US" sz="1600" b="1" i="0" u="none" strike="noStrike" dirty="0">
                          <a:solidFill>
                            <a:srgbClr val="FFFFFF"/>
                          </a:solidFill>
                          <a:effectLst/>
                          <a:latin typeface="Arial Narrow" panose="020B0606020202030204" pitchFamily="34" charset="0"/>
                        </a:rPr>
                        <a:t>/pts faibles </a:t>
                      </a:r>
                      <a:r>
                        <a:rPr lang="en-US" sz="1600" b="1" i="0" u="none" strike="noStrike" dirty="0" err="1">
                          <a:solidFill>
                            <a:srgbClr val="FFFFFF"/>
                          </a:solidFill>
                          <a:effectLst/>
                          <a:latin typeface="Arial Narrow" panose="020B0606020202030204" pitchFamily="34" charset="0"/>
                        </a:rPr>
                        <a:t>ouverts</a:t>
                      </a:r>
                      <a:r>
                        <a:rPr lang="en-US" sz="1600" b="1" i="0" u="none" strike="noStrike" dirty="0">
                          <a:solidFill>
                            <a:srgbClr val="FFFFFF"/>
                          </a:solidFill>
                          <a:effectLst/>
                          <a:latin typeface="Arial Narrow" panose="020B0606020202030204" pitchFamily="34" charset="0"/>
                        </a:rPr>
                        <a:t>/non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a:solidFill>
                            <a:srgbClr val="00B050"/>
                          </a:solidFill>
                          <a:effectLst/>
                          <a:latin typeface="Arial Rounded MT Bold" panose="020F0704030504030204" pitchFamily="34" charset="0"/>
                        </a:rPr>
                        <a:t>1 </a:t>
                      </a:r>
                      <a:r>
                        <a:rPr lang="en-US" sz="1600" b="0" i="0" u="none" strike="noStrike" dirty="0" err="1">
                          <a:solidFill>
                            <a:srgbClr val="00B050"/>
                          </a:solidFill>
                          <a:effectLst/>
                          <a:latin typeface="Arial Rounded MT Bold" panose="020F0704030504030204" pitchFamily="34" charset="0"/>
                        </a:rPr>
                        <a:t>écart</a:t>
                      </a:r>
                      <a:endParaRPr lang="en-US" sz="1600" b="0" i="0" u="none" strike="noStrike" dirty="0">
                        <a:solidFill>
                          <a:srgbClr val="00B05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r>
                        <a:rPr lang="en-US" sz="1800" b="0" i="0" u="none" strike="noStrike" dirty="0" err="1">
                          <a:solidFill>
                            <a:srgbClr val="C00000"/>
                          </a:solidFill>
                          <a:effectLst/>
                          <a:latin typeface="Arial Rounded MT Bold" panose="020F0704030504030204" pitchFamily="34" charset="0"/>
                        </a:rPr>
                        <a:t>Registre</a:t>
                      </a:r>
                      <a:r>
                        <a:rPr lang="en-US" sz="1800" b="0" i="0" u="none" strike="noStrike" dirty="0">
                          <a:solidFill>
                            <a:srgbClr val="C00000"/>
                          </a:solidFill>
                          <a:effectLst/>
                          <a:latin typeface="Arial Rounded MT Bold" panose="020F0704030504030204" pitchFamily="34" charset="0"/>
                        </a:rPr>
                        <a:t> du courier pas à jour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54261">
                <a:tc>
                  <a:txBody>
                    <a:bodyPr/>
                    <a:lstStyle/>
                    <a:p>
                      <a:pPr algn="ctr" rtl="0" fontAlgn="ctr"/>
                      <a:r>
                        <a:rPr lang="en-US" sz="1600" b="1" i="0" u="none" strike="noStrike">
                          <a:solidFill>
                            <a:srgbClr val="FFFFFF"/>
                          </a:solidFill>
                          <a:effectLst/>
                          <a:latin typeface="Arial Narrow" panose="020B0606020202030204"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err="1">
                          <a:solidFill>
                            <a:srgbClr val="CC3300"/>
                          </a:solidFill>
                          <a:effectLst/>
                          <a:latin typeface="Arial Rounded MT Bold" panose="020F0704030504030204" pitchFamily="34" charset="0"/>
                        </a:rPr>
                        <a:t>Juillet</a:t>
                      </a:r>
                      <a:r>
                        <a:rPr lang="en-US" sz="1600" b="0" i="0" u="none" strike="noStrike" dirty="0">
                          <a:solidFill>
                            <a:srgbClr val="CC3300"/>
                          </a:solidFill>
                          <a:effectLst/>
                          <a:latin typeface="Arial Rounded MT Bold" panose="020F0704030504030204" pitchFamily="34" charset="0"/>
                        </a:rPr>
                        <a:t> 2024</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r>
                        <a:rPr lang="en-US" sz="1800" b="0" i="0" u="none" strike="noStrike" dirty="0">
                          <a:solidFill>
                            <a:srgbClr val="CC33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
        <p:nvSpPr>
          <p:cNvPr id="11"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PO01 – Accueil &amp; Orientation</a:t>
            </a:r>
            <a:endParaRPr lang="fr-FR" sz="3200" b="1" dirty="0">
              <a:latin typeface="Centaur" panose="02030504050205020304" pitchFamily="18" charset="0"/>
            </a:endParaRPr>
          </a:p>
        </p:txBody>
      </p:sp>
    </p:spTree>
    <p:extLst>
      <p:ext uri="{BB962C8B-B14F-4D97-AF65-F5344CB8AC3E}">
        <p14:creationId xmlns:p14="http://schemas.microsoft.com/office/powerpoint/2010/main" val="14461045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extLst>
              <p:ext uri="{D42A27DB-BD31-4B8C-83A1-F6EECF244321}">
                <p14:modId xmlns:p14="http://schemas.microsoft.com/office/powerpoint/2010/main" val="33101871"/>
              </p:ext>
            </p:extLst>
          </p:nvPr>
        </p:nvGraphicFramePr>
        <p:xfrm>
          <a:off x="702000" y="1870357"/>
          <a:ext cx="10428336" cy="4240058"/>
        </p:xfrm>
        <a:graphic>
          <a:graphicData uri="http://schemas.openxmlformats.org/drawingml/2006/table">
            <a:tbl>
              <a:tblPr/>
              <a:tblGrid>
                <a:gridCol w="662103">
                  <a:extLst>
                    <a:ext uri="{9D8B030D-6E8A-4147-A177-3AD203B41FA5}">
                      <a16:colId xmlns:a16="http://schemas.microsoft.com/office/drawing/2014/main" val="520065804"/>
                    </a:ext>
                  </a:extLst>
                </a:gridCol>
                <a:gridCol w="4264346">
                  <a:extLst>
                    <a:ext uri="{9D8B030D-6E8A-4147-A177-3AD203B41FA5}">
                      <a16:colId xmlns:a16="http://schemas.microsoft.com/office/drawing/2014/main" val="908874983"/>
                    </a:ext>
                  </a:extLst>
                </a:gridCol>
                <a:gridCol w="2450420">
                  <a:extLst>
                    <a:ext uri="{9D8B030D-6E8A-4147-A177-3AD203B41FA5}">
                      <a16:colId xmlns:a16="http://schemas.microsoft.com/office/drawing/2014/main" val="408881408"/>
                    </a:ext>
                  </a:extLst>
                </a:gridCol>
                <a:gridCol w="3051467">
                  <a:extLst>
                    <a:ext uri="{9D8B030D-6E8A-4147-A177-3AD203B41FA5}">
                      <a16:colId xmlns:a16="http://schemas.microsoft.com/office/drawing/2014/main" val="420118926"/>
                    </a:ext>
                  </a:extLst>
                </a:gridCol>
              </a:tblGrid>
              <a:tr h="787974">
                <a:tc>
                  <a:txBody>
                    <a:bodyPr/>
                    <a:lstStyle/>
                    <a:p>
                      <a:pPr algn="ctr" fontAlgn="ctr"/>
                      <a:r>
                        <a:rPr lang="en-US" sz="1600" b="1" i="0" u="none" strike="noStrike" dirty="0">
                          <a:solidFill>
                            <a:srgbClr val="FFFFFF"/>
                          </a:solidFill>
                          <a:effectLst/>
                          <a:latin typeface="Arial Narrow" panose="020B0606020202030204" pitchFamily="34" charset="0"/>
                        </a:rPr>
                        <a:t>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n-US" sz="1600" b="1" i="0" u="none" strike="noStrike" dirty="0">
                          <a:solidFill>
                            <a:srgbClr val="FFFFFF"/>
                          </a:solidFill>
                          <a:effectLst/>
                          <a:latin typeface="Arial Narrow" panose="020B0606020202030204" pitchFamily="34" charset="0"/>
                        </a:rPr>
                        <a:t>Action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n-US" sz="1600" b="1" i="0" u="none" strike="noStrike" dirty="0" err="1">
                          <a:solidFill>
                            <a:srgbClr val="FFFFFF"/>
                          </a:solidFill>
                          <a:effectLst/>
                          <a:latin typeface="Arial Narrow" panose="020B0606020202030204" pitchFamily="34" charset="0"/>
                        </a:rPr>
                        <a:t>Taux</a:t>
                      </a:r>
                      <a:r>
                        <a:rPr lang="en-US" sz="1600" b="1" i="0" u="none" strike="noStrike" dirty="0">
                          <a:solidFill>
                            <a:srgbClr val="FFFFFF"/>
                          </a:solidFill>
                          <a:effectLst/>
                          <a:latin typeface="Arial Narrow" panose="020B0606020202030204" pitchFamily="34" charset="0"/>
                        </a:rPr>
                        <a:t> de </a:t>
                      </a:r>
                      <a:r>
                        <a:rPr lang="en-US" sz="1600" b="1" i="0" u="none" strike="noStrike" dirty="0" err="1">
                          <a:solidFill>
                            <a:srgbClr val="FFFFFF"/>
                          </a:solidFill>
                          <a:effectLst/>
                          <a:latin typeface="Arial Narrow" panose="020B0606020202030204" pitchFamily="34" charset="0"/>
                        </a:rPr>
                        <a:t>réalisation</a:t>
                      </a:r>
                      <a:r>
                        <a:rPr lang="en-US" sz="1600" b="1" i="0" u="none" strike="noStrike" dirty="0">
                          <a:solidFill>
                            <a:srgbClr val="FFFFFF"/>
                          </a:solidFill>
                          <a:effectLst/>
                          <a:latin typeface="Arial Narrow" panose="020B0606020202030204" pitchFamily="34" charset="0"/>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n-US" sz="1600" b="1" i="0" u="none" strike="noStrike" dirty="0">
                          <a:solidFill>
                            <a:srgbClr val="FFFFFF"/>
                          </a:solidFill>
                          <a:effectLst/>
                          <a:latin typeface="Arial Narrow" panose="020B0606020202030204" pitchFamily="34" charset="0"/>
                        </a:rPr>
                        <a:t>Responsible </a:t>
                      </a:r>
                      <a:r>
                        <a:rPr lang="en-US" sz="1600" b="1" i="0" u="none" strike="noStrike" dirty="0" err="1">
                          <a:solidFill>
                            <a:srgbClr val="FFFFFF"/>
                          </a:solidFill>
                          <a:effectLst/>
                          <a:latin typeface="Arial Narrow" panose="020B0606020202030204" pitchFamily="34" charset="0"/>
                        </a:rPr>
                        <a:t>réalisation</a:t>
                      </a:r>
                      <a:endParaRPr lang="en-US" sz="16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2561164551"/>
                  </a:ext>
                </a:extLst>
              </a:tr>
              <a:tr h="1726042">
                <a:tc>
                  <a:txBody>
                    <a:bodyPr/>
                    <a:lstStyle/>
                    <a:p>
                      <a:pPr algn="ctr" fontAlgn="ctr"/>
                      <a:r>
                        <a:rPr lang="en-US" sz="1800" b="1" i="0" u="none" strike="noStrike" dirty="0">
                          <a:solidFill>
                            <a:srgbClr val="000000"/>
                          </a:solidFill>
                          <a:effectLst/>
                          <a:latin typeface="Arial Narrow" panose="020B0606020202030204" pitchFamily="34" charset="0"/>
                        </a:rPr>
                        <a:t>567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b="1" dirty="0"/>
                        <a:t>Mettre en place un indicateur pour mesurer les RDV annulés</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1" dirty="0"/>
                        <a:t> </a:t>
                      </a:r>
                      <a:r>
                        <a:rPr lang="en-US" b="1" dirty="0">
                          <a:solidFill>
                            <a:srgbClr val="FF0000"/>
                          </a:solidFill>
                        </a:rPr>
                        <a:t>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1" dirty="0" err="1"/>
                        <a:t>Haby</a:t>
                      </a:r>
                      <a:r>
                        <a:rPr lang="en-US" b="1" dirty="0"/>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6492683"/>
                  </a:ext>
                </a:extLst>
              </a:tr>
              <a:tr h="1726042">
                <a:tc>
                  <a:txBody>
                    <a:bodyPr/>
                    <a:lstStyle/>
                    <a:p>
                      <a:pPr algn="ctr" fontAlgn="ctr"/>
                      <a:r>
                        <a:rPr lang="en-US" sz="1800" b="1" i="0" u="none" strike="noStrike" dirty="0">
                          <a:solidFill>
                            <a:srgbClr val="000000"/>
                          </a:solidFill>
                          <a:effectLst/>
                          <a:latin typeface="Arial Narrow" panose="020B0606020202030204" pitchFamily="34" charset="0"/>
                        </a:rPr>
                        <a:t>570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b="1" dirty="0">
                          <a:effectLst/>
                        </a:rPr>
                        <a:t>Mettre à jour le registre du courrier arrivé</a:t>
                      </a:r>
                    </a:p>
                    <a:p>
                      <a:pPr algn="ctr"/>
                      <a:endParaRPr lang="fr-FR" b="1" dirty="0">
                        <a:effectLs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b="1" dirty="0">
                          <a:solidFill>
                            <a:srgbClr val="00B050"/>
                          </a:solidFill>
                          <a:effectLst/>
                        </a:rPr>
                        <a:t>100%</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1" dirty="0" err="1"/>
                        <a:t>Haby</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741392"/>
                  </a:ext>
                </a:extLst>
              </a:tr>
            </a:tbl>
          </a:graphicData>
        </a:graphic>
      </p:graphicFrame>
      <p:sp>
        <p:nvSpPr>
          <p:cNvPr id="4" name="Titre 3"/>
          <p:cNvSpPr>
            <a:spLocks noGrp="1"/>
          </p:cNvSpPr>
          <p:nvPr>
            <p:ph type="title"/>
          </p:nvPr>
        </p:nvSpPr>
        <p:spPr>
          <a:xfrm>
            <a:off x="701999" y="6267615"/>
            <a:ext cx="10788000" cy="496255"/>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Actions dans Qualipro (réalisées, en cours, en retard)</a:t>
            </a:r>
            <a:endParaRPr lang="en-US" sz="2400" dirty="0">
              <a:solidFill>
                <a:schemeClr val="bg1"/>
              </a:solidFill>
            </a:endParaRPr>
          </a:p>
        </p:txBody>
      </p:sp>
      <p:grpSp>
        <p:nvGrpSpPr>
          <p:cNvPr id="5" name="Groupe 4"/>
          <p:cNvGrpSpPr/>
          <p:nvPr/>
        </p:nvGrpSpPr>
        <p:grpSpPr>
          <a:xfrm>
            <a:off x="10617511" y="0"/>
            <a:ext cx="1146808" cy="1241603"/>
            <a:chOff x="7966579" y="-6936"/>
            <a:chExt cx="1146808" cy="1241603"/>
          </a:xfrm>
        </p:grpSpPr>
        <p:sp>
          <p:nvSpPr>
            <p:cNvPr id="6"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7"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9" name="Rectangle 8"/>
          <p:cNvSpPr/>
          <p:nvPr/>
        </p:nvSpPr>
        <p:spPr>
          <a:xfrm>
            <a:off x="701999" y="1343826"/>
            <a:ext cx="10428337"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PO01 – Accueil et Orientation</a:t>
            </a:r>
            <a:endParaRPr lang="en-US" dirty="0"/>
          </a:p>
        </p:txBody>
      </p:sp>
      <p:sp>
        <p:nvSpPr>
          <p:cNvPr id="10" name="Titre 1">
            <a:extLst>
              <a:ext uri="{FF2B5EF4-FFF2-40B4-BE49-F238E27FC236}">
                <a16:creationId xmlns:a16="http://schemas.microsoft.com/office/drawing/2014/main" id="{DB7CEAEC-4849-4BA5-9A1C-6D67CF319CFF}"/>
              </a:ext>
            </a:extLst>
          </p:cNvPr>
          <p:cNvSpPr txBox="1">
            <a:spLocks/>
          </p:cNvSpPr>
          <p:nvPr/>
        </p:nvSpPr>
        <p:spPr>
          <a:xfrm>
            <a:off x="342336" y="113266"/>
            <a:ext cx="10788000" cy="896076"/>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fr-FR" sz="2400" b="1" dirty="0">
                <a:latin typeface="Bahnschrift" panose="020B0502040204020203" pitchFamily="34" charset="0"/>
              </a:rPr>
              <a:t>PO01 – Accueil et Orientation</a:t>
            </a:r>
          </a:p>
        </p:txBody>
      </p:sp>
    </p:spTree>
    <p:extLst>
      <p:ext uri="{BB962C8B-B14F-4D97-AF65-F5344CB8AC3E}">
        <p14:creationId xmlns:p14="http://schemas.microsoft.com/office/powerpoint/2010/main" val="10463202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Gestion du processus</a:t>
            </a:r>
            <a:endParaRPr lang="en-US" sz="2400" dirty="0">
              <a:solidFill>
                <a:schemeClr val="bg1"/>
              </a:solidFill>
            </a:endParaRPr>
          </a:p>
        </p:txBody>
      </p:sp>
      <p:sp>
        <p:nvSpPr>
          <p:cNvPr id="12" name="Titre 1">
            <a:extLst>
              <a:ext uri="{FF2B5EF4-FFF2-40B4-BE49-F238E27FC236}">
                <a16:creationId xmlns:a16="http://schemas.microsoft.com/office/drawing/2014/main" id="{DB7CEAEC-4849-4BA5-9A1C-6D67CF319CFF}"/>
              </a:ext>
            </a:extLst>
          </p:cNvPr>
          <p:cNvSpPr>
            <a:spLocks noGrp="1"/>
          </p:cNvSpPr>
          <p:nvPr>
            <p:ph type="title"/>
          </p:nvPr>
        </p:nvSpPr>
        <p:spPr>
          <a:xfrm>
            <a:off x="498722" y="280508"/>
            <a:ext cx="10788000" cy="896076"/>
          </a:xfrm>
        </p:spPr>
        <p:txBody>
          <a:bodyPr>
            <a:normAutofit/>
          </a:bodyPr>
          <a:lstStyle/>
          <a:p>
            <a:pPr algn="ctr"/>
            <a:r>
              <a:rPr lang="fr-FR" sz="2400" b="1" dirty="0">
                <a:latin typeface="Bahnschrift" panose="020B0502040204020203" pitchFamily="34" charset="0"/>
              </a:rPr>
              <a:t>PO01– Accueil et Orientation</a:t>
            </a:r>
          </a:p>
        </p:txBody>
      </p:sp>
      <p:graphicFrame>
        <p:nvGraphicFramePr>
          <p:cNvPr id="8" name="Tableau 7"/>
          <p:cNvGraphicFramePr>
            <a:graphicFrameLocks noGrp="1"/>
          </p:cNvGraphicFramePr>
          <p:nvPr>
            <p:extLst>
              <p:ext uri="{D42A27DB-BD31-4B8C-83A1-F6EECF244321}">
                <p14:modId xmlns:p14="http://schemas.microsoft.com/office/powerpoint/2010/main" val="3940239927"/>
              </p:ext>
            </p:extLst>
          </p:nvPr>
        </p:nvGraphicFramePr>
        <p:xfrm>
          <a:off x="1287039" y="1176584"/>
          <a:ext cx="9209315" cy="4193977"/>
        </p:xfrm>
        <a:graphic>
          <a:graphicData uri="http://schemas.openxmlformats.org/drawingml/2006/table">
            <a:tbl>
              <a:tblPr/>
              <a:tblGrid>
                <a:gridCol w="4930294">
                  <a:extLst>
                    <a:ext uri="{9D8B030D-6E8A-4147-A177-3AD203B41FA5}">
                      <a16:colId xmlns:a16="http://schemas.microsoft.com/office/drawing/2014/main" val="2447260720"/>
                    </a:ext>
                  </a:extLst>
                </a:gridCol>
                <a:gridCol w="4279021">
                  <a:extLst>
                    <a:ext uri="{9D8B030D-6E8A-4147-A177-3AD203B41FA5}">
                      <a16:colId xmlns:a16="http://schemas.microsoft.com/office/drawing/2014/main" val="2779336989"/>
                    </a:ext>
                  </a:extLst>
                </a:gridCol>
              </a:tblGrid>
              <a:tr h="728206">
                <a:tc gridSpan="2">
                  <a:txBody>
                    <a:bodyPr/>
                    <a:lstStyle/>
                    <a:p>
                      <a:pPr algn="ctr" fontAlgn="ctr"/>
                      <a:r>
                        <a:rPr lang="fr-FR" sz="1800" b="1" i="0" u="none" strike="noStrike" dirty="0">
                          <a:solidFill>
                            <a:srgbClr val="FFFFFF"/>
                          </a:solidFill>
                          <a:effectLst/>
                          <a:latin typeface="Bahnschrift" panose="020B0502040204020203" pitchFamily="34" charset="0"/>
                        </a:rPr>
                        <a:t>PO01 – Accueil et Orientation</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82483"/>
                    </a:solidFill>
                  </a:tcPr>
                </a:tc>
                <a:tc hMerge="1">
                  <a:txBody>
                    <a:bodyPr/>
                    <a:lstStyle/>
                    <a:p>
                      <a:endParaRPr lang="en-US"/>
                    </a:p>
                  </a:txBody>
                  <a:tcPr/>
                </a:tc>
                <a:extLst>
                  <a:ext uri="{0D108BD9-81ED-4DB2-BD59-A6C34878D82A}">
                    <a16:rowId xmlns:a16="http://schemas.microsoft.com/office/drawing/2014/main" val="2574862643"/>
                  </a:ext>
                </a:extLst>
              </a:tr>
              <a:tr h="454984">
                <a:tc>
                  <a:txBody>
                    <a:bodyPr/>
                    <a:lstStyle/>
                    <a:p>
                      <a:pPr algn="l" fontAlgn="b"/>
                      <a:endParaRPr lang="en-US" sz="1800" b="0" i="0" u="none" strike="noStrike">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587809041"/>
                  </a:ext>
                </a:extLst>
              </a:tr>
              <a:tr h="751422">
                <a:tc>
                  <a:txBody>
                    <a:bodyPr/>
                    <a:lstStyle/>
                    <a:p>
                      <a:pPr algn="ctr" fontAlgn="ctr"/>
                      <a:r>
                        <a:rPr lang="fr-FR" sz="1800" b="1" i="0" u="none" strike="noStrike" dirty="0">
                          <a:solidFill>
                            <a:srgbClr val="FFFFFF"/>
                          </a:solidFill>
                          <a:effectLst/>
                          <a:latin typeface="Bahnschrift" panose="020B0502040204020203" pitchFamily="34" charset="0"/>
                        </a:rPr>
                        <a:t>Difficultés rencontrées dans le processus &amp; Qualipro</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ctr"/>
                      <a:r>
                        <a:rPr lang="en-US" sz="1800" b="1" i="0" u="none" strike="noStrike">
                          <a:solidFill>
                            <a:srgbClr val="FFFFFF"/>
                          </a:solidFill>
                          <a:effectLst/>
                          <a:latin typeface="Bahnschrift" panose="020B0502040204020203" pitchFamily="34" charset="0"/>
                        </a:rPr>
                        <a:t>Besoin/réclamation</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extLst>
                  <a:ext uri="{0D108BD9-81ED-4DB2-BD59-A6C34878D82A}">
                    <a16:rowId xmlns:a16="http://schemas.microsoft.com/office/drawing/2014/main" val="2440026530"/>
                  </a:ext>
                </a:extLst>
              </a:tr>
              <a:tr h="2259365">
                <a:tc>
                  <a:txBody>
                    <a:bodyPr/>
                    <a:lstStyle/>
                    <a:p>
                      <a:pPr algn="ctr" fontAlgn="ct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l" fontAlgn="ctr"/>
                      <a:r>
                        <a:rPr lang="en-US" sz="1800" b="0" i="0" u="none" strike="noStrike" dirty="0">
                          <a:solidFill>
                            <a:srgbClr val="C000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550560852"/>
                  </a:ext>
                </a:extLst>
              </a:tr>
            </a:tbl>
          </a:graphicData>
        </a:graphic>
      </p:graphicFrame>
    </p:spTree>
    <p:extLst>
      <p:ext uri="{BB962C8B-B14F-4D97-AF65-F5344CB8AC3E}">
        <p14:creationId xmlns:p14="http://schemas.microsoft.com/office/powerpoint/2010/main" val="2837420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446907"/>
            <a:ext cx="9326880" cy="156966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Encaissement, Facturation, Recouvrement.</a:t>
            </a:r>
            <a:endParaRPr kumimoji="0" lang="en-US"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5483592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7" y="1681511"/>
            <a:ext cx="3300678" cy="1152962"/>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FFFFF"/>
                    </a:solidFill>
                    <a:effectLst/>
                    <a:uLnTx/>
                    <a:uFillTx/>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15" name="Group 759"/>
          <p:cNvGrpSpPr/>
          <p:nvPr/>
        </p:nvGrpSpPr>
        <p:grpSpPr>
          <a:xfrm>
            <a:off x="4043295" y="2035872"/>
            <a:ext cx="633208"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4935430" y="1462329"/>
            <a:ext cx="6243856" cy="1200329"/>
          </a:xfrm>
          <a:prstGeom prst="rect">
            <a:avLst/>
          </a:prstGeom>
          <a:noFill/>
          <a:ln>
            <a:solidFill>
              <a:srgbClr val="7030A0"/>
            </a:solidFill>
          </a:ln>
        </p:spPr>
        <p:txBody>
          <a:bodyPr wrap="square" rtlCol="0">
            <a:spAutoFit/>
          </a:bodyPr>
          <a:lstStyle/>
          <a:p>
            <a:pPr marL="285750" indent="-285750">
              <a:buFontTx/>
              <a:buChar char="-"/>
            </a:pPr>
            <a:r>
              <a:rPr lang="fr-FR" sz="2400" dirty="0">
                <a:solidFill>
                  <a:srgbClr val="7030A0"/>
                </a:solidFill>
                <a:latin typeface="Arial Narrow" panose="020B0606020202030204" pitchFamily="34" charset="0"/>
              </a:rPr>
              <a:t>Assurer une facturation exhaustive des prestations</a:t>
            </a:r>
            <a:r>
              <a:rPr lang="fr-SN" sz="2400" dirty="0">
                <a:solidFill>
                  <a:srgbClr val="7030A0"/>
                </a:solidFill>
                <a:latin typeface="Arial Narrow" panose="020B0606020202030204" pitchFamily="34" charset="0"/>
              </a:rPr>
              <a:t>;</a:t>
            </a:r>
          </a:p>
          <a:p>
            <a:pPr marL="285750" indent="-285750">
              <a:buFontTx/>
              <a:buChar char="-"/>
            </a:pPr>
            <a:r>
              <a:rPr lang="fr-FR" sz="2400" dirty="0">
                <a:solidFill>
                  <a:srgbClr val="7030A0"/>
                </a:solidFill>
                <a:latin typeface="Arial Narrow" panose="020B0606020202030204" pitchFamily="34" charset="0"/>
              </a:rPr>
              <a:t>Un recouvrement efficace</a:t>
            </a:r>
            <a:r>
              <a:rPr lang="fr-SN" sz="2400" dirty="0">
                <a:solidFill>
                  <a:srgbClr val="7030A0"/>
                </a:solidFill>
                <a:latin typeface="Arial Narrow" panose="020B0606020202030204" pitchFamily="34" charset="0"/>
              </a:rPr>
              <a:t>;</a:t>
            </a:r>
          </a:p>
          <a:p>
            <a:pPr marL="285750" indent="-285750">
              <a:buFontTx/>
              <a:buChar char="-"/>
            </a:pPr>
            <a:r>
              <a:rPr lang="fr-FR" sz="2400" dirty="0">
                <a:solidFill>
                  <a:srgbClr val="7030A0"/>
                </a:solidFill>
                <a:latin typeface="Arial Narrow" panose="020B0606020202030204" pitchFamily="34" charset="0"/>
              </a:rPr>
              <a:t>Un bon règlement des honoraires des médecins.</a:t>
            </a:r>
            <a:r>
              <a:rPr lang="fr-SN" sz="2400" dirty="0">
                <a:solidFill>
                  <a:srgbClr val="7030A0"/>
                </a:solidFill>
                <a:latin typeface="Arial Narrow" panose="020B0606020202030204" pitchFamily="34" charset="0"/>
              </a:rPr>
              <a:t> </a:t>
            </a:r>
            <a:endParaRPr lang="en-US" sz="2400" dirty="0">
              <a:solidFill>
                <a:srgbClr val="7030A0"/>
              </a:solidFill>
              <a:latin typeface="Arial Narrow" panose="020B0606020202030204" pitchFamily="34" charset="0"/>
            </a:endParaRPr>
          </a:p>
        </p:txBody>
      </p:sp>
      <p:grpSp>
        <p:nvGrpSpPr>
          <p:cNvPr id="19" name="Group 719"/>
          <p:cNvGrpSpPr/>
          <p:nvPr/>
        </p:nvGrpSpPr>
        <p:grpSpPr>
          <a:xfrm>
            <a:off x="605116" y="4364517"/>
            <a:ext cx="3300680" cy="1152962"/>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lang="fr-SN" sz="2400" b="1" kern="0" dirty="0">
                    <a:solidFill>
                      <a:srgbClr val="FFFFFF"/>
                    </a:solidFill>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25" name="Group 759"/>
          <p:cNvGrpSpPr/>
          <p:nvPr/>
        </p:nvGrpSpPr>
        <p:grpSpPr>
          <a:xfrm>
            <a:off x="4118751" y="4682234"/>
            <a:ext cx="555424"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4935430" y="4553484"/>
            <a:ext cx="6351291" cy="830997"/>
          </a:xfrm>
          <a:prstGeom prst="rect">
            <a:avLst/>
          </a:prstGeom>
          <a:noFill/>
          <a:ln>
            <a:solidFill>
              <a:srgbClr val="7030A0"/>
            </a:solidFill>
          </a:ln>
        </p:spPr>
        <p:txBody>
          <a:bodyPr wrap="square" rtlCol="0">
            <a:spAutoFit/>
          </a:bodyPr>
          <a:lstStyle/>
          <a:p>
            <a:pPr marL="285750" indent="-285750">
              <a:buFontTx/>
              <a:buChar char="-"/>
            </a:pPr>
            <a:r>
              <a:rPr lang="fr-FR" sz="2400" dirty="0">
                <a:solidFill>
                  <a:srgbClr val="7030A0"/>
                </a:solidFill>
                <a:latin typeface="Arial Narrow" panose="020B0606020202030204" pitchFamily="34" charset="0"/>
              </a:rPr>
              <a:t>Patient orienté</a:t>
            </a:r>
            <a:r>
              <a:rPr lang="fr-SN" sz="2400" dirty="0">
                <a:solidFill>
                  <a:srgbClr val="7030A0"/>
                </a:solidFill>
                <a:latin typeface="Arial Narrow" panose="020B0606020202030204" pitchFamily="34" charset="0"/>
              </a:rPr>
              <a:t> </a:t>
            </a:r>
          </a:p>
          <a:p>
            <a:pPr marL="285750" indent="-285750">
              <a:buFontTx/>
              <a:buChar char="-"/>
            </a:pPr>
            <a:r>
              <a:rPr lang="fr-FR" sz="2400" dirty="0">
                <a:solidFill>
                  <a:srgbClr val="7030A0"/>
                </a:solidFill>
                <a:latin typeface="Arial Narrow" panose="020B0606020202030204" pitchFamily="34" charset="0"/>
              </a:rPr>
              <a:t>Règlement Médecin</a:t>
            </a:r>
          </a:p>
        </p:txBody>
      </p:sp>
      <p:grpSp>
        <p:nvGrpSpPr>
          <p:cNvPr id="30" name="Groupe 29"/>
          <p:cNvGrpSpPr/>
          <p:nvPr/>
        </p:nvGrpSpPr>
        <p:grpSpPr>
          <a:xfrm>
            <a:off x="10300555" y="108315"/>
            <a:ext cx="633912" cy="338554"/>
            <a:chOff x="10560523" y="1521193"/>
            <a:chExt cx="633912" cy="338554"/>
          </a:xfrm>
        </p:grpSpPr>
        <p:sp>
          <p:nvSpPr>
            <p:cNvPr id="31" name="Shape 2526"/>
            <p:cNvSpPr/>
            <p:nvPr/>
          </p:nvSpPr>
          <p:spPr>
            <a:xfrm>
              <a:off x="10560523" y="155080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ln/>
          </p:spPr>
          <p:style>
            <a:lnRef idx="1">
              <a:schemeClr val="dk1"/>
            </a:lnRef>
            <a:fillRef idx="0">
              <a:schemeClr val="dk1"/>
            </a:fillRef>
            <a:effectRef idx="0">
              <a:schemeClr val="dk1"/>
            </a:effectRef>
            <a:fontRef idx="minor">
              <a:schemeClr val="tx1"/>
            </a:fontRef>
          </p:style>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00" b="1" i="1" dirty="0">
                <a:solidFill>
                  <a:schemeClr val="bg1">
                    <a:lumMod val="65000"/>
                  </a:schemeClr>
                </a:solidFill>
              </a:endParaRPr>
            </a:p>
          </p:txBody>
        </p:sp>
        <p:sp>
          <p:nvSpPr>
            <p:cNvPr id="32" name="TextBox 30"/>
            <p:cNvSpPr txBox="1"/>
            <p:nvPr/>
          </p:nvSpPr>
          <p:spPr>
            <a:xfrm>
              <a:off x="10815805" y="1521193"/>
              <a:ext cx="378630" cy="338554"/>
            </a:xfrm>
            <a:prstGeom prst="rect">
              <a:avLst/>
            </a:prstGeom>
            <a:noFill/>
          </p:spPr>
          <p:txBody>
            <a:bodyPr wrap="none" rtlCol="0" anchor="ctr">
              <a:spAutoFit/>
            </a:bodyPr>
            <a:lstStyle/>
            <a:p>
              <a:pPr algn="r"/>
              <a:r>
                <a:rPr lang="en-US" sz="1600" b="1" dirty="0">
                  <a:latin typeface="Arial Black" panose="020B0A04020102020204" pitchFamily="34" charset="0"/>
                </a:rPr>
                <a:t>5’</a:t>
              </a:r>
            </a:p>
          </p:txBody>
        </p:sp>
      </p:gr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i="1" dirty="0">
                <a:solidFill>
                  <a:schemeClr val="bg1"/>
                </a:solidFill>
              </a:rPr>
              <a:t>  Finalité &amp; Périmètre</a:t>
            </a:r>
            <a:endParaRPr lang="en-US" sz="2400" dirty="0">
              <a:solidFill>
                <a:schemeClr val="bg1"/>
              </a:solidFill>
            </a:endParaRPr>
          </a:p>
        </p:txBody>
      </p:sp>
      <p:sp>
        <p:nvSpPr>
          <p:cNvPr id="34" name="ZoneTexte 33"/>
          <p:cNvSpPr txBox="1"/>
          <p:nvPr/>
        </p:nvSpPr>
        <p:spPr>
          <a:xfrm>
            <a:off x="702000" y="836023"/>
            <a:ext cx="3465051" cy="646331"/>
          </a:xfrm>
          <a:prstGeom prst="rect">
            <a:avLst/>
          </a:prstGeom>
          <a:noFill/>
        </p:spPr>
        <p:txBody>
          <a:bodyPr wrap="square" rtlCol="0">
            <a:spAutoFit/>
          </a:bodyPr>
          <a:lstStyle/>
          <a:p>
            <a:r>
              <a:rPr lang="fr-SN" dirty="0">
                <a:latin typeface="Century Gothic" panose="020B0502020202020204" pitchFamily="34" charset="0"/>
              </a:rPr>
              <a:t>Pilote : Asse</a:t>
            </a:r>
          </a:p>
          <a:p>
            <a:r>
              <a:rPr lang="fr-SN" dirty="0">
                <a:latin typeface="Century Gothic" panose="020B0502020202020204" pitchFamily="34" charset="0"/>
              </a:rPr>
              <a:t>Co-pilote : Mme </a:t>
            </a:r>
            <a:r>
              <a:rPr lang="fr-SN" dirty="0" err="1">
                <a:latin typeface="Century Gothic" panose="020B0502020202020204" pitchFamily="34" charset="0"/>
              </a:rPr>
              <a:t>Sambe</a:t>
            </a:r>
            <a:r>
              <a:rPr lang="fr-SN" dirty="0">
                <a:latin typeface="Century Gothic" panose="020B0502020202020204" pitchFamily="34" charset="0"/>
              </a:rPr>
              <a:t>  </a:t>
            </a:r>
            <a:endParaRPr lang="en-US" dirty="0">
              <a:latin typeface="Century Gothic" panose="020B0502020202020204" pitchFamily="34" charset="0"/>
            </a:endParaRPr>
          </a:p>
        </p:txBody>
      </p:sp>
      <p:sp>
        <p:nvSpPr>
          <p:cNvPr id="35" name="Titre 1">
            <a:extLst>
              <a:ext uri="{FF2B5EF4-FFF2-40B4-BE49-F238E27FC236}">
                <a16:creationId xmlns:a16="http://schemas.microsoft.com/office/drawing/2014/main" id="{DB7CEAEC-4849-4BA5-9A1C-6D67CF319CFF}"/>
              </a:ext>
            </a:extLst>
          </p:cNvPr>
          <p:cNvSpPr>
            <a:spLocks noGrp="1"/>
          </p:cNvSpPr>
          <p:nvPr>
            <p:ph type="title"/>
          </p:nvPr>
        </p:nvSpPr>
        <p:spPr>
          <a:xfrm>
            <a:off x="702000" y="70789"/>
            <a:ext cx="10788000" cy="896076"/>
          </a:xfrm>
        </p:spPr>
        <p:txBody>
          <a:bodyPr>
            <a:normAutofit/>
          </a:bodyPr>
          <a:lstStyle/>
          <a:p>
            <a:pPr algn="ctr"/>
            <a:r>
              <a:rPr lang="fr-FR" sz="2800" b="1" dirty="0">
                <a:latin typeface="Bahnschrift" panose="020B0502040204020203" pitchFamily="34" charset="0"/>
              </a:rPr>
              <a:t> PO02 – Encaissement, Facturation &amp; Recouvrement</a:t>
            </a:r>
          </a:p>
        </p:txBody>
      </p:sp>
    </p:spTree>
    <p:extLst>
      <p:ext uri="{BB962C8B-B14F-4D97-AF65-F5344CB8AC3E}">
        <p14:creationId xmlns:p14="http://schemas.microsoft.com/office/powerpoint/2010/main" val="19317449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5100" y="0"/>
            <a:ext cx="1317299" cy="1554480"/>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12" name="Titre 1">
            <a:extLst>
              <a:ext uri="{FF2B5EF4-FFF2-40B4-BE49-F238E27FC236}">
                <a16:creationId xmlns:a16="http://schemas.microsoft.com/office/drawing/2014/main" id="{DB7CEAEC-4849-4BA5-9A1C-6D67CF319CFF}"/>
              </a:ext>
            </a:extLst>
          </p:cNvPr>
          <p:cNvSpPr>
            <a:spLocks noGrp="1"/>
          </p:cNvSpPr>
          <p:nvPr>
            <p:ph type="title"/>
          </p:nvPr>
        </p:nvSpPr>
        <p:spPr>
          <a:xfrm>
            <a:off x="701999" y="70151"/>
            <a:ext cx="10788000" cy="896076"/>
          </a:xfrm>
        </p:spPr>
        <p:txBody>
          <a:bodyPr>
            <a:normAutofit/>
          </a:bodyPr>
          <a:lstStyle/>
          <a:p>
            <a:pPr algn="ctr"/>
            <a:r>
              <a:rPr lang="fr-FR" sz="3200" b="1" dirty="0">
                <a:latin typeface="Centaur" panose="02030504050205020304" pitchFamily="18" charset="0"/>
              </a:rPr>
              <a:t> </a:t>
            </a:r>
          </a:p>
        </p:txBody>
      </p:sp>
      <p:graphicFrame>
        <p:nvGraphicFramePr>
          <p:cNvPr id="13" name="Tableau 12">
            <a:extLst>
              <a:ext uri="{FF2B5EF4-FFF2-40B4-BE49-F238E27FC236}">
                <a16:creationId xmlns:a16="http://schemas.microsoft.com/office/drawing/2014/main" id="{9BD71D2A-93F0-4DDB-A69D-D72CAD4D387E}"/>
              </a:ext>
            </a:extLst>
          </p:cNvPr>
          <p:cNvGraphicFramePr>
            <a:graphicFrameLocks noGrp="1"/>
          </p:cNvGraphicFramePr>
          <p:nvPr>
            <p:extLst>
              <p:ext uri="{D42A27DB-BD31-4B8C-83A1-F6EECF244321}">
                <p14:modId xmlns:p14="http://schemas.microsoft.com/office/powerpoint/2010/main" val="3759410328"/>
              </p:ext>
            </p:extLst>
          </p:nvPr>
        </p:nvGraphicFramePr>
        <p:xfrm>
          <a:off x="897943" y="1036378"/>
          <a:ext cx="9949108" cy="5292873"/>
        </p:xfrm>
        <a:graphic>
          <a:graphicData uri="http://schemas.openxmlformats.org/drawingml/2006/table">
            <a:tbl>
              <a:tblPr firstRow="1" bandRow="1">
                <a:tableStyleId>{ED083AE6-46FA-4A59-8FB0-9F97EB10719F}</a:tableStyleId>
              </a:tblPr>
              <a:tblGrid>
                <a:gridCol w="2158766">
                  <a:extLst>
                    <a:ext uri="{9D8B030D-6E8A-4147-A177-3AD203B41FA5}">
                      <a16:colId xmlns:a16="http://schemas.microsoft.com/office/drawing/2014/main" val="3026837600"/>
                    </a:ext>
                  </a:extLst>
                </a:gridCol>
                <a:gridCol w="1381262">
                  <a:extLst>
                    <a:ext uri="{9D8B030D-6E8A-4147-A177-3AD203B41FA5}">
                      <a16:colId xmlns:a16="http://schemas.microsoft.com/office/drawing/2014/main" val="1295949029"/>
                    </a:ext>
                  </a:extLst>
                </a:gridCol>
                <a:gridCol w="1440315">
                  <a:extLst>
                    <a:ext uri="{9D8B030D-6E8A-4147-A177-3AD203B41FA5}">
                      <a16:colId xmlns:a16="http://schemas.microsoft.com/office/drawing/2014/main" val="3506708343"/>
                    </a:ext>
                  </a:extLst>
                </a:gridCol>
                <a:gridCol w="1227908">
                  <a:extLst>
                    <a:ext uri="{9D8B030D-6E8A-4147-A177-3AD203B41FA5}">
                      <a16:colId xmlns:a16="http://schemas.microsoft.com/office/drawing/2014/main" val="912809347"/>
                    </a:ext>
                  </a:extLst>
                </a:gridCol>
                <a:gridCol w="3740857">
                  <a:extLst>
                    <a:ext uri="{9D8B030D-6E8A-4147-A177-3AD203B41FA5}">
                      <a16:colId xmlns:a16="http://schemas.microsoft.com/office/drawing/2014/main" val="3448144758"/>
                    </a:ext>
                  </a:extLst>
                </a:gridCol>
              </a:tblGrid>
              <a:tr h="365966">
                <a:tc>
                  <a:txBody>
                    <a:bodyPr/>
                    <a:lstStyle/>
                    <a:p>
                      <a:pPr algn="ctr"/>
                      <a:r>
                        <a:rPr lang="fr-FR" dirty="0">
                          <a:solidFill>
                            <a:schemeClr val="bg1"/>
                          </a:solidFill>
                          <a:latin typeface="Arial Narrow" panose="020B0606020202030204" pitchFamily="34" charset="0"/>
                        </a:rPr>
                        <a:t>Indicateurs</a:t>
                      </a:r>
                    </a:p>
                  </a:txBody>
                  <a:tcPr anchor="ctr">
                    <a:solidFill>
                      <a:srgbClr val="003366"/>
                    </a:solidFill>
                  </a:tcPr>
                </a:tc>
                <a:tc>
                  <a:txBody>
                    <a:bodyPr/>
                    <a:lstStyle/>
                    <a:p>
                      <a:pPr algn="ctr"/>
                      <a:r>
                        <a:rPr lang="fr-FR" dirty="0">
                          <a:solidFill>
                            <a:schemeClr val="bg1"/>
                          </a:solidFill>
                          <a:latin typeface="Arial Narrow" panose="020B0606020202030204" pitchFamily="34" charset="0"/>
                        </a:rPr>
                        <a:t>Responsable</a:t>
                      </a:r>
                    </a:p>
                  </a:txBody>
                  <a:tcPr anchor="ctr">
                    <a:solidFill>
                      <a:srgbClr val="003366"/>
                    </a:solidFill>
                  </a:tcPr>
                </a:tc>
                <a:tc>
                  <a:txBody>
                    <a:bodyPr/>
                    <a:lstStyle/>
                    <a:p>
                      <a:pPr algn="ctr"/>
                      <a:r>
                        <a:rPr lang="fr-FR" dirty="0">
                          <a:solidFill>
                            <a:schemeClr val="bg1"/>
                          </a:solidFill>
                          <a:latin typeface="Arial Narrow" panose="020B0606020202030204" pitchFamily="34" charset="0"/>
                        </a:rPr>
                        <a:t>Fréquence</a:t>
                      </a:r>
                    </a:p>
                  </a:txBody>
                  <a:tcPr anchor="ctr">
                    <a:solidFill>
                      <a:srgbClr val="003366"/>
                    </a:solidFill>
                  </a:tcPr>
                </a:tc>
                <a:tc>
                  <a:txBody>
                    <a:bodyPr/>
                    <a:lstStyle/>
                    <a:p>
                      <a:pPr algn="ctr"/>
                      <a:r>
                        <a:rPr lang="fr-FR" dirty="0">
                          <a:solidFill>
                            <a:schemeClr val="bg1"/>
                          </a:solidFill>
                          <a:latin typeface="Arial Narrow" panose="020B0606020202030204" pitchFamily="34" charset="0"/>
                        </a:rPr>
                        <a:t>Cible</a:t>
                      </a:r>
                    </a:p>
                  </a:txBody>
                  <a:tcPr anchor="ctr">
                    <a:solidFill>
                      <a:srgbClr val="003366"/>
                    </a:solidFill>
                  </a:tcPr>
                </a:tc>
                <a:tc>
                  <a:txBody>
                    <a:bodyPr/>
                    <a:lstStyle/>
                    <a:p>
                      <a:pPr algn="ctr"/>
                      <a:r>
                        <a:rPr lang="fr-FR" dirty="0">
                          <a:solidFill>
                            <a:schemeClr val="bg1"/>
                          </a:solidFill>
                          <a:latin typeface="Arial Narrow" panose="020B0606020202030204" pitchFamily="34" charset="0"/>
                        </a:rPr>
                        <a:t>Méthode de calcul</a:t>
                      </a:r>
                    </a:p>
                  </a:txBody>
                  <a:tcPr anchor="ctr">
                    <a:solidFill>
                      <a:srgbClr val="003366"/>
                    </a:solidFill>
                  </a:tcPr>
                </a:tc>
                <a:extLst>
                  <a:ext uri="{0D108BD9-81ED-4DB2-BD59-A6C34878D82A}">
                    <a16:rowId xmlns:a16="http://schemas.microsoft.com/office/drawing/2014/main" val="3225264411"/>
                  </a:ext>
                </a:extLst>
              </a:tr>
              <a:tr h="1038350">
                <a:tc>
                  <a:txBody>
                    <a:bodyPr/>
                    <a:lstStyle/>
                    <a:p>
                      <a:pPr algn="l"/>
                      <a:r>
                        <a:rPr lang="fr-FR" dirty="0">
                          <a:latin typeface="Arial Narrow" panose="020B0606020202030204" pitchFamily="34" charset="0"/>
                        </a:rPr>
                        <a:t>Délai moyen de paiement des garants	</a:t>
                      </a:r>
                    </a:p>
                  </a:txBody>
                  <a:tcPr anchor="ctr"/>
                </a:tc>
                <a:tc>
                  <a:txBody>
                    <a:bodyPr/>
                    <a:lstStyle/>
                    <a:p>
                      <a:pPr algn="ctr"/>
                      <a:r>
                        <a:rPr lang="fr-FR" dirty="0">
                          <a:latin typeface="Arial Narrow" panose="020B0606020202030204" pitchFamily="34" charset="0"/>
                        </a:rPr>
                        <a:t>Pilote</a:t>
                      </a:r>
                    </a:p>
                  </a:txBody>
                  <a:tcPr anchor="ctr"/>
                </a:tc>
                <a:tc>
                  <a:txBody>
                    <a:bodyPr/>
                    <a:lstStyle/>
                    <a:p>
                      <a:pPr algn="ctr"/>
                      <a:r>
                        <a:rPr lang="fr-FR" dirty="0">
                          <a:latin typeface="Arial Narrow" panose="020B0606020202030204" pitchFamily="34" charset="0"/>
                        </a:rPr>
                        <a:t>Trimestrielle</a:t>
                      </a:r>
                    </a:p>
                  </a:txBody>
                  <a:tcPr anchor="ctr"/>
                </a:tc>
                <a:tc>
                  <a:txBody>
                    <a:bodyPr/>
                    <a:lstStyle/>
                    <a:p>
                      <a:pPr algn="ctr"/>
                      <a:r>
                        <a:rPr lang="fr-FR" dirty="0">
                          <a:latin typeface="Arial Narrow" panose="020B0606020202030204" pitchFamily="34" charset="0"/>
                        </a:rPr>
                        <a:t> 60 jours </a:t>
                      </a:r>
                    </a:p>
                  </a:txBody>
                  <a:tcPr anchor="ctr">
                    <a:solidFill>
                      <a:schemeClr val="accent3"/>
                    </a:solidFill>
                  </a:tcPr>
                </a:tc>
                <a:tc>
                  <a:txBody>
                    <a:bodyPr/>
                    <a:lstStyle/>
                    <a:p>
                      <a:pPr algn="l"/>
                      <a:r>
                        <a:rPr lang="fr-FR" dirty="0">
                          <a:latin typeface="Arial Narrow" panose="020B0606020202030204" pitchFamily="34" charset="0"/>
                        </a:rPr>
                        <a:t>Moyenne des délais de tous les paiements reçus	</a:t>
                      </a:r>
                    </a:p>
                  </a:txBody>
                  <a:tcPr anchor="ctr"/>
                </a:tc>
                <a:extLst>
                  <a:ext uri="{0D108BD9-81ED-4DB2-BD59-A6C34878D82A}">
                    <a16:rowId xmlns:a16="http://schemas.microsoft.com/office/drawing/2014/main" val="3678571483"/>
                  </a:ext>
                </a:extLst>
              </a:tr>
              <a:tr h="1165413">
                <a:tc>
                  <a:txBody>
                    <a:bodyPr/>
                    <a:lstStyle/>
                    <a:p>
                      <a:pPr algn="l"/>
                      <a:r>
                        <a:rPr lang="fr-FR" dirty="0">
                          <a:latin typeface="Arial Narrow" panose="020B0606020202030204" pitchFamily="34" charset="0"/>
                        </a:rPr>
                        <a:t>Taux de réclamations ou rejets des garants sur la facturation	</a:t>
                      </a:r>
                    </a:p>
                  </a:txBody>
                  <a:tcPr anchor="ctr"/>
                </a:tc>
                <a:tc>
                  <a:txBody>
                    <a:bodyPr/>
                    <a:lstStyle/>
                    <a:p>
                      <a:pPr algn="ctr"/>
                      <a:r>
                        <a:rPr lang="fr-FR" dirty="0">
                          <a:latin typeface="Arial Narrow" panose="020B0606020202030204" pitchFamily="34" charset="0"/>
                        </a:rPr>
                        <a:t>Pilote</a:t>
                      </a:r>
                    </a:p>
                  </a:txBody>
                  <a:tcPr anchor="ctr"/>
                </a:tc>
                <a:tc>
                  <a:txBody>
                    <a:bodyPr/>
                    <a:lstStyle/>
                    <a:p>
                      <a:pPr algn="ctr"/>
                      <a:r>
                        <a:rPr lang="fr-FR" dirty="0">
                          <a:latin typeface="Arial Narrow" panose="020B0606020202030204" pitchFamily="34" charset="0"/>
                        </a:rPr>
                        <a:t>Trimestrielle</a:t>
                      </a:r>
                    </a:p>
                  </a:txBody>
                  <a:tcPr anchor="ctr"/>
                </a:tc>
                <a:tc>
                  <a:txBody>
                    <a:bodyPr/>
                    <a:lstStyle/>
                    <a:p>
                      <a:pPr algn="ctr"/>
                      <a:r>
                        <a:rPr lang="fr-FR" dirty="0">
                          <a:latin typeface="Arial Narrow" panose="020B0606020202030204" pitchFamily="34" charset="0"/>
                        </a:rPr>
                        <a:t>5%</a:t>
                      </a:r>
                    </a:p>
                  </a:txBody>
                  <a:tcPr anchor="ctr">
                    <a:solidFill>
                      <a:schemeClr val="accent3"/>
                    </a:solidFill>
                  </a:tcPr>
                </a:tc>
                <a:tc>
                  <a:txBody>
                    <a:bodyPr/>
                    <a:lstStyle/>
                    <a:p>
                      <a:pPr algn="l"/>
                      <a:r>
                        <a:rPr lang="fr-FR" dirty="0">
                          <a:latin typeface="Arial Narrow" panose="020B0606020202030204" pitchFamily="34" charset="0"/>
                        </a:rPr>
                        <a:t>Nombre de réclamations ou rejets des garants / Nombre de facture	</a:t>
                      </a:r>
                    </a:p>
                  </a:txBody>
                  <a:tcPr anchor="ctr"/>
                </a:tc>
                <a:extLst>
                  <a:ext uri="{0D108BD9-81ED-4DB2-BD59-A6C34878D82A}">
                    <a16:rowId xmlns:a16="http://schemas.microsoft.com/office/drawing/2014/main" val="1497451253"/>
                  </a:ext>
                </a:extLst>
              </a:tr>
              <a:tr h="1152350">
                <a:tc>
                  <a:txBody>
                    <a:bodyPr/>
                    <a:lstStyle/>
                    <a:p>
                      <a:pPr algn="l"/>
                      <a:r>
                        <a:rPr lang="fr-FR" dirty="0">
                          <a:latin typeface="Arial Narrow" panose="020B0606020202030204" pitchFamily="34" charset="0"/>
                        </a:rPr>
                        <a:t>Délai moyen entre la sortie du patient et la réception de la facture à la DAF	</a:t>
                      </a:r>
                    </a:p>
                  </a:txBody>
                  <a:tcPr anchor="ctr"/>
                </a:tc>
                <a:tc>
                  <a:txBody>
                    <a:bodyPr/>
                    <a:lstStyle/>
                    <a:p>
                      <a:pPr algn="ctr"/>
                      <a:r>
                        <a:rPr lang="fr-FR" dirty="0">
                          <a:latin typeface="Arial Narrow" panose="020B0606020202030204" pitchFamily="34" charset="0"/>
                        </a:rPr>
                        <a:t>Pilote</a:t>
                      </a:r>
                    </a:p>
                  </a:txBody>
                  <a:tcPr anchor="ctr"/>
                </a:tc>
                <a:tc>
                  <a:txBody>
                    <a:bodyPr/>
                    <a:lstStyle/>
                    <a:p>
                      <a:pPr algn="ctr"/>
                      <a:r>
                        <a:rPr lang="fr-FR" dirty="0">
                          <a:latin typeface="Arial Narrow" panose="020B0606020202030204" pitchFamily="34" charset="0"/>
                        </a:rPr>
                        <a:t>Trimestrielle</a:t>
                      </a:r>
                    </a:p>
                  </a:txBody>
                  <a:tcPr anchor="ctr"/>
                </a:tc>
                <a:tc>
                  <a:txBody>
                    <a:bodyPr/>
                    <a:lstStyle/>
                    <a:p>
                      <a:pPr algn="ctr"/>
                      <a:r>
                        <a:rPr lang="fr-FR" dirty="0">
                          <a:latin typeface="Arial Narrow" panose="020B0606020202030204" pitchFamily="34" charset="0"/>
                        </a:rPr>
                        <a:t>7</a:t>
                      </a:r>
                      <a:r>
                        <a:rPr lang="fr-FR" baseline="0" dirty="0">
                          <a:latin typeface="Arial Narrow" panose="020B0606020202030204" pitchFamily="34" charset="0"/>
                        </a:rPr>
                        <a:t> jours</a:t>
                      </a:r>
                      <a:endParaRPr lang="fr-FR" dirty="0">
                        <a:latin typeface="Arial Narrow" panose="020B0606020202030204" pitchFamily="34" charset="0"/>
                      </a:endParaRPr>
                    </a:p>
                  </a:txBody>
                  <a:tcPr anchor="ctr">
                    <a:solidFill>
                      <a:schemeClr val="accent3"/>
                    </a:solidFill>
                  </a:tcPr>
                </a:tc>
                <a:tc>
                  <a:txBody>
                    <a:bodyPr/>
                    <a:lstStyle/>
                    <a:p>
                      <a:pPr algn="ctr"/>
                      <a:endParaRPr lang="fr-FR" dirty="0">
                        <a:latin typeface="Arial Narrow" panose="020B0606020202030204" pitchFamily="34" charset="0"/>
                      </a:endParaRPr>
                    </a:p>
                    <a:p>
                      <a:pPr algn="ctr"/>
                      <a:r>
                        <a:rPr lang="fr-FR" dirty="0">
                          <a:latin typeface="Arial Narrow" panose="020B0606020202030204" pitchFamily="34" charset="0"/>
                        </a:rPr>
                        <a:t>Moyenne des délais	</a:t>
                      </a:r>
                    </a:p>
                  </a:txBody>
                  <a:tcPr anchor="ctr"/>
                </a:tc>
                <a:extLst>
                  <a:ext uri="{0D108BD9-81ED-4DB2-BD59-A6C34878D82A}">
                    <a16:rowId xmlns:a16="http://schemas.microsoft.com/office/drawing/2014/main" val="2055639235"/>
                  </a:ext>
                </a:extLst>
              </a:tr>
              <a:tr h="1534424">
                <a:tc>
                  <a:txBody>
                    <a:bodyPr/>
                    <a:lstStyle/>
                    <a:p>
                      <a:pPr algn="l"/>
                      <a:r>
                        <a:rPr lang="fr-FR" dirty="0">
                          <a:latin typeface="Arial Narrow" panose="020B0606020202030204" pitchFamily="34" charset="0"/>
                        </a:rPr>
                        <a:t>Délai moyen ente la réception de la facture à la DAF et le dépôt au niveau du</a:t>
                      </a:r>
                      <a:r>
                        <a:rPr lang="fr-FR" baseline="0" dirty="0">
                          <a:latin typeface="Arial Narrow" panose="020B0606020202030204" pitchFamily="34" charset="0"/>
                        </a:rPr>
                        <a:t> garant</a:t>
                      </a:r>
                      <a:r>
                        <a:rPr lang="fr-FR" dirty="0">
                          <a:latin typeface="Arial Narrow" panose="020B0606020202030204" pitchFamily="34" charset="0"/>
                        </a:rPr>
                        <a:t>	</a:t>
                      </a:r>
                    </a:p>
                  </a:txBody>
                  <a:tcPr anchor="ctr"/>
                </a:tc>
                <a:tc>
                  <a:txBody>
                    <a:bodyPr/>
                    <a:lstStyle/>
                    <a:p>
                      <a:pPr algn="ctr"/>
                      <a:r>
                        <a:rPr lang="fr-FR" dirty="0">
                          <a:latin typeface="Arial Narrow" panose="020B0606020202030204" pitchFamily="34" charset="0"/>
                        </a:rPr>
                        <a:t>Pilote</a:t>
                      </a:r>
                    </a:p>
                  </a:txBody>
                  <a:tcPr anchor="ctr"/>
                </a:tc>
                <a:tc>
                  <a:txBody>
                    <a:bodyPr/>
                    <a:lstStyle/>
                    <a:p>
                      <a:pPr algn="ctr"/>
                      <a:r>
                        <a:rPr lang="fr-FR" dirty="0">
                          <a:latin typeface="Arial Narrow" panose="020B0606020202030204" pitchFamily="34" charset="0"/>
                        </a:rPr>
                        <a:t>Trimestrielle</a:t>
                      </a:r>
                    </a:p>
                  </a:txBody>
                  <a:tcPr anchor="ctr"/>
                </a:tc>
                <a:tc>
                  <a:txBody>
                    <a:bodyPr/>
                    <a:lstStyle/>
                    <a:p>
                      <a:pPr algn="ctr"/>
                      <a:r>
                        <a:rPr lang="fr-FR" dirty="0">
                          <a:latin typeface="Arial Narrow" panose="020B0606020202030204" pitchFamily="34" charset="0"/>
                        </a:rPr>
                        <a:t>3 jours</a:t>
                      </a:r>
                    </a:p>
                  </a:txBody>
                  <a:tcPr anchor="ctr">
                    <a:solidFill>
                      <a:schemeClr val="accent3"/>
                    </a:solidFill>
                  </a:tcPr>
                </a:tc>
                <a:tc>
                  <a:txBody>
                    <a:bodyPr/>
                    <a:lstStyle/>
                    <a:p>
                      <a:pPr algn="ctr"/>
                      <a:r>
                        <a:rPr lang="fr-FR" dirty="0">
                          <a:latin typeface="Arial Narrow" panose="020B0606020202030204" pitchFamily="34" charset="0"/>
                        </a:rPr>
                        <a:t>Moyenne des délais</a:t>
                      </a:r>
                    </a:p>
                  </a:txBody>
                  <a:tcPr anchor="ctr"/>
                </a:tc>
                <a:extLst>
                  <a:ext uri="{0D108BD9-81ED-4DB2-BD59-A6C34878D82A}">
                    <a16:rowId xmlns:a16="http://schemas.microsoft.com/office/drawing/2014/main" val="2748715612"/>
                  </a:ext>
                </a:extLst>
              </a:tr>
            </a:tbl>
          </a:graphicData>
        </a:graphic>
      </p:graphicFrame>
      <p:sp>
        <p:nvSpPr>
          <p:cNvPr id="8" name="Titre 1">
            <a:extLst>
              <a:ext uri="{FF2B5EF4-FFF2-40B4-BE49-F238E27FC236}">
                <a16:creationId xmlns:a16="http://schemas.microsoft.com/office/drawing/2014/main" id="{DB7CEAEC-4849-4BA5-9A1C-6D67CF319CFF}"/>
              </a:ext>
            </a:extLst>
          </p:cNvPr>
          <p:cNvSpPr txBox="1">
            <a:spLocks/>
          </p:cNvSpPr>
          <p:nvPr/>
        </p:nvSpPr>
        <p:spPr>
          <a:xfrm>
            <a:off x="702000" y="162651"/>
            <a:ext cx="10788000" cy="896076"/>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fr-FR" sz="2800" b="1">
                <a:latin typeface="Bahnschrift" panose="020B0502040204020203" pitchFamily="34" charset="0"/>
              </a:rPr>
              <a:t> PO02 – Encaissement, Facturation &amp; Recouvrement</a:t>
            </a:r>
            <a:endParaRPr lang="fr-FR" sz="2800" b="1" dirty="0">
              <a:latin typeface="Bahnschrift" panose="020B0502040204020203" pitchFamily="34" charset="0"/>
            </a:endParaRPr>
          </a:p>
        </p:txBody>
      </p:sp>
    </p:spTree>
    <p:extLst>
      <p:ext uri="{BB962C8B-B14F-4D97-AF65-F5344CB8AC3E}">
        <p14:creationId xmlns:p14="http://schemas.microsoft.com/office/powerpoint/2010/main" val="12515981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DB7CEAEC-4849-4BA5-9A1C-6D67CF319CFF}"/>
              </a:ext>
            </a:extLst>
          </p:cNvPr>
          <p:cNvSpPr txBox="1">
            <a:spLocks noGrp="1"/>
          </p:cNvSpPr>
          <p:nvPr>
            <p:ph type="title"/>
          </p:nvPr>
        </p:nvSpPr>
        <p:spPr>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fr-FR" sz="2800" b="1" dirty="0">
                <a:latin typeface="Bahnschrift" panose="020B0502040204020203" pitchFamily="34" charset="0"/>
              </a:rPr>
              <a:t> PO02 – Encaissement, Facturation &amp; Recouvrement</a:t>
            </a:r>
          </a:p>
        </p:txBody>
      </p:sp>
      <p:sp>
        <p:nvSpPr>
          <p:cNvPr id="6" name="Rectangle 5"/>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grpSp>
        <p:nvGrpSpPr>
          <p:cNvPr id="7" name="Groupe 6"/>
          <p:cNvGrpSpPr/>
          <p:nvPr/>
        </p:nvGrpSpPr>
        <p:grpSpPr>
          <a:xfrm>
            <a:off x="10615100" y="0"/>
            <a:ext cx="1317299" cy="1554480"/>
            <a:chOff x="7966579" y="-6936"/>
            <a:chExt cx="1146808" cy="1241603"/>
          </a:xfrm>
        </p:grpSpPr>
        <p:sp>
          <p:nvSpPr>
            <p:cNvPr id="8"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9"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pic>
        <p:nvPicPr>
          <p:cNvPr id="2" name="Espace réservé du contenu 1">
            <a:extLst>
              <a:ext uri="{FF2B5EF4-FFF2-40B4-BE49-F238E27FC236}">
                <a16:creationId xmlns:a16="http://schemas.microsoft.com/office/drawing/2014/main" id="{B70274C4-A709-4CEF-933A-96EAC1D82CF6}"/>
              </a:ext>
            </a:extLst>
          </p:cNvPr>
          <p:cNvPicPr>
            <a:picLocks noGrp="1" noChangeAspect="1"/>
          </p:cNvPicPr>
          <p:nvPr>
            <p:ph idx="1"/>
          </p:nvPr>
        </p:nvPicPr>
        <p:blipFill>
          <a:blip r:embed="rId3"/>
          <a:stretch>
            <a:fillRect/>
          </a:stretch>
        </p:blipFill>
        <p:spPr>
          <a:xfrm>
            <a:off x="572049" y="1607930"/>
            <a:ext cx="11221181" cy="4647096"/>
          </a:xfrm>
          <a:prstGeom prst="rect">
            <a:avLst/>
          </a:prstGeom>
        </p:spPr>
      </p:pic>
    </p:spTree>
    <p:extLst>
      <p:ext uri="{BB962C8B-B14F-4D97-AF65-F5344CB8AC3E}">
        <p14:creationId xmlns:p14="http://schemas.microsoft.com/office/powerpoint/2010/main" val="27470719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extLst>
              <p:ext uri="{D42A27DB-BD31-4B8C-83A1-F6EECF244321}">
                <p14:modId xmlns:p14="http://schemas.microsoft.com/office/powerpoint/2010/main" val="117893333"/>
              </p:ext>
            </p:extLst>
          </p:nvPr>
        </p:nvGraphicFramePr>
        <p:xfrm>
          <a:off x="701675" y="2016984"/>
          <a:ext cx="11062645" cy="3113424"/>
        </p:xfrm>
        <a:graphic>
          <a:graphicData uri="http://schemas.openxmlformats.org/drawingml/2006/table">
            <a:tbl>
              <a:tblPr/>
              <a:tblGrid>
                <a:gridCol w="4413664">
                  <a:extLst>
                    <a:ext uri="{9D8B030D-6E8A-4147-A177-3AD203B41FA5}">
                      <a16:colId xmlns:a16="http://schemas.microsoft.com/office/drawing/2014/main" val="746552841"/>
                    </a:ext>
                  </a:extLst>
                </a:gridCol>
                <a:gridCol w="1614715">
                  <a:extLst>
                    <a:ext uri="{9D8B030D-6E8A-4147-A177-3AD203B41FA5}">
                      <a16:colId xmlns:a16="http://schemas.microsoft.com/office/drawing/2014/main" val="2339216956"/>
                    </a:ext>
                  </a:extLst>
                </a:gridCol>
                <a:gridCol w="2374189">
                  <a:extLst>
                    <a:ext uri="{9D8B030D-6E8A-4147-A177-3AD203B41FA5}">
                      <a16:colId xmlns:a16="http://schemas.microsoft.com/office/drawing/2014/main" val="36528668"/>
                    </a:ext>
                  </a:extLst>
                </a:gridCol>
                <a:gridCol w="2660077">
                  <a:extLst>
                    <a:ext uri="{9D8B030D-6E8A-4147-A177-3AD203B41FA5}">
                      <a16:colId xmlns:a16="http://schemas.microsoft.com/office/drawing/2014/main" val="3838855176"/>
                    </a:ext>
                  </a:extLst>
                </a:gridCol>
              </a:tblGrid>
              <a:tr h="699712">
                <a:tc>
                  <a:txBody>
                    <a:bodyPr/>
                    <a:lstStyle/>
                    <a:p>
                      <a:pPr algn="ctr" fontAlgn="ctr"/>
                      <a:r>
                        <a:rPr lang="en-US" sz="1800" b="1" i="0" u="none" strike="noStrike" dirty="0" err="1">
                          <a:solidFill>
                            <a:srgbClr val="FFFFFF"/>
                          </a:solidFill>
                          <a:effectLst/>
                          <a:latin typeface="Arial" panose="020B0604020202020204" pitchFamily="34" charset="0"/>
                        </a:rPr>
                        <a:t>Indicateurs</a:t>
                      </a:r>
                      <a:r>
                        <a:rPr lang="en-US" sz="1800" b="1" i="0" u="none" strike="noStrike" dirty="0">
                          <a:solidFill>
                            <a:srgbClr val="FFFFFF"/>
                          </a:solidFill>
                          <a:effectLst/>
                          <a:latin typeface="Arial" panose="020B0604020202020204" pitchFamily="34" charset="0"/>
                        </a:rPr>
                        <a:t> non </a:t>
                      </a:r>
                      <a:r>
                        <a:rPr lang="en-US" sz="1800" b="1" i="0" u="none" strike="noStrike" dirty="0" err="1">
                          <a:solidFill>
                            <a:srgbClr val="FFFFFF"/>
                          </a:solidFill>
                          <a:effectLst/>
                          <a:latin typeface="Arial" panose="020B0604020202020204" pitchFamily="34" charset="0"/>
                        </a:rPr>
                        <a:t>conforme</a:t>
                      </a:r>
                      <a:endParaRPr lang="en-US" sz="1800" b="1" i="0" u="none" strike="noStrike" dirty="0">
                        <a:solidFill>
                          <a:srgbClr val="FFFFFF"/>
                        </a:solidFill>
                        <a:effectLst/>
                        <a:latin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800" b="1" i="0" u="none" strike="noStrike">
                          <a:solidFill>
                            <a:srgbClr val="FFFFFF"/>
                          </a:solidFill>
                          <a:effectLst/>
                          <a:latin typeface="Arial" panose="020B0604020202020204" pitchFamily="34" charset="0"/>
                        </a:rPr>
                        <a:t>Responsable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800" b="1" i="0" u="none" strike="noStrike" dirty="0">
                          <a:solidFill>
                            <a:srgbClr val="FFFFFF"/>
                          </a:solidFill>
                          <a:effectLst/>
                          <a:latin typeface="Arial" panose="020B0604020202020204" pitchFamily="34" charset="0"/>
                        </a:rPr>
                        <a:t>Cause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800" b="1" i="0" u="none" strike="noStrike" dirty="0">
                          <a:solidFill>
                            <a:srgbClr val="FFFFFF"/>
                          </a:solidFill>
                          <a:effectLst/>
                          <a:latin typeface="Arial" panose="020B0604020202020204" pitchFamily="34" charset="0"/>
                        </a:rPr>
                        <a:t>Action corrective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solidFill>
                      <a:srgbClr val="1F4E78"/>
                    </a:solidFill>
                  </a:tcPr>
                </a:tc>
                <a:extLst>
                  <a:ext uri="{0D108BD9-81ED-4DB2-BD59-A6C34878D82A}">
                    <a16:rowId xmlns:a16="http://schemas.microsoft.com/office/drawing/2014/main" val="616134662"/>
                  </a:ext>
                </a:extLst>
              </a:tr>
              <a:tr h="2413712">
                <a:tc>
                  <a:txBody>
                    <a:bodyPr/>
                    <a:lstStyle/>
                    <a:p>
                      <a:pPr algn="ctr" fontAlgn="ctr"/>
                      <a:r>
                        <a:rPr lang="fr-FR" sz="1800" b="1" i="0" u="none" strike="noStrike" dirty="0">
                          <a:solidFill>
                            <a:srgbClr val="000000"/>
                          </a:solidFill>
                          <a:effectLst/>
                          <a:latin typeface="Arial" panose="020B0604020202020204" pitchFamily="34" charset="0"/>
                        </a:rPr>
                        <a:t>Délai moyen</a:t>
                      </a:r>
                      <a:r>
                        <a:rPr lang="fr-FR" sz="1800" b="1" i="0" u="none" strike="noStrike" baseline="0" dirty="0">
                          <a:solidFill>
                            <a:srgbClr val="000000"/>
                          </a:solidFill>
                          <a:effectLst/>
                          <a:latin typeface="Arial" panose="020B0604020202020204" pitchFamily="34" charset="0"/>
                        </a:rPr>
                        <a:t> de paiement garant</a:t>
                      </a:r>
                      <a:endParaRPr lang="fr-FR" sz="1800" b="1" i="0" u="none" strike="noStrike" dirty="0">
                        <a:solidFill>
                          <a:srgbClr val="000000"/>
                        </a:solidFill>
                        <a:effectLst/>
                        <a:latin typeface="Arial" panose="020B0604020202020204" pitchFamily="34" charset="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sz="2000" dirty="0"/>
                        <a:t>Asse</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r>
                        <a:rPr lang="fr-SN" dirty="0"/>
                        <a:t>Non respect du délai de paiement garant</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sz="2000" b="0" dirty="0">
                          <a:solidFill>
                            <a:schemeClr val="tx1"/>
                          </a:solidFill>
                        </a:rPr>
                        <a:t>Suspendre les garants qui ne respectent pas les délais de paiement</a:t>
                      </a:r>
                      <a:endParaRPr lang="en-US" sz="2000" b="1" dirty="0">
                        <a:solidFill>
                          <a:schemeClr val="tx1"/>
                        </a:solidFill>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a:noFill/>
                    </a:lnT>
                    <a:lnB w="635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385698387"/>
                  </a:ext>
                </a:extLst>
              </a:tr>
            </a:tbl>
          </a:graphicData>
        </a:graphic>
      </p:graphicFrame>
      <p:grpSp>
        <p:nvGrpSpPr>
          <p:cNvPr id="6" name="Groupe 5"/>
          <p:cNvGrpSpPr/>
          <p:nvPr/>
        </p:nvGrpSpPr>
        <p:grpSpPr>
          <a:xfrm>
            <a:off x="10617511" y="0"/>
            <a:ext cx="1146808" cy="1241603"/>
            <a:chOff x="7966579" y="-6936"/>
            <a:chExt cx="1146808" cy="1241603"/>
          </a:xfrm>
        </p:grpSpPr>
        <p:sp>
          <p:nvSpPr>
            <p:cNvPr id="7"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8"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9" name="Rectangle 8"/>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plan d’action cibles non atteintes T1 – T2 2023</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itre 1">
            <a:extLst>
              <a:ext uri="{FF2B5EF4-FFF2-40B4-BE49-F238E27FC236}">
                <a16:creationId xmlns:a16="http://schemas.microsoft.com/office/drawing/2014/main" id="{DB7CEAEC-4849-4BA5-9A1C-6D67CF319CFF}"/>
              </a:ext>
            </a:extLst>
          </p:cNvPr>
          <p:cNvSpPr>
            <a:spLocks noGrp="1"/>
          </p:cNvSpPr>
          <p:nvPr>
            <p:ph type="title"/>
          </p:nvPr>
        </p:nvSpPr>
        <p:spPr>
          <a:xfrm>
            <a:off x="701675" y="204788"/>
            <a:ext cx="10788650" cy="895350"/>
          </a:xfrm>
        </p:spPr>
        <p:txBody>
          <a:bodyPr>
            <a:normAutofit/>
          </a:bodyPr>
          <a:lstStyle/>
          <a:p>
            <a:pPr algn="ctr"/>
            <a:r>
              <a:rPr lang="fr-FR" sz="2400" b="1" dirty="0">
                <a:latin typeface="Bahnschrift" panose="020B0502040204020203" pitchFamily="34" charset="0"/>
              </a:rPr>
              <a:t>PO02 – Encaissement, Facturation, Recouvrement et Règlement des médecins.</a:t>
            </a:r>
          </a:p>
        </p:txBody>
      </p:sp>
      <p:sp>
        <p:nvSpPr>
          <p:cNvPr id="12" name="Rectangle 11"/>
          <p:cNvSpPr/>
          <p:nvPr/>
        </p:nvSpPr>
        <p:spPr>
          <a:xfrm>
            <a:off x="701675" y="1642240"/>
            <a:ext cx="11062644"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PO02 – Encaissement, Facturation, Recouvrement et Règlement des médecins</a:t>
            </a:r>
            <a:endParaRPr lang="en-US" dirty="0"/>
          </a:p>
        </p:txBody>
      </p:sp>
    </p:spTree>
    <p:extLst>
      <p:ext uri="{BB962C8B-B14F-4D97-AF65-F5344CB8AC3E}">
        <p14:creationId xmlns:p14="http://schemas.microsoft.com/office/powerpoint/2010/main" val="40485320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Gestion du processus</a:t>
            </a:r>
            <a:endParaRPr lang="en-US" sz="2400" dirty="0">
              <a:solidFill>
                <a:schemeClr val="bg1"/>
              </a:solidFill>
            </a:endParaRPr>
          </a:p>
        </p:txBody>
      </p:sp>
      <p:sp>
        <p:nvSpPr>
          <p:cNvPr id="12" name="Titre 1">
            <a:extLst>
              <a:ext uri="{FF2B5EF4-FFF2-40B4-BE49-F238E27FC236}">
                <a16:creationId xmlns:a16="http://schemas.microsoft.com/office/drawing/2014/main" id="{DB7CEAEC-4849-4BA5-9A1C-6D67CF319CFF}"/>
              </a:ext>
            </a:extLst>
          </p:cNvPr>
          <p:cNvSpPr>
            <a:spLocks noGrp="1"/>
          </p:cNvSpPr>
          <p:nvPr>
            <p:ph type="title"/>
          </p:nvPr>
        </p:nvSpPr>
        <p:spPr>
          <a:xfrm>
            <a:off x="498722" y="280508"/>
            <a:ext cx="10788000" cy="896076"/>
          </a:xfrm>
        </p:spPr>
        <p:txBody>
          <a:bodyPr>
            <a:normAutofit/>
          </a:bodyPr>
          <a:lstStyle/>
          <a:p>
            <a:pPr algn="ctr"/>
            <a:r>
              <a:rPr lang="fr-FR" sz="2400" b="1" dirty="0">
                <a:latin typeface="Bahnschrift" panose="020B0502040204020203" pitchFamily="34" charset="0"/>
              </a:rPr>
              <a:t>PO02 – Encaissement, Facturation, Recouvrement et Règlement des médecins.</a:t>
            </a:r>
          </a:p>
        </p:txBody>
      </p:sp>
      <p:graphicFrame>
        <p:nvGraphicFramePr>
          <p:cNvPr id="8" name="Tableau 7"/>
          <p:cNvGraphicFramePr>
            <a:graphicFrameLocks noGrp="1"/>
          </p:cNvGraphicFramePr>
          <p:nvPr>
            <p:extLst>
              <p:ext uri="{D42A27DB-BD31-4B8C-83A1-F6EECF244321}">
                <p14:modId xmlns:p14="http://schemas.microsoft.com/office/powerpoint/2010/main" val="1344105458"/>
              </p:ext>
            </p:extLst>
          </p:nvPr>
        </p:nvGraphicFramePr>
        <p:xfrm>
          <a:off x="1287039" y="1087342"/>
          <a:ext cx="9209315" cy="3920755"/>
        </p:xfrm>
        <a:graphic>
          <a:graphicData uri="http://schemas.openxmlformats.org/drawingml/2006/table">
            <a:tbl>
              <a:tblPr/>
              <a:tblGrid>
                <a:gridCol w="4930294">
                  <a:extLst>
                    <a:ext uri="{9D8B030D-6E8A-4147-A177-3AD203B41FA5}">
                      <a16:colId xmlns:a16="http://schemas.microsoft.com/office/drawing/2014/main" val="2447260720"/>
                    </a:ext>
                  </a:extLst>
                </a:gridCol>
                <a:gridCol w="4279021">
                  <a:extLst>
                    <a:ext uri="{9D8B030D-6E8A-4147-A177-3AD203B41FA5}">
                      <a16:colId xmlns:a16="http://schemas.microsoft.com/office/drawing/2014/main" val="2779336989"/>
                    </a:ext>
                  </a:extLst>
                </a:gridCol>
              </a:tblGrid>
              <a:tr h="454984">
                <a:tc gridSpan="2">
                  <a:txBody>
                    <a:bodyPr/>
                    <a:lstStyle/>
                    <a:p>
                      <a:pPr algn="ctr" fontAlgn="ctr"/>
                      <a:r>
                        <a:rPr lang="fr-FR" sz="1400" b="1" i="0" u="none" strike="noStrike" dirty="0">
                          <a:solidFill>
                            <a:srgbClr val="FFFFFF"/>
                          </a:solidFill>
                          <a:effectLst/>
                          <a:latin typeface="Bahnschrift" panose="020B0502040204020203" pitchFamily="34" charset="0"/>
                        </a:rPr>
                        <a:t>PO02 – Encaissement, Facturation, Recouvrement et Règlement des médecins.</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82483"/>
                    </a:solidFill>
                  </a:tcPr>
                </a:tc>
                <a:tc hMerge="1">
                  <a:txBody>
                    <a:bodyPr/>
                    <a:lstStyle/>
                    <a:p>
                      <a:endParaRPr lang="en-US"/>
                    </a:p>
                  </a:txBody>
                  <a:tcPr/>
                </a:tc>
                <a:extLst>
                  <a:ext uri="{0D108BD9-81ED-4DB2-BD59-A6C34878D82A}">
                    <a16:rowId xmlns:a16="http://schemas.microsoft.com/office/drawing/2014/main" val="2574862643"/>
                  </a:ext>
                </a:extLst>
              </a:tr>
              <a:tr h="454984">
                <a:tc>
                  <a:txBody>
                    <a:bodyPr/>
                    <a:lstStyle/>
                    <a:p>
                      <a:pPr algn="l" fontAlgn="b"/>
                      <a:endParaRPr lang="en-US" sz="1400" b="0" i="0" u="none" strike="noStrike">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endParaRPr lang="en-US" sz="1400" b="0" i="0" u="none" strike="noStrike">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587809041"/>
                  </a:ext>
                </a:extLst>
              </a:tr>
              <a:tr h="751422">
                <a:tc>
                  <a:txBody>
                    <a:bodyPr/>
                    <a:lstStyle/>
                    <a:p>
                      <a:pPr algn="ctr" fontAlgn="ctr"/>
                      <a:r>
                        <a:rPr lang="fr-FR" sz="1400" b="1" i="0" u="none" strike="noStrike" dirty="0">
                          <a:solidFill>
                            <a:srgbClr val="FFFFFF"/>
                          </a:solidFill>
                          <a:effectLst/>
                          <a:latin typeface="Bahnschrift" panose="020B0502040204020203" pitchFamily="34" charset="0"/>
                        </a:rPr>
                        <a:t>Difficultés rencontrées dans le processus &amp; Qualipro</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Bahnschrift" panose="020B0502040204020203" pitchFamily="34" charset="0"/>
                        </a:rPr>
                        <a:t>Besoin/réclamation</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extLst>
                  <a:ext uri="{0D108BD9-81ED-4DB2-BD59-A6C34878D82A}">
                    <a16:rowId xmlns:a16="http://schemas.microsoft.com/office/drawing/2014/main" val="2440026530"/>
                  </a:ext>
                </a:extLst>
              </a:tr>
              <a:tr h="2259365">
                <a:tc>
                  <a:txBody>
                    <a:bodyPr/>
                    <a:lstStyle/>
                    <a:p>
                      <a:pPr algn="ctr" fontAlgn="ct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l" fontAlgn="ctr"/>
                      <a:r>
                        <a:rPr lang="en-US" sz="1400" b="0" i="0" u="none" strike="noStrike" dirty="0">
                          <a:solidFill>
                            <a:srgbClr val="C000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550560852"/>
                  </a:ext>
                </a:extLst>
              </a:tr>
            </a:tbl>
          </a:graphicData>
        </a:graphic>
      </p:graphicFrame>
    </p:spTree>
    <p:extLst>
      <p:ext uri="{BB962C8B-B14F-4D97-AF65-F5344CB8AC3E}">
        <p14:creationId xmlns:p14="http://schemas.microsoft.com/office/powerpoint/2010/main" val="41160261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PM01 – Gouvernance et management des performances</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6" y="1681510"/>
            <a:ext cx="4071388" cy="1284593"/>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latin typeface="Calibri" panose="020F0502020204030204"/>
                  <a:ea typeface="+mn-ea"/>
                  <a:cs typeface="+mn-cs"/>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latin typeface="Calibri" panose="020F0502020204030204"/>
                  <a:ea typeface="+mn-ea"/>
                  <a:cs typeface="+mn-cs"/>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FFFFF"/>
                    </a:solidFill>
                    <a:effectLst/>
                    <a:uLnTx/>
                    <a:uFillTx/>
                    <a:latin typeface="Calibri" panose="020F0502020204030204"/>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latin typeface="Calibri" panose="020F0502020204030204"/>
                  <a:ea typeface="+mn-ea"/>
                  <a:cs typeface="+mn-cs"/>
                </a:endParaRPr>
              </a:p>
            </p:txBody>
          </p:sp>
        </p:grpSp>
      </p:grpSp>
      <p:grpSp>
        <p:nvGrpSpPr>
          <p:cNvPr id="15" name="Group 759"/>
          <p:cNvGrpSpPr/>
          <p:nvPr/>
        </p:nvGrpSpPr>
        <p:grpSpPr>
          <a:xfrm>
            <a:off x="4876732" y="2060398"/>
            <a:ext cx="800101"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6204857" y="1681685"/>
            <a:ext cx="5438305" cy="1569660"/>
          </a:xfrm>
          <a:prstGeom prst="rect">
            <a:avLst/>
          </a:prstGeom>
          <a:noFill/>
          <a:ln>
            <a:solidFill>
              <a:srgbClr val="7030A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srgbClr val="7030A0"/>
                </a:solidFill>
                <a:effectLst/>
                <a:uLnTx/>
                <a:uFillTx/>
                <a:latin typeface="Arial Narrow" panose="020B0606020202030204" pitchFamily="34" charset="0"/>
              </a:rPr>
              <a:t>Assurer la gestion des performances de l'entreprise et du système-qualité en vue de leur amélioration et d'une meilleure confiance des parties intéressées</a:t>
            </a:r>
            <a:endParaRPr kumimoji="0" lang="en-US" sz="2400" b="0" i="0" u="none" strike="noStrike" kern="1200" cap="none" spc="0" normalizeH="0" baseline="0" noProof="0" dirty="0">
              <a:ln>
                <a:noFill/>
              </a:ln>
              <a:solidFill>
                <a:srgbClr val="7030A0"/>
              </a:solidFill>
              <a:effectLst/>
              <a:uLnTx/>
              <a:uFillTx/>
              <a:latin typeface="Arial Narrow" panose="020B0606020202030204" pitchFamily="34" charset="0"/>
            </a:endParaRPr>
          </a:p>
        </p:txBody>
      </p:sp>
      <p:grpSp>
        <p:nvGrpSpPr>
          <p:cNvPr id="19" name="Group 719"/>
          <p:cNvGrpSpPr/>
          <p:nvPr/>
        </p:nvGrpSpPr>
        <p:grpSpPr>
          <a:xfrm>
            <a:off x="605116" y="3988907"/>
            <a:ext cx="4071388" cy="1284593"/>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latin typeface="Calibri" panose="020F0502020204030204"/>
                  <a:ea typeface="+mn-ea"/>
                  <a:cs typeface="+mn-cs"/>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latin typeface="Calibri" panose="020F0502020204030204"/>
                  <a:ea typeface="+mn-ea"/>
                  <a:cs typeface="+mn-cs"/>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fr-SN" sz="2400" b="1" i="0" u="none" strike="noStrike" kern="0" cap="none" spc="0" normalizeH="0" baseline="0" noProof="0" dirty="0">
                    <a:ln>
                      <a:noFill/>
                    </a:ln>
                    <a:solidFill>
                      <a:srgbClr val="FFFFFF"/>
                    </a:solidFill>
                    <a:effectLst/>
                    <a:uLnTx/>
                    <a:uFillTx/>
                    <a:latin typeface="Calibri" panose="020F0502020204030204"/>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latin typeface="Calibri" panose="020F0502020204030204"/>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latin typeface="Calibri" panose="020F0502020204030204"/>
                  <a:ea typeface="+mn-ea"/>
                  <a:cs typeface="+mn-cs"/>
                </a:endParaRPr>
              </a:p>
            </p:txBody>
          </p:sp>
        </p:grpSp>
      </p:grpSp>
      <p:grpSp>
        <p:nvGrpSpPr>
          <p:cNvPr id="25" name="Group 759"/>
          <p:cNvGrpSpPr/>
          <p:nvPr/>
        </p:nvGrpSpPr>
        <p:grpSpPr>
          <a:xfrm>
            <a:off x="4946330" y="4485079"/>
            <a:ext cx="930729"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algn="l" defTabSz="457200" rtl="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6204857" y="4245008"/>
            <a:ext cx="5438305" cy="1200329"/>
          </a:xfrm>
          <a:prstGeom prst="rect">
            <a:avLst/>
          </a:prstGeom>
          <a:noFill/>
          <a:ln>
            <a:solidFill>
              <a:srgbClr val="7030A0"/>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2400" b="0" i="0" u="none" strike="noStrike" kern="1200" cap="none" spc="0" normalizeH="0" baseline="0" noProof="0" dirty="0">
                <a:ln>
                  <a:noFill/>
                </a:ln>
                <a:solidFill>
                  <a:srgbClr val="7030A0"/>
                </a:solidFill>
                <a:effectLst/>
                <a:uLnTx/>
                <a:uFillTx/>
                <a:latin typeface="Arial Narrow" panose="020B0606020202030204" pitchFamily="34" charset="0"/>
              </a:rPr>
              <a:t>De : Exigences légales, règlementaires et des parties intéressées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2400" b="0" i="0" u="none" strike="noStrike" kern="1200" cap="none" spc="0" normalizeH="0" baseline="0" noProof="0" dirty="0">
                <a:ln>
                  <a:noFill/>
                </a:ln>
                <a:solidFill>
                  <a:srgbClr val="7030A0"/>
                </a:solidFill>
                <a:effectLst/>
                <a:uLnTx/>
                <a:uFillTx/>
                <a:latin typeface="Arial Narrow" panose="020B0606020202030204" pitchFamily="34" charset="0"/>
              </a:rPr>
              <a:t>A : Satisfaction des exigences</a:t>
            </a:r>
            <a:endParaRPr kumimoji="0" lang="fr-SN" sz="2400" b="0" i="0" u="none" strike="noStrike" kern="1200" cap="none" spc="0" normalizeH="0" baseline="0" noProof="0" dirty="0">
              <a:ln>
                <a:noFill/>
              </a:ln>
              <a:solidFill>
                <a:srgbClr val="7030A0"/>
              </a:solidFill>
              <a:effectLst/>
              <a:uLnTx/>
              <a:uFillTx/>
              <a:latin typeface="Arial Narrow" panose="020B0606020202030204" pitchFamily="34" charset="0"/>
            </a:endParaRPr>
          </a:p>
        </p:txBody>
      </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  Finalité &amp; Périmètre</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ZoneTexte 33"/>
          <p:cNvSpPr txBox="1"/>
          <p:nvPr/>
        </p:nvSpPr>
        <p:spPr>
          <a:xfrm>
            <a:off x="702000" y="836023"/>
            <a:ext cx="346505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SN"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Pilote : Khady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SN"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Co-pilote : Lauriane</a:t>
            </a:r>
            <a:endParaRPr kumimoji="0" lang="en-US"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11415880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Audit</a:t>
            </a:r>
            <a:endParaRPr lang="en-US" sz="2400" dirty="0">
              <a:solidFill>
                <a:schemeClr val="bg1"/>
              </a:solidFill>
            </a:endParaRPr>
          </a:p>
        </p:txBody>
      </p:sp>
      <p:graphicFrame>
        <p:nvGraphicFramePr>
          <p:cNvPr id="9" name="Tableau 8"/>
          <p:cNvGraphicFramePr>
            <a:graphicFrameLocks noGrp="1"/>
          </p:cNvGraphicFramePr>
          <p:nvPr>
            <p:extLst>
              <p:ext uri="{D42A27DB-BD31-4B8C-83A1-F6EECF244321}">
                <p14:modId xmlns:p14="http://schemas.microsoft.com/office/powerpoint/2010/main" val="892560243"/>
              </p:ext>
            </p:extLst>
          </p:nvPr>
        </p:nvGraphicFramePr>
        <p:xfrm>
          <a:off x="1546411" y="1036882"/>
          <a:ext cx="8949943" cy="4607867"/>
        </p:xfrm>
        <a:graphic>
          <a:graphicData uri="http://schemas.openxmlformats.org/drawingml/2006/table">
            <a:tbl>
              <a:tblPr/>
              <a:tblGrid>
                <a:gridCol w="3321961">
                  <a:extLst>
                    <a:ext uri="{9D8B030D-6E8A-4147-A177-3AD203B41FA5}">
                      <a16:colId xmlns:a16="http://schemas.microsoft.com/office/drawing/2014/main" val="1773555427"/>
                    </a:ext>
                  </a:extLst>
                </a:gridCol>
                <a:gridCol w="1402964">
                  <a:extLst>
                    <a:ext uri="{9D8B030D-6E8A-4147-A177-3AD203B41FA5}">
                      <a16:colId xmlns:a16="http://schemas.microsoft.com/office/drawing/2014/main" val="1375318744"/>
                    </a:ext>
                  </a:extLst>
                </a:gridCol>
                <a:gridCol w="4225018">
                  <a:extLst>
                    <a:ext uri="{9D8B030D-6E8A-4147-A177-3AD203B41FA5}">
                      <a16:colId xmlns:a16="http://schemas.microsoft.com/office/drawing/2014/main" val="3001103945"/>
                    </a:ext>
                  </a:extLst>
                </a:gridCol>
              </a:tblGrid>
              <a:tr h="560795">
                <a:tc gridSpan="3">
                  <a:txBody>
                    <a:bodyPr/>
                    <a:lstStyle/>
                    <a:p>
                      <a:pPr algn="ctr" rtl="0" fontAlgn="ctr"/>
                      <a:r>
                        <a:rPr lang="fr-FR" sz="1600" b="1" i="0" u="none" strike="noStrike" dirty="0">
                          <a:solidFill>
                            <a:srgbClr val="FFFFFF"/>
                          </a:solidFill>
                          <a:effectLst/>
                          <a:latin typeface="Bahnschrift" panose="020B0502040204020203" pitchFamily="34" charset="0"/>
                        </a:rPr>
                        <a:t>PO02 – Encaissement, Facturation, Recouvrement et Règlement des médecins.</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82483"/>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464213">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dirty="0">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82907">
                <a:tc>
                  <a:txBody>
                    <a:bodyPr/>
                    <a:lstStyle/>
                    <a:p>
                      <a:pPr algn="ctr" fontAlgn="b"/>
                      <a:r>
                        <a:rPr lang="en-US" sz="1800" b="0" i="0" u="none" strike="noStrike" dirty="0">
                          <a:solidFill>
                            <a:srgbClr val="000000"/>
                          </a:solidFill>
                          <a:effectLst/>
                          <a:latin typeface="Arial" panose="020B0604020202020204" pitchFamily="34" charset="0"/>
                        </a:rPr>
                        <a:t>Rubriques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panose="020B0604020202020204" pitchFamily="34" charset="0"/>
                        </a:rPr>
                        <a:t>Réponses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Arial" panose="020B0604020202020204" pitchFamily="34" charset="0"/>
                        </a:rPr>
                        <a:t>Commentaires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638683">
                <a:tc>
                  <a:txBody>
                    <a:bodyPr/>
                    <a:lstStyle/>
                    <a:p>
                      <a:pPr algn="ctr" rtl="0" fontAlgn="ctr"/>
                      <a:r>
                        <a:rPr lang="en-US" sz="1600" b="1" i="0" u="none" strike="noStrike">
                          <a:solidFill>
                            <a:srgbClr val="FFFFFF"/>
                          </a:solidFill>
                          <a:effectLst/>
                          <a:latin typeface="Bahnschrift" panose="020B0502040204020203"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en-US" sz="1600" b="0" i="0" u="none" strike="noStrike" dirty="0">
                          <a:solidFill>
                            <a:srgbClr val="000000"/>
                          </a:solidFill>
                          <a:effectLst/>
                          <a:latin typeface="Arial Rounded MT Bold" panose="020F0704030504030204" pitchFamily="34" charset="0"/>
                          <a:cs typeface="Arial" panose="020B0604020202020204" pitchFamily="34" charset="0"/>
                        </a:rPr>
                        <a:t>10 </a:t>
                      </a:r>
                      <a:r>
                        <a:rPr lang="en-US" sz="1600" b="0" i="0" u="none" strike="noStrike" dirty="0" err="1">
                          <a:solidFill>
                            <a:srgbClr val="000000"/>
                          </a:solidFill>
                          <a:effectLst/>
                          <a:latin typeface="Arial Rounded MT Bold" panose="020F0704030504030204" pitchFamily="34" charset="0"/>
                          <a:cs typeface="Arial" panose="020B0604020202020204" pitchFamily="34" charset="0"/>
                        </a:rPr>
                        <a:t>Août</a:t>
                      </a:r>
                      <a:r>
                        <a:rPr lang="en-US" sz="1600" b="0" i="0" u="none" strike="noStrike" dirty="0">
                          <a:solidFill>
                            <a:srgbClr val="000000"/>
                          </a:solidFill>
                          <a:effectLst/>
                          <a:latin typeface="Arial Rounded MT Bold" panose="020F0704030504030204" pitchFamily="34" charset="0"/>
                          <a:cs typeface="Arial" panose="020B0604020202020204" pitchFamily="34" charset="0"/>
                        </a:rPr>
                        <a:t> 2023</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285750" indent="-285750" algn="l" fontAlgn="b">
                        <a:buFont typeface="Arial" panose="020B0604020202020204" pitchFamily="34" charset="0"/>
                        <a:buChar char="•"/>
                      </a:pPr>
                      <a:endParaRPr lang="en-US" sz="1800" b="0" i="0" u="none" strike="noStrike" dirty="0">
                        <a:solidFill>
                          <a:srgbClr val="000000"/>
                        </a:solidFill>
                        <a:effectLst/>
                        <a:latin typeface="Arial Rounded MT Bold" panose="020F0704030504030204" pitchFamily="34" charset="0"/>
                        <a:cs typeface="Arial" panose="020B060402020202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607529">
                <a:tc>
                  <a:txBody>
                    <a:bodyPr/>
                    <a:lstStyle/>
                    <a:p>
                      <a:pPr algn="ctr" rtl="0" fontAlgn="ctr"/>
                      <a:r>
                        <a:rPr lang="en-US" sz="1600" b="1" i="0" u="none" strike="noStrike" dirty="0">
                          <a:solidFill>
                            <a:srgbClr val="FFFFFF"/>
                          </a:solidFill>
                          <a:effectLst/>
                          <a:latin typeface="Bahnschrift" panose="020B0502040204020203" pitchFamily="34" charset="0"/>
                        </a:rPr>
                        <a:t>Derniers Audits cloturés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fr-SN" sz="1600" b="0" i="0" u="none" strike="noStrike" dirty="0">
                          <a:solidFill>
                            <a:srgbClr val="FF0000"/>
                          </a:solidFill>
                          <a:effectLst/>
                          <a:latin typeface="Arial Rounded MT Bold" panose="020F0704030504030204" pitchFamily="34" charset="0"/>
                        </a:rPr>
                        <a:t>Non</a:t>
                      </a:r>
                      <a:endParaRPr lang="en-US" sz="1600" b="0" i="0" u="none" strike="noStrike" dirty="0">
                        <a:solidFill>
                          <a:srgbClr val="FF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l" rtl="0" fontAlgn="ctr"/>
                      <a:r>
                        <a:rPr lang="fr-FR" sz="1600" b="0" i="0" u="none" strike="noStrike" dirty="0">
                          <a:solidFill>
                            <a:srgbClr val="C00000"/>
                          </a:solidFill>
                          <a:effectLst/>
                          <a:latin typeface="Arial Rounded MT Bold" panose="020F0704030504030204" pitchFamily="34" charset="0"/>
                        </a:rPr>
                        <a:t> </a:t>
                      </a: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1199479">
                <a:tc>
                  <a:txBody>
                    <a:bodyPr/>
                    <a:lstStyle/>
                    <a:p>
                      <a:pPr algn="ctr" rtl="0" fontAlgn="ctr"/>
                      <a:r>
                        <a:rPr lang="en-US" sz="1600" b="1" i="0" u="none" strike="noStrike" dirty="0" err="1">
                          <a:solidFill>
                            <a:srgbClr val="FFFFFF"/>
                          </a:solidFill>
                          <a:effectLst/>
                          <a:latin typeface="Bahnschrift" panose="020B0502040204020203" pitchFamily="34" charset="0"/>
                        </a:rPr>
                        <a:t>Ecarts</a:t>
                      </a:r>
                      <a:r>
                        <a:rPr lang="en-US" sz="1600" b="1" i="0" u="none" strike="noStrike" dirty="0">
                          <a:solidFill>
                            <a:srgbClr val="FFFFFF"/>
                          </a:solidFill>
                          <a:effectLst/>
                          <a:latin typeface="Bahnschrift" panose="020B0502040204020203" pitchFamily="34" charset="0"/>
                        </a:rPr>
                        <a:t>/pts faibles </a:t>
                      </a:r>
                      <a:r>
                        <a:rPr lang="en-US" sz="1600" b="1" i="0" u="none" strike="noStrike" dirty="0" err="1">
                          <a:solidFill>
                            <a:srgbClr val="FFFFFF"/>
                          </a:solidFill>
                          <a:effectLst/>
                          <a:latin typeface="Bahnschrift" panose="020B0502040204020203" pitchFamily="34" charset="0"/>
                        </a:rPr>
                        <a:t>ouverts</a:t>
                      </a:r>
                      <a:r>
                        <a:rPr lang="en-US" sz="1600" b="1" i="0" u="none" strike="noStrike" dirty="0">
                          <a:solidFill>
                            <a:srgbClr val="FFFFFF"/>
                          </a:solidFill>
                          <a:effectLst/>
                          <a:latin typeface="Bahnschrift" panose="020B0502040204020203" pitchFamily="34" charset="0"/>
                        </a:rPr>
                        <a:t>/non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fr-SN" sz="1600" b="0" i="0" u="none" strike="noStrike" dirty="0">
                          <a:solidFill>
                            <a:srgbClr val="FF0000"/>
                          </a:solidFill>
                          <a:effectLst/>
                          <a:latin typeface="Arial Rounded MT Bold" panose="020F0704030504030204" pitchFamily="34" charset="0"/>
                        </a:rPr>
                        <a:t>OUI</a:t>
                      </a:r>
                      <a:endParaRPr lang="en-US" sz="1600" b="0" i="0" u="none" strike="noStrike" dirty="0">
                        <a:solidFill>
                          <a:srgbClr val="FF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285750" indent="-285750" algn="l" fontAlgn="b">
                        <a:buFont typeface="Arial" panose="020B0604020202020204" pitchFamily="34" charset="0"/>
                        <a:buChar char="•"/>
                      </a:pPr>
                      <a:r>
                        <a:rPr lang="fr-SN" sz="1600" b="0" i="0" u="none" strike="noStrike" dirty="0">
                          <a:solidFill>
                            <a:srgbClr val="000000"/>
                          </a:solidFill>
                          <a:effectLst/>
                          <a:latin typeface="Arial Rounded MT Bold" panose="020F0704030504030204" pitchFamily="34" charset="0"/>
                          <a:cs typeface="Arial" panose="020B0604020202020204" pitchFamily="34" charset="0"/>
                        </a:rPr>
                        <a:t>03 pistes d’amélioration</a:t>
                      </a:r>
                    </a:p>
                    <a:p>
                      <a:pPr marL="285750" indent="-285750" algn="l" fontAlgn="b">
                        <a:buFont typeface="Arial" panose="020B0604020202020204" pitchFamily="34" charset="0"/>
                        <a:buChar char="•"/>
                      </a:pPr>
                      <a:r>
                        <a:rPr lang="fr-SN" sz="1600" b="0" i="0" u="none" strike="noStrike" dirty="0">
                          <a:solidFill>
                            <a:srgbClr val="000000"/>
                          </a:solidFill>
                          <a:effectLst/>
                          <a:latin typeface="Arial Rounded MT Bold" panose="020F0704030504030204" pitchFamily="34" charset="0"/>
                          <a:cs typeface="Arial" panose="020B0604020202020204" pitchFamily="34" charset="0"/>
                        </a:rPr>
                        <a:t>1 écart</a:t>
                      </a:r>
                    </a:p>
                    <a:p>
                      <a:pPr marL="285750" indent="-285750" algn="l" fontAlgn="b">
                        <a:buFont typeface="Arial" panose="020B0604020202020204" pitchFamily="34" charset="0"/>
                        <a:buChar char="•"/>
                      </a:pPr>
                      <a:r>
                        <a:rPr lang="fr-SN" sz="1600" b="0" i="0" u="none" strike="noStrike" dirty="0">
                          <a:solidFill>
                            <a:srgbClr val="000000"/>
                          </a:solidFill>
                          <a:effectLst/>
                          <a:latin typeface="Arial Rounded MT Bold" panose="020F0704030504030204" pitchFamily="34" charset="0"/>
                          <a:cs typeface="Arial" panose="020B0604020202020204" pitchFamily="34" charset="0"/>
                        </a:rPr>
                        <a:t>4 points faibles</a:t>
                      </a:r>
                      <a:endParaRPr lang="en-US" sz="1600" b="0" i="0" u="none" strike="noStrike" dirty="0">
                        <a:solidFill>
                          <a:srgbClr val="000000"/>
                        </a:solidFill>
                        <a:effectLst/>
                        <a:latin typeface="Arial Rounded MT Bold" panose="020F0704030504030204" pitchFamily="34" charset="0"/>
                        <a:cs typeface="Arial" panose="020B0604020202020204" pitchFamily="34" charset="0"/>
                      </a:endParaRPr>
                    </a:p>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54261">
                <a:tc>
                  <a:txBody>
                    <a:bodyPr/>
                    <a:lstStyle/>
                    <a:p>
                      <a:pPr algn="ctr" rtl="0" fontAlgn="ctr"/>
                      <a:r>
                        <a:rPr lang="en-US" sz="1600" b="1" i="0" u="none" strike="noStrike">
                          <a:solidFill>
                            <a:srgbClr val="FFFFFF"/>
                          </a:solidFill>
                          <a:effectLst/>
                          <a:latin typeface="Bahnschrift" panose="020B0502040204020203"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err="1">
                          <a:solidFill>
                            <a:schemeClr val="tx1"/>
                          </a:solidFill>
                          <a:effectLst/>
                          <a:latin typeface="Arial Rounded MT Bold" panose="020F0704030504030204" pitchFamily="34" charset="0"/>
                        </a:rPr>
                        <a:t>Août</a:t>
                      </a:r>
                      <a:r>
                        <a:rPr lang="en-US" sz="1600" b="0" i="0" u="none" strike="noStrike" baseline="0" dirty="0">
                          <a:solidFill>
                            <a:schemeClr val="tx1"/>
                          </a:solidFill>
                          <a:effectLst/>
                          <a:latin typeface="Arial Rounded MT Bold" panose="020F0704030504030204" pitchFamily="34" charset="0"/>
                        </a:rPr>
                        <a:t> 2024</a:t>
                      </a:r>
                      <a:endParaRPr lang="en-US" sz="1600" b="0" i="0" u="none" strike="noStrike" dirty="0">
                        <a:solidFill>
                          <a:schemeClr val="tx1"/>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r>
                        <a:rPr lang="en-US" sz="1600" b="0" i="0" u="none" strike="noStrike" dirty="0">
                          <a:solidFill>
                            <a:schemeClr val="tx1"/>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
        <p:nvSpPr>
          <p:cNvPr id="12" name="Titre 1">
            <a:extLst>
              <a:ext uri="{FF2B5EF4-FFF2-40B4-BE49-F238E27FC236}">
                <a16:creationId xmlns:a16="http://schemas.microsoft.com/office/drawing/2014/main" id="{DB7CEAEC-4849-4BA5-9A1C-6D67CF319CFF}"/>
              </a:ext>
            </a:extLst>
          </p:cNvPr>
          <p:cNvSpPr>
            <a:spLocks noGrp="1"/>
          </p:cNvSpPr>
          <p:nvPr>
            <p:ph type="title"/>
          </p:nvPr>
        </p:nvSpPr>
        <p:spPr>
          <a:xfrm>
            <a:off x="498722" y="120695"/>
            <a:ext cx="10788000" cy="896076"/>
          </a:xfrm>
        </p:spPr>
        <p:txBody>
          <a:bodyPr>
            <a:normAutofit/>
          </a:bodyPr>
          <a:lstStyle/>
          <a:p>
            <a:pPr algn="ctr"/>
            <a:r>
              <a:rPr lang="fr-FR" sz="2400" b="1" dirty="0">
                <a:latin typeface="Bahnschrift" panose="020B0502040204020203" pitchFamily="34" charset="0"/>
              </a:rPr>
              <a:t>PO02 – Encaissement, Facturation, Recouvrement et Règlement des médecins.</a:t>
            </a:r>
          </a:p>
        </p:txBody>
      </p:sp>
    </p:spTree>
    <p:extLst>
      <p:ext uri="{BB962C8B-B14F-4D97-AF65-F5344CB8AC3E}">
        <p14:creationId xmlns:p14="http://schemas.microsoft.com/office/powerpoint/2010/main" val="18677928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extLst>
              <p:ext uri="{D42A27DB-BD31-4B8C-83A1-F6EECF244321}">
                <p14:modId xmlns:p14="http://schemas.microsoft.com/office/powerpoint/2010/main" val="1571271360"/>
              </p:ext>
            </p:extLst>
          </p:nvPr>
        </p:nvGraphicFramePr>
        <p:xfrm>
          <a:off x="702000" y="2015223"/>
          <a:ext cx="10941162" cy="3868742"/>
        </p:xfrm>
        <a:graphic>
          <a:graphicData uri="http://schemas.openxmlformats.org/drawingml/2006/table">
            <a:tbl>
              <a:tblPr/>
              <a:tblGrid>
                <a:gridCol w="694663">
                  <a:extLst>
                    <a:ext uri="{9D8B030D-6E8A-4147-A177-3AD203B41FA5}">
                      <a16:colId xmlns:a16="http://schemas.microsoft.com/office/drawing/2014/main" val="520065804"/>
                    </a:ext>
                  </a:extLst>
                </a:gridCol>
                <a:gridCol w="6077563">
                  <a:extLst>
                    <a:ext uri="{9D8B030D-6E8A-4147-A177-3AD203B41FA5}">
                      <a16:colId xmlns:a16="http://schemas.microsoft.com/office/drawing/2014/main" val="908874983"/>
                    </a:ext>
                  </a:extLst>
                </a:gridCol>
                <a:gridCol w="1577009">
                  <a:extLst>
                    <a:ext uri="{9D8B030D-6E8A-4147-A177-3AD203B41FA5}">
                      <a16:colId xmlns:a16="http://schemas.microsoft.com/office/drawing/2014/main" val="408881408"/>
                    </a:ext>
                  </a:extLst>
                </a:gridCol>
                <a:gridCol w="2591927">
                  <a:extLst>
                    <a:ext uri="{9D8B030D-6E8A-4147-A177-3AD203B41FA5}">
                      <a16:colId xmlns:a16="http://schemas.microsoft.com/office/drawing/2014/main" val="420118926"/>
                    </a:ext>
                  </a:extLst>
                </a:gridCol>
              </a:tblGrid>
              <a:tr h="718968">
                <a:tc>
                  <a:txBody>
                    <a:bodyPr/>
                    <a:lstStyle/>
                    <a:p>
                      <a:pPr algn="ctr" fontAlgn="ctr"/>
                      <a:r>
                        <a:rPr lang="en-US" sz="1600" b="1" i="0" u="none" strike="noStrike" dirty="0">
                          <a:solidFill>
                            <a:srgbClr val="FFFFFF"/>
                          </a:solidFill>
                          <a:effectLst/>
                          <a:latin typeface="Arial Narrow" panose="020B0606020202030204" pitchFamily="34" charset="0"/>
                        </a:rPr>
                        <a:t>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n-US" sz="1600" b="1" i="0" u="none" strike="noStrike" dirty="0">
                          <a:solidFill>
                            <a:srgbClr val="FFFFFF"/>
                          </a:solidFill>
                          <a:effectLst/>
                          <a:latin typeface="Arial Narrow" panose="020B0606020202030204" pitchFamily="34" charset="0"/>
                        </a:rPr>
                        <a:t>Action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n-US" sz="1600" b="1" i="0" u="none" strike="noStrike" dirty="0">
                          <a:solidFill>
                            <a:srgbClr val="FFFFFF"/>
                          </a:solidFill>
                          <a:effectLst/>
                          <a:latin typeface="Arial Narrow" panose="020B0606020202030204" pitchFamily="34" charset="0"/>
                        </a:rPr>
                        <a:t>Responsible </a:t>
                      </a:r>
                      <a:r>
                        <a:rPr lang="en-US" sz="1600" b="1" i="0" u="none" strike="noStrike" dirty="0" err="1">
                          <a:solidFill>
                            <a:srgbClr val="FFFFFF"/>
                          </a:solidFill>
                          <a:effectLst/>
                          <a:latin typeface="Arial Narrow" panose="020B0606020202030204" pitchFamily="34" charset="0"/>
                        </a:rPr>
                        <a:t>réalisation</a:t>
                      </a:r>
                      <a:endParaRPr lang="en-US" sz="16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n-US" sz="1600" b="1" i="0" u="none" strike="noStrike" dirty="0" err="1">
                          <a:solidFill>
                            <a:srgbClr val="FFFFFF"/>
                          </a:solidFill>
                          <a:effectLst/>
                          <a:latin typeface="Arial Narrow" panose="020B0606020202030204" pitchFamily="34" charset="0"/>
                        </a:rPr>
                        <a:t>Taux</a:t>
                      </a:r>
                      <a:r>
                        <a:rPr lang="en-US" sz="1600" b="1" i="0" u="none" strike="noStrike" dirty="0">
                          <a:solidFill>
                            <a:srgbClr val="FFFFFF"/>
                          </a:solidFill>
                          <a:effectLst/>
                          <a:latin typeface="Arial Narrow" panose="020B0606020202030204" pitchFamily="34" charset="0"/>
                        </a:rPr>
                        <a:t> de </a:t>
                      </a:r>
                      <a:r>
                        <a:rPr lang="en-US" sz="1600" b="1" i="0" u="none" strike="noStrike" dirty="0" err="1">
                          <a:solidFill>
                            <a:srgbClr val="FFFFFF"/>
                          </a:solidFill>
                          <a:effectLst/>
                          <a:latin typeface="Arial Narrow" panose="020B0606020202030204" pitchFamily="34" charset="0"/>
                        </a:rPr>
                        <a:t>réalisation</a:t>
                      </a:r>
                      <a:endParaRPr lang="en-US" sz="16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2561164551"/>
                  </a:ext>
                </a:extLst>
              </a:tr>
              <a:tr h="1574887">
                <a:tc>
                  <a:txBody>
                    <a:bodyPr/>
                    <a:lstStyle/>
                    <a:p>
                      <a:pPr algn="ctr" fontAlgn="ctr"/>
                      <a:r>
                        <a:rPr lang="en-US" sz="1800" b="1" i="0" u="none" strike="noStrike" dirty="0">
                          <a:solidFill>
                            <a:srgbClr val="000000"/>
                          </a:solidFill>
                          <a:effectLst/>
                          <a:latin typeface="Arial Narrow" panose="020B0606020202030204" pitchFamily="34" charset="0"/>
                        </a:rPr>
                        <a:t>550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b="1" dirty="0"/>
                        <a:t>Désigner la trésorière comme chargée de recouvrement patient Faire le suivi périodique des régularisations avec le contrôleur interne</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1" dirty="0" err="1"/>
                        <a:t>Asse</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1" dirty="0">
                          <a:solidFill>
                            <a:srgbClr val="00B050"/>
                          </a:solidFill>
                        </a:rPr>
                        <a:t>100%</a:t>
                      </a:r>
                      <a:r>
                        <a:rPr lang="en-US" dirty="0"/>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6492683"/>
                  </a:ext>
                </a:extLst>
              </a:tr>
              <a:tr h="1574887">
                <a:tc>
                  <a:txBody>
                    <a:bodyPr/>
                    <a:lstStyle/>
                    <a:p>
                      <a:pPr algn="ctr" fontAlgn="ctr"/>
                      <a:r>
                        <a:rPr lang="en-US" sz="1800" b="1" i="0" u="none" strike="noStrike" dirty="0">
                          <a:solidFill>
                            <a:srgbClr val="000000"/>
                          </a:solidFill>
                          <a:effectLst/>
                          <a:latin typeface="Arial Narrow" panose="020B0606020202030204" pitchFamily="34" charset="0"/>
                        </a:rPr>
                        <a:t>525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b="1" dirty="0"/>
                        <a:t>Retenir les honoraires sur les prestations des médecins qui ne remplissent pas les protocoles</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1" dirty="0" err="1"/>
                        <a:t>Asse</a:t>
                      </a:r>
                      <a:r>
                        <a:rPr lang="en-US" b="1" dirty="0"/>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1" dirty="0">
                          <a:solidFill>
                            <a:srgbClr val="FF0000"/>
                          </a:solidFill>
                        </a:rPr>
                        <a:t>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1533450"/>
                  </a:ext>
                </a:extLst>
              </a:tr>
            </a:tbl>
          </a:graphicData>
        </a:graphic>
      </p:graphicFrame>
      <p:sp>
        <p:nvSpPr>
          <p:cNvPr id="4" name="Titre 3"/>
          <p:cNvSpPr>
            <a:spLocks noGrp="1"/>
          </p:cNvSpPr>
          <p:nvPr>
            <p:ph type="title"/>
          </p:nvPr>
        </p:nvSpPr>
        <p:spPr>
          <a:xfrm>
            <a:off x="701999" y="6267615"/>
            <a:ext cx="10788000" cy="496255"/>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Actions dans Qualipro (réalisées, en cours, en retard)</a:t>
            </a:r>
            <a:endParaRPr lang="en-US" sz="2400" dirty="0">
              <a:solidFill>
                <a:schemeClr val="bg1"/>
              </a:solidFill>
            </a:endParaRPr>
          </a:p>
        </p:txBody>
      </p:sp>
      <p:grpSp>
        <p:nvGrpSpPr>
          <p:cNvPr id="5" name="Groupe 4"/>
          <p:cNvGrpSpPr/>
          <p:nvPr/>
        </p:nvGrpSpPr>
        <p:grpSpPr>
          <a:xfrm>
            <a:off x="10617511" y="0"/>
            <a:ext cx="1146808" cy="1241603"/>
            <a:chOff x="7966579" y="-6936"/>
            <a:chExt cx="1146808" cy="1241603"/>
          </a:xfrm>
        </p:grpSpPr>
        <p:sp>
          <p:nvSpPr>
            <p:cNvPr id="6"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7"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9" name="Rectangle 8"/>
          <p:cNvSpPr/>
          <p:nvPr/>
        </p:nvSpPr>
        <p:spPr>
          <a:xfrm>
            <a:off x="701999" y="1443747"/>
            <a:ext cx="10941163"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PO02 – Encaissement, Facturation, Recouvrement et Règlement des médecins</a:t>
            </a:r>
            <a:endParaRPr lang="en-US" dirty="0"/>
          </a:p>
        </p:txBody>
      </p:sp>
      <p:sp>
        <p:nvSpPr>
          <p:cNvPr id="10" name="Titre 1">
            <a:extLst>
              <a:ext uri="{FF2B5EF4-FFF2-40B4-BE49-F238E27FC236}">
                <a16:creationId xmlns:a16="http://schemas.microsoft.com/office/drawing/2014/main" id="{DB7CEAEC-4849-4BA5-9A1C-6D67CF319CFF}"/>
              </a:ext>
            </a:extLst>
          </p:cNvPr>
          <p:cNvSpPr txBox="1">
            <a:spLocks/>
          </p:cNvSpPr>
          <p:nvPr/>
        </p:nvSpPr>
        <p:spPr>
          <a:xfrm>
            <a:off x="342336" y="113266"/>
            <a:ext cx="10788000" cy="896076"/>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fr-FR" sz="2400" b="1" dirty="0">
                <a:latin typeface="Bahnschrift" panose="020B0502040204020203" pitchFamily="34" charset="0"/>
              </a:rPr>
              <a:t>PO02 – Encaissement, Facturation, Recouvrement et Règlement des médecins.</a:t>
            </a:r>
          </a:p>
        </p:txBody>
      </p:sp>
    </p:spTree>
    <p:extLst>
      <p:ext uri="{BB962C8B-B14F-4D97-AF65-F5344CB8AC3E}">
        <p14:creationId xmlns:p14="http://schemas.microsoft.com/office/powerpoint/2010/main" val="21986431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446907"/>
            <a:ext cx="9326880"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Consultation</a:t>
            </a:r>
            <a:endParaRPr kumimoji="0" lang="en-US"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1108007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PO03 - Consultation</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6" y="1681511"/>
            <a:ext cx="3130861" cy="1152962"/>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FFFFF"/>
                    </a:solidFill>
                    <a:effectLst/>
                    <a:uLnTx/>
                    <a:uFillTx/>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15" name="Group 759"/>
          <p:cNvGrpSpPr/>
          <p:nvPr/>
        </p:nvGrpSpPr>
        <p:grpSpPr>
          <a:xfrm>
            <a:off x="3895534" y="2142324"/>
            <a:ext cx="1405908"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5460997" y="1675285"/>
            <a:ext cx="6029002" cy="1200329"/>
          </a:xfrm>
          <a:prstGeom prst="rect">
            <a:avLst/>
          </a:prstGeom>
          <a:noFill/>
          <a:ln>
            <a:solidFill>
              <a:srgbClr val="7030A0"/>
            </a:solidFill>
          </a:ln>
        </p:spPr>
        <p:txBody>
          <a:bodyPr wrap="square" rtlCol="0">
            <a:spAutoFit/>
          </a:bodyPr>
          <a:lstStyle/>
          <a:p>
            <a:pPr algn="just"/>
            <a:r>
              <a:rPr lang="fr-FR" sz="2400" dirty="0">
                <a:solidFill>
                  <a:srgbClr val="7030A0"/>
                </a:solidFill>
                <a:latin typeface="Arial Narrow" panose="020B0606020202030204" pitchFamily="34" charset="0"/>
              </a:rPr>
              <a:t>Ecouter et prendre en charge les demandes de prestation du patient : diagnostic, thérapeutiques, conseils.</a:t>
            </a:r>
            <a:r>
              <a:rPr lang="fr-SN" sz="2400" dirty="0">
                <a:solidFill>
                  <a:srgbClr val="7030A0"/>
                </a:solidFill>
                <a:latin typeface="Arial Narrow" panose="020B0606020202030204" pitchFamily="34" charset="0"/>
              </a:rPr>
              <a:t> </a:t>
            </a:r>
            <a:endParaRPr lang="en-US" sz="2400" dirty="0">
              <a:solidFill>
                <a:srgbClr val="7030A0"/>
              </a:solidFill>
              <a:latin typeface="Arial Narrow" panose="020B0606020202030204" pitchFamily="34" charset="0"/>
            </a:endParaRPr>
          </a:p>
        </p:txBody>
      </p:sp>
      <p:grpSp>
        <p:nvGrpSpPr>
          <p:cNvPr id="19" name="Group 719"/>
          <p:cNvGrpSpPr/>
          <p:nvPr/>
        </p:nvGrpSpPr>
        <p:grpSpPr>
          <a:xfrm>
            <a:off x="487550" y="4354186"/>
            <a:ext cx="3130862" cy="1152962"/>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fr-SN" sz="2400" b="1" i="0" u="none" strike="noStrike" kern="0" cap="none" spc="0" normalizeH="0" baseline="0" noProof="0" dirty="0">
                    <a:ln>
                      <a:noFill/>
                    </a:ln>
                    <a:solidFill>
                      <a:srgbClr val="FFFFFF"/>
                    </a:solidFill>
                    <a:effectLst/>
                    <a:uLnTx/>
                    <a:uFillTx/>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25" name="Group 759"/>
          <p:cNvGrpSpPr/>
          <p:nvPr/>
        </p:nvGrpSpPr>
        <p:grpSpPr>
          <a:xfrm>
            <a:off x="3777968" y="4760324"/>
            <a:ext cx="1405908"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5460997" y="4507853"/>
            <a:ext cx="6182165" cy="830997"/>
          </a:xfrm>
          <a:prstGeom prst="rect">
            <a:avLst/>
          </a:prstGeom>
          <a:noFill/>
          <a:ln>
            <a:solidFill>
              <a:srgbClr val="7030A0"/>
            </a:solidFill>
          </a:ln>
        </p:spPr>
        <p:txBody>
          <a:bodyPr wrap="square" rtlCol="0">
            <a:spAutoFit/>
          </a:bodyPr>
          <a:lstStyle/>
          <a:p>
            <a:pPr marL="285750" indent="-285750">
              <a:buFontTx/>
              <a:buChar char="-"/>
            </a:pPr>
            <a:r>
              <a:rPr lang="fr-FR" sz="2400" dirty="0">
                <a:solidFill>
                  <a:srgbClr val="7030A0"/>
                </a:solidFill>
                <a:latin typeface="Arial Narrow" panose="020B0606020202030204" pitchFamily="34" charset="0"/>
              </a:rPr>
              <a:t>De : Patient accueilli en salle d'attente	</a:t>
            </a:r>
          </a:p>
          <a:p>
            <a:pPr marL="285750" indent="-285750">
              <a:buFontTx/>
              <a:buChar char="-"/>
            </a:pPr>
            <a:r>
              <a:rPr lang="fr-SN" sz="2400" dirty="0">
                <a:solidFill>
                  <a:srgbClr val="7030A0"/>
                </a:solidFill>
                <a:latin typeface="Arial Narrow" panose="020B0606020202030204" pitchFamily="34" charset="0"/>
              </a:rPr>
              <a:t> </a:t>
            </a:r>
            <a:r>
              <a:rPr lang="fr-FR" sz="2400" dirty="0">
                <a:solidFill>
                  <a:srgbClr val="7030A0"/>
                </a:solidFill>
                <a:latin typeface="Arial Narrow" panose="020B0606020202030204" pitchFamily="34" charset="0"/>
              </a:rPr>
              <a:t>A : Patient consulté et satisfait de la consultation</a:t>
            </a:r>
            <a:r>
              <a:rPr lang="fr-SN" sz="2400" dirty="0">
                <a:solidFill>
                  <a:srgbClr val="7030A0"/>
                </a:solidFill>
                <a:latin typeface="Arial Narrow" panose="020B0606020202030204" pitchFamily="34" charset="0"/>
              </a:rPr>
              <a:t> </a:t>
            </a:r>
            <a:endParaRPr lang="en-US" sz="2400" dirty="0">
              <a:solidFill>
                <a:srgbClr val="7030A0"/>
              </a:solidFill>
              <a:latin typeface="Arial Narrow" panose="020B0606020202030204" pitchFamily="34" charset="0"/>
            </a:endParaRPr>
          </a:p>
        </p:txBody>
      </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i="1" dirty="0">
                <a:solidFill>
                  <a:schemeClr val="bg1"/>
                </a:solidFill>
              </a:rPr>
              <a:t>  </a:t>
            </a:r>
            <a:r>
              <a:rPr lang="en-US" sz="2400" dirty="0">
                <a:solidFill>
                  <a:schemeClr val="bg1"/>
                </a:solidFill>
              </a:rPr>
              <a:t>Finalité &amp; Périmètre</a:t>
            </a:r>
          </a:p>
        </p:txBody>
      </p:sp>
      <p:sp>
        <p:nvSpPr>
          <p:cNvPr id="34" name="ZoneTexte 33"/>
          <p:cNvSpPr txBox="1"/>
          <p:nvPr/>
        </p:nvSpPr>
        <p:spPr>
          <a:xfrm>
            <a:off x="702000" y="836023"/>
            <a:ext cx="3465051" cy="646331"/>
          </a:xfrm>
          <a:prstGeom prst="rect">
            <a:avLst/>
          </a:prstGeom>
          <a:noFill/>
        </p:spPr>
        <p:txBody>
          <a:bodyPr wrap="square" rtlCol="0">
            <a:spAutoFit/>
          </a:bodyPr>
          <a:lstStyle/>
          <a:p>
            <a:r>
              <a:rPr lang="fr-SN" dirty="0">
                <a:latin typeface="Century Gothic" panose="020B0502020202020204" pitchFamily="34" charset="0"/>
              </a:rPr>
              <a:t>Pilote : </a:t>
            </a:r>
            <a:r>
              <a:rPr lang="fr-SN" dirty="0" err="1">
                <a:latin typeface="Century Gothic" panose="020B0502020202020204" pitchFamily="34" charset="0"/>
              </a:rPr>
              <a:t>Bigué</a:t>
            </a:r>
            <a:endParaRPr lang="fr-SN" dirty="0">
              <a:latin typeface="Century Gothic" panose="020B0502020202020204" pitchFamily="34" charset="0"/>
            </a:endParaRPr>
          </a:p>
          <a:p>
            <a:r>
              <a:rPr lang="fr-SN" dirty="0">
                <a:latin typeface="Century Gothic" panose="020B0502020202020204" pitchFamily="34" charset="0"/>
              </a:rPr>
              <a:t>Co-pilote :  </a:t>
            </a:r>
            <a:r>
              <a:rPr lang="fr-SN" dirty="0" err="1">
                <a:latin typeface="Century Gothic" panose="020B0502020202020204" pitchFamily="34" charset="0"/>
              </a:rPr>
              <a:t>Codou</a:t>
            </a:r>
            <a:endParaRPr lang="en-US" dirty="0">
              <a:latin typeface="Century Gothic" panose="020B0502020202020204" pitchFamily="34" charset="0"/>
            </a:endParaRPr>
          </a:p>
        </p:txBody>
      </p:sp>
    </p:spTree>
    <p:extLst>
      <p:ext uri="{BB962C8B-B14F-4D97-AF65-F5344CB8AC3E}">
        <p14:creationId xmlns:p14="http://schemas.microsoft.com/office/powerpoint/2010/main" val="15311414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a:ln>
            <a:solidFill>
              <a:schemeClr val="accent4"/>
            </a:solidFill>
          </a:ln>
        </p:spPr>
        <p:txBody>
          <a:bodyPr>
            <a:normAutofit/>
          </a:bodyPr>
          <a:lstStyle/>
          <a:p>
            <a:pPr algn="ctr"/>
            <a:r>
              <a:rPr lang="fr-FR" sz="3200" b="1" dirty="0">
                <a:latin typeface="Bahnschrift" panose="020B0502040204020203" pitchFamily="34" charset="0"/>
              </a:rPr>
              <a:t> PO03 - Consultation</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dirty="0" err="1">
                <a:solidFill>
                  <a:schemeClr val="bg1"/>
                </a:solidFill>
              </a:rPr>
              <a:t>Indicateurs</a:t>
            </a:r>
            <a:endParaRPr lang="en-US" sz="2400" dirty="0">
              <a:solidFill>
                <a:schemeClr val="bg1"/>
              </a:solidFill>
            </a:endParaRPr>
          </a:p>
        </p:txBody>
      </p:sp>
      <p:graphicFrame>
        <p:nvGraphicFramePr>
          <p:cNvPr id="3" name="Tableau 2"/>
          <p:cNvGraphicFramePr>
            <a:graphicFrameLocks noGrp="1"/>
          </p:cNvGraphicFramePr>
          <p:nvPr>
            <p:extLst>
              <p:ext uri="{D42A27DB-BD31-4B8C-83A1-F6EECF244321}">
                <p14:modId xmlns:p14="http://schemas.microsoft.com/office/powerpoint/2010/main" val="1979498167"/>
              </p:ext>
            </p:extLst>
          </p:nvPr>
        </p:nvGraphicFramePr>
        <p:xfrm>
          <a:off x="714050" y="1762929"/>
          <a:ext cx="10775950" cy="1881141"/>
        </p:xfrm>
        <a:graphic>
          <a:graphicData uri="http://schemas.openxmlformats.org/drawingml/2006/table">
            <a:tbl>
              <a:tblPr/>
              <a:tblGrid>
                <a:gridCol w="3872018">
                  <a:extLst>
                    <a:ext uri="{9D8B030D-6E8A-4147-A177-3AD203B41FA5}">
                      <a16:colId xmlns:a16="http://schemas.microsoft.com/office/drawing/2014/main" val="1243519236"/>
                    </a:ext>
                  </a:extLst>
                </a:gridCol>
                <a:gridCol w="1252024">
                  <a:extLst>
                    <a:ext uri="{9D8B030D-6E8A-4147-A177-3AD203B41FA5}">
                      <a16:colId xmlns:a16="http://schemas.microsoft.com/office/drawing/2014/main" val="603230653"/>
                    </a:ext>
                  </a:extLst>
                </a:gridCol>
                <a:gridCol w="1322363">
                  <a:extLst>
                    <a:ext uri="{9D8B030D-6E8A-4147-A177-3AD203B41FA5}">
                      <a16:colId xmlns:a16="http://schemas.microsoft.com/office/drawing/2014/main" val="544967074"/>
                    </a:ext>
                  </a:extLst>
                </a:gridCol>
                <a:gridCol w="1111348">
                  <a:extLst>
                    <a:ext uri="{9D8B030D-6E8A-4147-A177-3AD203B41FA5}">
                      <a16:colId xmlns:a16="http://schemas.microsoft.com/office/drawing/2014/main" val="2887140551"/>
                    </a:ext>
                  </a:extLst>
                </a:gridCol>
                <a:gridCol w="3218197">
                  <a:extLst>
                    <a:ext uri="{9D8B030D-6E8A-4147-A177-3AD203B41FA5}">
                      <a16:colId xmlns:a16="http://schemas.microsoft.com/office/drawing/2014/main" val="1937477069"/>
                    </a:ext>
                  </a:extLst>
                </a:gridCol>
              </a:tblGrid>
              <a:tr h="670782">
                <a:tc>
                  <a:txBody>
                    <a:bodyPr/>
                    <a:lstStyle/>
                    <a:p>
                      <a:pPr algn="ctr" fontAlgn="ctr"/>
                      <a:r>
                        <a:rPr lang="en-US" sz="2000" b="1" i="0" u="none" strike="noStrike" dirty="0">
                          <a:solidFill>
                            <a:schemeClr val="bg1"/>
                          </a:solidFill>
                          <a:effectLst/>
                          <a:latin typeface="Arial Narrow" panose="020B0606020202030204" pitchFamily="34" charset="0"/>
                        </a:rPr>
                        <a:t>INDICATEURS </a:t>
                      </a:r>
                    </a:p>
                  </a:txBody>
                  <a:tcPr marL="9519" marR="9519" marT="9519"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2000" b="1" i="0" u="none" strike="noStrike" dirty="0">
                          <a:solidFill>
                            <a:schemeClr val="bg1"/>
                          </a:solidFill>
                          <a:effectLst/>
                          <a:latin typeface="Arial Narrow" panose="020B0606020202030204" pitchFamily="34" charset="0"/>
                        </a:rPr>
                        <a:t>RESP.</a:t>
                      </a:r>
                    </a:p>
                  </a:txBody>
                  <a:tcPr marL="9519" marR="9519" marT="9519"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2000" b="1" i="0" u="none" strike="noStrike" dirty="0">
                          <a:solidFill>
                            <a:schemeClr val="bg1"/>
                          </a:solidFill>
                          <a:effectLst/>
                          <a:latin typeface="Arial Narrow" panose="020B0606020202030204" pitchFamily="34" charset="0"/>
                        </a:rPr>
                        <a:t>FREQ.</a:t>
                      </a:r>
                    </a:p>
                  </a:txBody>
                  <a:tcPr marL="9519" marR="9519" marT="9519"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2000" b="1" i="0" u="none" strike="noStrike" dirty="0">
                          <a:solidFill>
                            <a:schemeClr val="bg1"/>
                          </a:solidFill>
                          <a:effectLst/>
                          <a:latin typeface="Arial Narrow" panose="020B0606020202030204" pitchFamily="34" charset="0"/>
                        </a:rPr>
                        <a:t>CIBLE</a:t>
                      </a:r>
                    </a:p>
                  </a:txBody>
                  <a:tcPr marL="9519" marR="9519" marT="9519"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2000" b="1" i="0" u="none" strike="noStrike" dirty="0">
                          <a:solidFill>
                            <a:schemeClr val="bg1"/>
                          </a:solidFill>
                          <a:effectLst/>
                          <a:latin typeface="Arial Narrow" panose="020B0606020202030204" pitchFamily="34" charset="0"/>
                        </a:rPr>
                        <a:t>METHODE DE CALCUL</a:t>
                      </a:r>
                    </a:p>
                  </a:txBody>
                  <a:tcPr marL="9519" marR="9519" marT="9519" marB="0" anchor="ctr">
                    <a:lnL w="1270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chemeClr val="tx2"/>
                    </a:solidFill>
                  </a:tcPr>
                </a:tc>
                <a:extLst>
                  <a:ext uri="{0D108BD9-81ED-4DB2-BD59-A6C34878D82A}">
                    <a16:rowId xmlns:a16="http://schemas.microsoft.com/office/drawing/2014/main" val="1149608004"/>
                  </a:ext>
                </a:extLst>
              </a:tr>
              <a:tr h="1210359">
                <a:tc>
                  <a:txBody>
                    <a:bodyPr/>
                    <a:lstStyle/>
                    <a:p>
                      <a:pPr algn="ctr" fontAlgn="ctr"/>
                      <a:r>
                        <a:rPr lang="fr-FR" sz="2000" b="0" i="0" u="none" strike="noStrike">
                          <a:solidFill>
                            <a:srgbClr val="403151"/>
                          </a:solidFill>
                          <a:effectLst/>
                          <a:latin typeface="Arial Narrow" panose="020B0606020202030204" pitchFamily="34" charset="0"/>
                        </a:rPr>
                        <a:t>Nombre de patients consultés par mois</a:t>
                      </a:r>
                    </a:p>
                  </a:txBody>
                  <a:tcPr marL="9519" marR="9519" marT="9519"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a:solidFill>
                            <a:srgbClr val="403151"/>
                          </a:solidFill>
                          <a:effectLst/>
                          <a:latin typeface="Arial Narrow" panose="020B0606020202030204" pitchFamily="34" charset="0"/>
                        </a:rPr>
                        <a:t>Pilote</a:t>
                      </a:r>
                    </a:p>
                  </a:txBody>
                  <a:tcPr marL="9519" marR="9519" marT="9519"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a:solidFill>
                            <a:srgbClr val="403151"/>
                          </a:solidFill>
                          <a:effectLst/>
                          <a:latin typeface="Arial Narrow" panose="020B0606020202030204" pitchFamily="34" charset="0"/>
                        </a:rPr>
                        <a:t>Mensuelle</a:t>
                      </a:r>
                    </a:p>
                  </a:txBody>
                  <a:tcPr marL="9519" marR="9519" marT="9519"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1" i="0" u="none" strike="noStrike" dirty="0">
                          <a:solidFill>
                            <a:srgbClr val="403151"/>
                          </a:solidFill>
                          <a:effectLst/>
                          <a:latin typeface="Arial Narrow" panose="020B0606020202030204" pitchFamily="34" charset="0"/>
                        </a:rPr>
                        <a:t>≥1500</a:t>
                      </a:r>
                    </a:p>
                  </a:txBody>
                  <a:tcPr marL="9519" marR="9519" marT="9519"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9933"/>
                    </a:solidFill>
                  </a:tcPr>
                </a:tc>
                <a:tc>
                  <a:txBody>
                    <a:bodyPr/>
                    <a:lstStyle/>
                    <a:p>
                      <a:pPr algn="ctr" fontAlgn="ctr"/>
                      <a:r>
                        <a:rPr lang="fr-FR" sz="2000" b="0" i="0" u="none" strike="noStrike" dirty="0">
                          <a:solidFill>
                            <a:srgbClr val="403151"/>
                          </a:solidFill>
                          <a:effectLst/>
                          <a:latin typeface="Arial Narrow" panose="020B0606020202030204" pitchFamily="34" charset="0"/>
                        </a:rPr>
                        <a:t>Extraction du nombre de consultation via </a:t>
                      </a:r>
                      <a:r>
                        <a:rPr lang="fr-FR" sz="2000" b="0" i="0" u="none" strike="noStrike" dirty="0" err="1">
                          <a:solidFill>
                            <a:srgbClr val="403151"/>
                          </a:solidFill>
                          <a:effectLst/>
                          <a:latin typeface="Arial Narrow" panose="020B0606020202030204" pitchFamily="34" charset="0"/>
                        </a:rPr>
                        <a:t>eYone</a:t>
                      </a:r>
                      <a:endParaRPr lang="fr-FR" sz="2000" b="0" i="0" u="none" strike="noStrike" dirty="0">
                        <a:solidFill>
                          <a:srgbClr val="403151"/>
                        </a:solidFill>
                        <a:effectLst/>
                        <a:latin typeface="Arial Narrow" panose="020B0606020202030204" pitchFamily="34" charset="0"/>
                      </a:endParaRPr>
                    </a:p>
                  </a:txBody>
                  <a:tcPr marL="9519" marR="9519" marT="9519"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1195604285"/>
                  </a:ext>
                </a:extLst>
              </a:tr>
            </a:tbl>
          </a:graphicData>
        </a:graphic>
      </p:graphicFrame>
    </p:spTree>
    <p:extLst>
      <p:ext uri="{BB962C8B-B14F-4D97-AF65-F5344CB8AC3E}">
        <p14:creationId xmlns:p14="http://schemas.microsoft.com/office/powerpoint/2010/main" val="35977472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DB7CEAEC-4849-4BA5-9A1C-6D67CF319CFF}"/>
              </a:ext>
            </a:extLst>
          </p:cNvPr>
          <p:cNvSpPr>
            <a:spLocks noGrp="1"/>
          </p:cNvSpPr>
          <p:nvPr>
            <p:ph type="title"/>
          </p:nvPr>
        </p:nvSpPr>
        <p:spPr>
          <a:ln>
            <a:solidFill>
              <a:schemeClr val="accent4"/>
            </a:solidFill>
          </a:ln>
        </p:spPr>
        <p:txBody>
          <a:bodyPr>
            <a:normAutofit/>
          </a:bodyPr>
          <a:lstStyle/>
          <a:p>
            <a:pPr algn="ctr"/>
            <a:r>
              <a:rPr lang="fr-FR" sz="3200" b="1" dirty="0">
                <a:latin typeface="Arial Narrow" panose="020B0606020202030204" pitchFamily="34" charset="0"/>
              </a:rPr>
              <a:t> PO03 - Consultation</a:t>
            </a:r>
          </a:p>
        </p:txBody>
      </p:sp>
      <p:sp>
        <p:nvSpPr>
          <p:cNvPr id="6" name="Rectangle 5"/>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dirty="0" err="1">
                <a:solidFill>
                  <a:schemeClr val="bg1"/>
                </a:solidFill>
              </a:rPr>
              <a:t>Présentation</a:t>
            </a:r>
            <a:r>
              <a:rPr lang="en-US" sz="2400" dirty="0">
                <a:solidFill>
                  <a:schemeClr val="bg1"/>
                </a:solidFill>
              </a:rPr>
              <a:t> des </a:t>
            </a:r>
            <a:r>
              <a:rPr lang="en-US" sz="2400" dirty="0" err="1">
                <a:solidFill>
                  <a:schemeClr val="bg1"/>
                </a:solidFill>
              </a:rPr>
              <a:t>Indicateurs</a:t>
            </a:r>
            <a:r>
              <a:rPr lang="en-US" sz="2400" dirty="0">
                <a:solidFill>
                  <a:schemeClr val="bg1"/>
                </a:solidFill>
              </a:rPr>
              <a:t> 2023</a:t>
            </a:r>
          </a:p>
        </p:txBody>
      </p:sp>
      <p:graphicFrame>
        <p:nvGraphicFramePr>
          <p:cNvPr id="3" name="Espace réservé du contenu 2"/>
          <p:cNvGraphicFramePr>
            <a:graphicFrameLocks noGrp="1"/>
          </p:cNvGraphicFramePr>
          <p:nvPr>
            <p:ph idx="1"/>
            <p:extLst>
              <p:ext uri="{D42A27DB-BD31-4B8C-83A1-F6EECF244321}">
                <p14:modId xmlns:p14="http://schemas.microsoft.com/office/powerpoint/2010/main" val="243281199"/>
              </p:ext>
            </p:extLst>
          </p:nvPr>
        </p:nvGraphicFramePr>
        <p:xfrm>
          <a:off x="1085850" y="1850308"/>
          <a:ext cx="10566217" cy="1414558"/>
        </p:xfrm>
        <a:graphic>
          <a:graphicData uri="http://schemas.openxmlformats.org/drawingml/2006/table">
            <a:tbl>
              <a:tblPr/>
              <a:tblGrid>
                <a:gridCol w="2959977">
                  <a:extLst>
                    <a:ext uri="{9D8B030D-6E8A-4147-A177-3AD203B41FA5}">
                      <a16:colId xmlns:a16="http://schemas.microsoft.com/office/drawing/2014/main" val="427012993"/>
                    </a:ext>
                  </a:extLst>
                </a:gridCol>
                <a:gridCol w="950780">
                  <a:extLst>
                    <a:ext uri="{9D8B030D-6E8A-4147-A177-3AD203B41FA5}">
                      <a16:colId xmlns:a16="http://schemas.microsoft.com/office/drawing/2014/main" val="2509453729"/>
                    </a:ext>
                  </a:extLst>
                </a:gridCol>
                <a:gridCol w="950780">
                  <a:extLst>
                    <a:ext uri="{9D8B030D-6E8A-4147-A177-3AD203B41FA5}">
                      <a16:colId xmlns:a16="http://schemas.microsoft.com/office/drawing/2014/main" val="3857181900"/>
                    </a:ext>
                  </a:extLst>
                </a:gridCol>
                <a:gridCol w="950780">
                  <a:extLst>
                    <a:ext uri="{9D8B030D-6E8A-4147-A177-3AD203B41FA5}">
                      <a16:colId xmlns:a16="http://schemas.microsoft.com/office/drawing/2014/main" val="1706625429"/>
                    </a:ext>
                  </a:extLst>
                </a:gridCol>
                <a:gridCol w="950780">
                  <a:extLst>
                    <a:ext uri="{9D8B030D-6E8A-4147-A177-3AD203B41FA5}">
                      <a16:colId xmlns:a16="http://schemas.microsoft.com/office/drawing/2014/main" val="3483545535"/>
                    </a:ext>
                  </a:extLst>
                </a:gridCol>
                <a:gridCol w="950780">
                  <a:extLst>
                    <a:ext uri="{9D8B030D-6E8A-4147-A177-3AD203B41FA5}">
                      <a16:colId xmlns:a16="http://schemas.microsoft.com/office/drawing/2014/main" val="3823649018"/>
                    </a:ext>
                  </a:extLst>
                </a:gridCol>
                <a:gridCol w="950780">
                  <a:extLst>
                    <a:ext uri="{9D8B030D-6E8A-4147-A177-3AD203B41FA5}">
                      <a16:colId xmlns:a16="http://schemas.microsoft.com/office/drawing/2014/main" val="2107394312"/>
                    </a:ext>
                  </a:extLst>
                </a:gridCol>
                <a:gridCol w="950780">
                  <a:extLst>
                    <a:ext uri="{9D8B030D-6E8A-4147-A177-3AD203B41FA5}">
                      <a16:colId xmlns:a16="http://schemas.microsoft.com/office/drawing/2014/main" val="2967564274"/>
                    </a:ext>
                  </a:extLst>
                </a:gridCol>
                <a:gridCol w="950780">
                  <a:extLst>
                    <a:ext uri="{9D8B030D-6E8A-4147-A177-3AD203B41FA5}">
                      <a16:colId xmlns:a16="http://schemas.microsoft.com/office/drawing/2014/main" val="2288983138"/>
                    </a:ext>
                  </a:extLst>
                </a:gridCol>
              </a:tblGrid>
              <a:tr h="442318">
                <a:tc gridSpan="8">
                  <a:txBody>
                    <a:bodyPr/>
                    <a:lstStyle/>
                    <a:p>
                      <a:pPr algn="ctr" fontAlgn="ctr"/>
                      <a:r>
                        <a:rPr lang="fr-FR" sz="1400" b="0" i="1" u="none" strike="noStrike" dirty="0">
                          <a:solidFill>
                            <a:srgbClr val="FFFFFF"/>
                          </a:solidFill>
                          <a:effectLst/>
                          <a:latin typeface="Bahnschrift" panose="020B0502040204020203" pitchFamily="34" charset="0"/>
                        </a:rPr>
                        <a:t>"</a:t>
                      </a:r>
                      <a:r>
                        <a:rPr lang="en-US" sz="1600" b="1" i="0" u="none" strike="noStrike" dirty="0">
                          <a:solidFill>
                            <a:srgbClr val="FFFFFF"/>
                          </a:solidFill>
                          <a:effectLst/>
                          <a:latin typeface="Arial Rounded MT Bold" panose="020F0704030504030204" pitchFamily="34" charset="0"/>
                        </a:rPr>
                        <a:t>PO03 - Consultation</a:t>
                      </a:r>
                    </a:p>
                    <a:p>
                      <a:pPr algn="l" fontAlgn="ctr"/>
                      <a:r>
                        <a:rPr lang="en-US" sz="1600" b="1" i="0" u="none" strike="noStrike" dirty="0">
                          <a:solidFill>
                            <a:srgbClr val="FFFFFF"/>
                          </a:solidFill>
                          <a:effectLst/>
                          <a:latin typeface="Arial Rounded MT Bold" panose="020F0704030504030204" pitchFamily="34" charset="0"/>
                        </a:rPr>
                        <a:t> </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800080"/>
                    </a:solidFill>
                  </a:tcPr>
                </a:tc>
                <a:tc hMerge="1">
                  <a:txBody>
                    <a:bodyPr/>
                    <a:lstStyle/>
                    <a:p>
                      <a:pPr algn="l" fontAlgn="ctr"/>
                      <a:endParaRPr lang="en-US" sz="1000" b="1" i="0" u="none" strike="noStrike">
                        <a:solidFill>
                          <a:srgbClr val="FFFFFF"/>
                        </a:solidFill>
                        <a:effectLst/>
                        <a:latin typeface="Arial Rounded MT Bold" panose="020F0704030504030204" pitchFamily="34" charset="0"/>
                      </a:endParaRPr>
                    </a:p>
                  </a:txBody>
                  <a:tcPr marL="0" marR="0" marT="0" marB="0" anchor="ctr">
                    <a:lnL>
                      <a:noFill/>
                    </a:lnL>
                    <a:lnR>
                      <a:noFill/>
                    </a:lnR>
                    <a:lnT w="6350" cap="flat" cmpd="sng" algn="ctr">
                      <a:solidFill>
                        <a:srgbClr val="C0C0C0"/>
                      </a:solidFill>
                      <a:prstDash val="solid"/>
                      <a:round/>
                      <a:headEnd type="none" w="med" len="med"/>
                      <a:tailEnd type="none" w="med" len="med"/>
                    </a:lnT>
                    <a:lnB w="12700" cap="flat" cmpd="sng" algn="ctr">
                      <a:solidFill>
                        <a:srgbClr val="D9D9D9"/>
                      </a:solidFill>
                      <a:prstDash val="solid"/>
                      <a:round/>
                      <a:headEnd type="none" w="med" len="med"/>
                      <a:tailEnd type="none" w="med" len="med"/>
                    </a:lnB>
                    <a:solidFill>
                      <a:srgbClr val="800080"/>
                    </a:solidFill>
                  </a:tcPr>
                </a:tc>
                <a:tc hMerge="1">
                  <a:txBody>
                    <a:bodyPr/>
                    <a:lstStyle/>
                    <a:p>
                      <a:pPr algn="l" fontAlgn="ctr"/>
                      <a:endParaRPr lang="en-US" sz="1000" b="1" i="0" u="none" strike="noStrike" dirty="0">
                        <a:solidFill>
                          <a:srgbClr val="FFFFFF"/>
                        </a:solidFill>
                        <a:effectLst/>
                        <a:latin typeface="Arial Rounded MT Bold" panose="020F0704030504030204" pitchFamily="34" charset="0"/>
                      </a:endParaRPr>
                    </a:p>
                  </a:txBody>
                  <a:tcPr marL="0" marR="0" marT="0"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800080"/>
                    </a:solidFill>
                  </a:tcPr>
                </a:tc>
                <a:tc hMerge="1">
                  <a:txBody>
                    <a:bodyPr/>
                    <a:lstStyle/>
                    <a:p>
                      <a:pPr algn="l" fontAlgn="ctr"/>
                      <a:endParaRPr lang="en-US" sz="1000" b="1" i="0" u="none" strike="noStrike">
                        <a:solidFill>
                          <a:srgbClr val="FFFFFF"/>
                        </a:solidFill>
                        <a:effectLst/>
                        <a:latin typeface="Arial Rounded MT Bold" panose="020F0704030504030204" pitchFamily="34" charset="0"/>
                      </a:endParaRPr>
                    </a:p>
                  </a:txBody>
                  <a:tcPr marL="0" marR="0" marT="0" marB="0" anchor="ctr">
                    <a:lnL>
                      <a:noFill/>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D9D9D9"/>
                      </a:solidFill>
                      <a:prstDash val="solid"/>
                      <a:round/>
                      <a:headEnd type="none" w="med" len="med"/>
                      <a:tailEnd type="none" w="med" len="med"/>
                    </a:lnB>
                    <a:solidFill>
                      <a:srgbClr val="800080"/>
                    </a:solidFill>
                  </a:tcPr>
                </a:tc>
                <a:tc hMerge="1">
                  <a:txBody>
                    <a:bodyPr/>
                    <a:lstStyle/>
                    <a:p>
                      <a:pPr algn="l" fontAlgn="ctr"/>
                      <a:endParaRPr lang="en-US" sz="1000" b="1" i="0" u="none" strike="noStrike">
                        <a:solidFill>
                          <a:srgbClr val="FFFFFF"/>
                        </a:solidFill>
                        <a:effectLst/>
                        <a:latin typeface="Arial Rounded MT Bold" panose="020F0704030504030204" pitchFamily="34" charset="0"/>
                      </a:endParaRPr>
                    </a:p>
                  </a:txBody>
                  <a:tcPr marL="0" marR="0" marT="0" marB="0" anchor="ctr">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800080"/>
                    </a:solidFill>
                  </a:tcPr>
                </a:tc>
                <a:tc hMerge="1">
                  <a:txBody>
                    <a:bodyPr/>
                    <a:lstStyle/>
                    <a:p>
                      <a:pPr algn="l" fontAlgn="ctr"/>
                      <a:endParaRPr lang="en-US" sz="1000" b="1" i="0" u="none" strike="noStrike" dirty="0">
                        <a:solidFill>
                          <a:srgbClr val="FFFFFF"/>
                        </a:solidFill>
                        <a:effectLst/>
                        <a:latin typeface="Arial Rounded MT Bold" panose="020F0704030504030204" pitchFamily="34" charset="0"/>
                      </a:endParaRPr>
                    </a:p>
                  </a:txBody>
                  <a:tcPr marL="0" marR="0" marT="0" marB="0" anchor="ctr">
                    <a:lnL>
                      <a:noFill/>
                    </a:lnL>
                    <a:lnR>
                      <a:noFill/>
                    </a:lnR>
                    <a:lnT w="6350" cap="flat" cmpd="sng" algn="ctr">
                      <a:solidFill>
                        <a:srgbClr val="C0C0C0"/>
                      </a:solidFill>
                      <a:prstDash val="solid"/>
                      <a:round/>
                      <a:headEnd type="none" w="med" len="med"/>
                      <a:tailEnd type="none" w="med" len="med"/>
                    </a:lnT>
                    <a:lnB w="12700" cap="flat" cmpd="sng" algn="ctr">
                      <a:solidFill>
                        <a:srgbClr val="D9D9D9"/>
                      </a:solidFill>
                      <a:prstDash val="solid"/>
                      <a:round/>
                      <a:headEnd type="none" w="med" len="med"/>
                      <a:tailEnd type="none" w="med" len="med"/>
                    </a:lnB>
                    <a:solidFill>
                      <a:srgbClr val="800080"/>
                    </a:solidFill>
                  </a:tcPr>
                </a:tc>
                <a:tc hMerge="1">
                  <a:txBody>
                    <a:bodyPr/>
                    <a:lstStyle/>
                    <a:p>
                      <a:endParaRPr lang="fr-FR"/>
                    </a:p>
                  </a:txBody>
                  <a:tcPr/>
                </a:tc>
                <a:tc hMerge="1">
                  <a:txBody>
                    <a:bodyPr/>
                    <a:lstStyle/>
                    <a:p>
                      <a:pPr algn="l" fontAlgn="ctr"/>
                      <a:endParaRPr lang="en-US" sz="1000" b="1" i="0" u="none" strike="noStrike" dirty="0">
                        <a:solidFill>
                          <a:srgbClr val="FFFFFF"/>
                        </a:solidFill>
                        <a:effectLst/>
                        <a:latin typeface="Arial Rounded MT Bold" panose="020F0704030504030204" pitchFamily="34" charset="0"/>
                      </a:endParaRPr>
                    </a:p>
                  </a:txBody>
                  <a:tcPr marL="0" marR="0" marT="0" marB="0" anchor="ctr">
                    <a:lnL>
                      <a:noFill/>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800080"/>
                    </a:solidFill>
                  </a:tcPr>
                </a:tc>
                <a:tc>
                  <a:txBody>
                    <a:bodyPr/>
                    <a:lstStyle/>
                    <a:p>
                      <a:pPr algn="l" fontAlgn="ctr"/>
                      <a:endParaRPr lang="en-US" sz="1600" b="1" i="0" u="none" strike="noStrike" dirty="0">
                        <a:solidFill>
                          <a:srgbClr val="FFFFFF"/>
                        </a:solidFill>
                        <a:effectLst/>
                        <a:latin typeface="Arial Rounded MT Bold" panose="020F0704030504030204" pitchFamily="34" charset="0"/>
                      </a:endParaRPr>
                    </a:p>
                  </a:txBody>
                  <a:tcPr marL="0" marR="0" marT="0" marB="0" anchor="ctr">
                    <a:lnL w="6350" cap="flat" cmpd="sng" algn="ctr">
                      <a:solidFill>
                        <a:srgbClr val="C0C0C0"/>
                      </a:solidFill>
                      <a:prstDash val="solid"/>
                      <a:round/>
                      <a:headEnd type="none" w="med" len="med"/>
                      <a:tailEnd type="none" w="med" len="med"/>
                    </a:lnL>
                    <a:lnR>
                      <a:noFill/>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800080"/>
                    </a:solidFill>
                  </a:tcPr>
                </a:tc>
                <a:extLst>
                  <a:ext uri="{0D108BD9-81ED-4DB2-BD59-A6C34878D82A}">
                    <a16:rowId xmlns:a16="http://schemas.microsoft.com/office/drawing/2014/main" val="541548434"/>
                  </a:ext>
                </a:extLst>
              </a:tr>
              <a:tr h="439198">
                <a:tc>
                  <a:txBody>
                    <a:bodyPr/>
                    <a:lstStyle/>
                    <a:p>
                      <a:pPr algn="ctr" fontAlgn="ctr"/>
                      <a:r>
                        <a:rPr lang="en-US" sz="1600" b="1" i="0" u="none" strike="noStrike" dirty="0">
                          <a:solidFill>
                            <a:srgbClr val="FFFFFF"/>
                          </a:solidFill>
                          <a:effectLst/>
                          <a:latin typeface="Bahnschrift" panose="020B0502040204020203" pitchFamily="34" charset="0"/>
                        </a:rPr>
                        <a:t>Clinique</a:t>
                      </a:r>
                    </a:p>
                  </a:txBody>
                  <a:tcPr marL="0" marR="0" marT="0" marB="0" anchor="ctr">
                    <a:lnL w="6350" cap="flat" cmpd="sng" algn="ctr">
                      <a:solidFill>
                        <a:srgbClr val="C0C0C0"/>
                      </a:solidFill>
                      <a:prstDash val="solid"/>
                      <a:round/>
                      <a:headEnd type="none" w="med" len="med"/>
                      <a:tailEnd type="none" w="med" len="med"/>
                    </a:lnL>
                    <a:lnR w="12700" cap="flat" cmpd="sng" algn="ctr">
                      <a:solidFill>
                        <a:srgbClr val="D9D9D9"/>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600" b="1" i="0" u="none" strike="noStrike" dirty="0" err="1">
                          <a:solidFill>
                            <a:srgbClr val="FFFFFF"/>
                          </a:solidFill>
                          <a:effectLst/>
                          <a:latin typeface="Bahnschrift" panose="020B0502040204020203" pitchFamily="34" charset="0"/>
                        </a:rPr>
                        <a:t>Janv</a:t>
                      </a:r>
                      <a:endParaRPr lang="en-US" sz="1600" b="1" i="0" u="none" strike="noStrike" dirty="0">
                        <a:solidFill>
                          <a:srgbClr val="FFFFFF"/>
                        </a:solidFill>
                        <a:effectLst/>
                        <a:latin typeface="Bahnschrift" panose="020B0502040204020203" pitchFamily="34" charset="0"/>
                      </a:endParaRPr>
                    </a:p>
                  </a:txBody>
                  <a:tcPr marL="0" marR="0" marT="0" marB="0" anchor="ctr">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solidFill>
                      <a:srgbClr val="1F4E78"/>
                    </a:solidFill>
                  </a:tcPr>
                </a:tc>
                <a:tc>
                  <a:txBody>
                    <a:bodyPr/>
                    <a:lstStyle/>
                    <a:p>
                      <a:pPr algn="ctr" fontAlgn="ctr"/>
                      <a:r>
                        <a:rPr lang="en-US" sz="1600" b="1" i="0" u="none" strike="noStrike">
                          <a:solidFill>
                            <a:srgbClr val="FFFFFF"/>
                          </a:solidFill>
                          <a:effectLst/>
                          <a:latin typeface="Bahnschrift" panose="020B0502040204020203" pitchFamily="34" charset="0"/>
                        </a:rPr>
                        <a:t>Févr</a:t>
                      </a:r>
                    </a:p>
                  </a:txBody>
                  <a:tcPr marL="0" marR="0" marT="0" marB="0" anchor="ctr">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D9D9D9"/>
                      </a:solidFill>
                      <a:prstDash val="solid"/>
                      <a:round/>
                      <a:headEnd type="none" w="med" len="med"/>
                      <a:tailEnd type="none" w="med" len="med"/>
                    </a:lnB>
                    <a:solidFill>
                      <a:srgbClr val="1F4E78"/>
                    </a:solidFill>
                  </a:tcPr>
                </a:tc>
                <a:tc>
                  <a:txBody>
                    <a:bodyPr/>
                    <a:lstStyle/>
                    <a:p>
                      <a:pPr algn="ctr" fontAlgn="ctr"/>
                      <a:r>
                        <a:rPr lang="en-US" sz="1600" b="1" i="0" u="none" strike="noStrike" dirty="0">
                          <a:solidFill>
                            <a:srgbClr val="FFFFFF"/>
                          </a:solidFill>
                          <a:effectLst/>
                          <a:latin typeface="Bahnschrift" panose="020B0502040204020203" pitchFamily="34" charset="0"/>
                        </a:rPr>
                        <a:t>Mars</a:t>
                      </a:r>
                    </a:p>
                  </a:txBody>
                  <a:tcPr marL="0" marR="0" marT="0" marB="0" anchor="ctr">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solidFill>
                      <a:srgbClr val="1F4E78"/>
                    </a:solidFill>
                  </a:tcPr>
                </a:tc>
                <a:tc>
                  <a:txBody>
                    <a:bodyPr/>
                    <a:lstStyle/>
                    <a:p>
                      <a:pPr algn="ctr" fontAlgn="ctr"/>
                      <a:r>
                        <a:rPr lang="en-US" sz="1600" b="1" i="0" u="none" strike="noStrike">
                          <a:solidFill>
                            <a:srgbClr val="FFFFFF"/>
                          </a:solidFill>
                          <a:effectLst/>
                          <a:latin typeface="Bahnschrift" panose="020B0502040204020203" pitchFamily="34" charset="0"/>
                        </a:rPr>
                        <a:t>Avr</a:t>
                      </a:r>
                    </a:p>
                  </a:txBody>
                  <a:tcPr marL="0" marR="0" marT="0" marB="0" anchor="ctr">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D9D9D9"/>
                      </a:solidFill>
                      <a:prstDash val="solid"/>
                      <a:round/>
                      <a:headEnd type="none" w="med" len="med"/>
                      <a:tailEnd type="none" w="med" len="med"/>
                    </a:lnB>
                    <a:solidFill>
                      <a:srgbClr val="1F4E78"/>
                    </a:solidFill>
                  </a:tcPr>
                </a:tc>
                <a:tc>
                  <a:txBody>
                    <a:bodyPr/>
                    <a:lstStyle/>
                    <a:p>
                      <a:pPr algn="ctr" fontAlgn="ctr"/>
                      <a:r>
                        <a:rPr lang="en-US" sz="1600" b="1" i="0" u="none" strike="noStrike">
                          <a:solidFill>
                            <a:srgbClr val="FFFFFF"/>
                          </a:solidFill>
                          <a:effectLst/>
                          <a:latin typeface="Bahnschrift" panose="020B0502040204020203" pitchFamily="34" charset="0"/>
                        </a:rPr>
                        <a:t>Mai</a:t>
                      </a:r>
                    </a:p>
                  </a:txBody>
                  <a:tcPr marL="0" marR="0" marT="0" marB="0" anchor="ctr">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solidFill>
                      <a:srgbClr val="1F4E78"/>
                    </a:solidFill>
                  </a:tcPr>
                </a:tc>
                <a:tc>
                  <a:txBody>
                    <a:bodyPr/>
                    <a:lstStyle/>
                    <a:p>
                      <a:pPr algn="ctr" fontAlgn="ctr"/>
                      <a:r>
                        <a:rPr lang="en-US" sz="1600" b="1" i="0" u="none" strike="noStrike" dirty="0" err="1">
                          <a:solidFill>
                            <a:srgbClr val="FFFFFF"/>
                          </a:solidFill>
                          <a:effectLst/>
                          <a:latin typeface="Bahnschrift" panose="020B0502040204020203" pitchFamily="34" charset="0"/>
                        </a:rPr>
                        <a:t>juin</a:t>
                      </a:r>
                      <a:endParaRPr lang="en-US" sz="1600" b="1" i="0" u="none" strike="noStrike" dirty="0">
                        <a:solidFill>
                          <a:srgbClr val="FFFFFF"/>
                        </a:solidFill>
                        <a:effectLst/>
                        <a:latin typeface="Bahnschrift" panose="020B0502040204020203" pitchFamily="34" charset="0"/>
                      </a:endParaRPr>
                    </a:p>
                  </a:txBody>
                  <a:tcPr marL="0" marR="0" marT="0" marB="0" anchor="ctr">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D9D9D9"/>
                      </a:solidFill>
                      <a:prstDash val="solid"/>
                      <a:round/>
                      <a:headEnd type="none" w="med" len="med"/>
                      <a:tailEnd type="none" w="med" len="med"/>
                    </a:lnB>
                    <a:solidFill>
                      <a:srgbClr val="1F4E78"/>
                    </a:solidFill>
                  </a:tcPr>
                </a:tc>
                <a:tc>
                  <a:txBody>
                    <a:bodyPr/>
                    <a:lstStyle/>
                    <a:p>
                      <a:pPr algn="ctr" fontAlgn="ctr"/>
                      <a:r>
                        <a:rPr lang="en-US" sz="1600" b="1" i="0" u="none" strike="noStrike" dirty="0">
                          <a:solidFill>
                            <a:srgbClr val="FFFFFF"/>
                          </a:solidFill>
                          <a:effectLst/>
                          <a:latin typeface="Bahnschrift" panose="020B0502040204020203" pitchFamily="34" charset="0"/>
                        </a:rPr>
                        <a:t>Juillet</a:t>
                      </a:r>
                    </a:p>
                  </a:txBody>
                  <a:tcPr marL="0" marR="0" marT="0" marB="0" anchor="ctr">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D9D9D9"/>
                      </a:solidFill>
                      <a:prstDash val="solid"/>
                      <a:round/>
                      <a:headEnd type="none" w="med" len="med"/>
                      <a:tailEnd type="none" w="med" len="med"/>
                    </a:lnB>
                    <a:solidFill>
                      <a:srgbClr val="1F4E78"/>
                    </a:solidFill>
                  </a:tcPr>
                </a:tc>
                <a:tc>
                  <a:txBody>
                    <a:bodyPr/>
                    <a:lstStyle/>
                    <a:p>
                      <a:pPr algn="ctr" fontAlgn="ctr"/>
                      <a:r>
                        <a:rPr lang="en-US" sz="1600" b="1" i="0" u="none" strike="noStrike" dirty="0" err="1">
                          <a:solidFill>
                            <a:srgbClr val="FFFFFF"/>
                          </a:solidFill>
                          <a:effectLst/>
                          <a:latin typeface="Bahnschrift" panose="020B0502040204020203" pitchFamily="34" charset="0"/>
                        </a:rPr>
                        <a:t>Août</a:t>
                      </a:r>
                      <a:endParaRPr lang="en-US" sz="1600" b="1" i="0" u="none" strike="noStrike" dirty="0">
                        <a:solidFill>
                          <a:srgbClr val="FFFFFF"/>
                        </a:solidFill>
                        <a:effectLst/>
                        <a:latin typeface="Bahnschrift" panose="020B0502040204020203" pitchFamily="34" charset="0"/>
                      </a:endParaRPr>
                    </a:p>
                  </a:txBody>
                  <a:tcPr marL="0" marR="0" marT="0" marB="0" anchor="ctr">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D9D9D9"/>
                      </a:solidFill>
                      <a:prstDash val="solid"/>
                      <a:round/>
                      <a:headEnd type="none" w="med" len="med"/>
                      <a:tailEnd type="none" w="med" len="med"/>
                    </a:lnB>
                    <a:solidFill>
                      <a:srgbClr val="1F4E78"/>
                    </a:solidFill>
                  </a:tcPr>
                </a:tc>
                <a:extLst>
                  <a:ext uri="{0D108BD9-81ED-4DB2-BD59-A6C34878D82A}">
                    <a16:rowId xmlns:a16="http://schemas.microsoft.com/office/drawing/2014/main" val="3325120798"/>
                  </a:ext>
                </a:extLst>
              </a:tr>
              <a:tr h="462792">
                <a:tc>
                  <a:txBody>
                    <a:bodyPr/>
                    <a:lstStyle/>
                    <a:p>
                      <a:pPr algn="ctr" fontAlgn="b"/>
                      <a:r>
                        <a:rPr lang="en-US" sz="1600" b="0" i="0" u="none" strike="noStrike" dirty="0">
                          <a:solidFill>
                            <a:srgbClr val="000000"/>
                          </a:solidFill>
                          <a:effectLst/>
                          <a:latin typeface="Arial Rounded MT Bold" panose="020F0704030504030204" pitchFamily="34" charset="0"/>
                        </a:rPr>
                        <a:t>Total Consultations </a:t>
                      </a:r>
                      <a:r>
                        <a:rPr lang="en-US" sz="1600" b="0" i="0" u="none" strike="noStrike" dirty="0" err="1">
                          <a:solidFill>
                            <a:srgbClr val="000000"/>
                          </a:solidFill>
                          <a:effectLst/>
                          <a:latin typeface="Arial Rounded MT Bold" panose="020F0704030504030204" pitchFamily="34" charset="0"/>
                        </a:rPr>
                        <a:t>mensuelles</a:t>
                      </a:r>
                      <a:endParaRPr lang="en-US" sz="1600" b="0" i="0" u="none" strike="noStrike" dirty="0">
                        <a:solidFill>
                          <a:srgbClr val="000000"/>
                        </a:solidFill>
                        <a:effectLst/>
                        <a:latin typeface="Arial Rounded MT Bold" panose="020F0704030504030204" pitchFamily="34" charset="0"/>
                      </a:endParaRPr>
                    </a:p>
                  </a:txBody>
                  <a:tcPr marL="0" marR="0" marT="0" marB="0" anchor="b">
                    <a:lnL w="12700" cap="flat" cmpd="sng" algn="ctr">
                      <a:solidFill>
                        <a:srgbClr val="A6A6A6"/>
                      </a:solidFill>
                      <a:prstDash val="solid"/>
                      <a:round/>
                      <a:headEnd type="none" w="med" len="med"/>
                      <a:tailEnd type="none" w="med" len="med"/>
                    </a:lnL>
                    <a:lnR w="12700" cap="flat" cmpd="sng" algn="ctr">
                      <a:solidFill>
                        <a:srgbClr val="D9D9D9"/>
                      </a:solidFill>
                      <a:prstDash val="solid"/>
                      <a:round/>
                      <a:headEnd type="none" w="med" len="med"/>
                      <a:tailEnd type="none" w="med" len="med"/>
                    </a:lnR>
                    <a:lnT w="6350" cap="flat" cmpd="sng" algn="ctr">
                      <a:solidFill>
                        <a:srgbClr val="BFBFBF"/>
                      </a:solidFill>
                      <a:prstDash val="solid"/>
                      <a:round/>
                      <a:headEnd type="none" w="med" len="med"/>
                      <a:tailEnd type="none" w="med" len="med"/>
                    </a:lnT>
                    <a:lnB w="12700" cap="flat" cmpd="sng" algn="ctr">
                      <a:solidFill>
                        <a:srgbClr val="D9D9D9"/>
                      </a:solidFill>
                      <a:prstDash val="solid"/>
                      <a:round/>
                      <a:headEnd type="none" w="med" len="med"/>
                      <a:tailEnd type="none" w="med" len="med"/>
                    </a:lnB>
                    <a:solidFill>
                      <a:srgbClr val="D9D9D9"/>
                    </a:solidFill>
                  </a:tcPr>
                </a:tc>
                <a:tc>
                  <a:txBody>
                    <a:bodyPr/>
                    <a:lstStyle/>
                    <a:p>
                      <a:pPr algn="ctr" fontAlgn="b"/>
                      <a:r>
                        <a:rPr lang="en-US" sz="2000" b="0" i="0" u="none" strike="noStrike" dirty="0">
                          <a:solidFill>
                            <a:srgbClr val="00B050"/>
                          </a:solidFill>
                          <a:effectLst/>
                          <a:latin typeface="Arial Rounded MT Bold" panose="020F0704030504030204" pitchFamily="34" charset="0"/>
                        </a:rPr>
                        <a:t>1523</a:t>
                      </a:r>
                    </a:p>
                  </a:txBody>
                  <a:tcPr marL="0" marR="0" marT="0" marB="0" anchor="b">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b"/>
                      <a:r>
                        <a:rPr lang="en-US" sz="2000" b="0" i="0" u="none" strike="noStrike" dirty="0">
                          <a:solidFill>
                            <a:srgbClr val="FF0000"/>
                          </a:solidFill>
                          <a:effectLst/>
                          <a:latin typeface="Arial Rounded MT Bold" panose="020F0704030504030204" pitchFamily="34" charset="0"/>
                        </a:rPr>
                        <a:t>1367</a:t>
                      </a:r>
                    </a:p>
                  </a:txBody>
                  <a:tcPr marL="0" marR="0" marT="0" marB="0" anchor="b">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b"/>
                      <a:r>
                        <a:rPr lang="en-US" sz="2000" b="0" i="0" u="none" strike="noStrike" dirty="0">
                          <a:solidFill>
                            <a:srgbClr val="00B050"/>
                          </a:solidFill>
                          <a:effectLst/>
                          <a:latin typeface="Arial Rounded MT Bold" panose="020F0704030504030204" pitchFamily="34" charset="0"/>
                        </a:rPr>
                        <a:t>1626</a:t>
                      </a:r>
                    </a:p>
                  </a:txBody>
                  <a:tcPr marL="0" marR="0" marT="0" marB="0" anchor="b">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b"/>
                      <a:r>
                        <a:rPr lang="en-US" sz="2000" b="0" i="0" u="none" strike="noStrike" dirty="0">
                          <a:solidFill>
                            <a:srgbClr val="FF0000"/>
                          </a:solidFill>
                          <a:effectLst/>
                          <a:latin typeface="Arial Rounded MT Bold" panose="020F0704030504030204" pitchFamily="34" charset="0"/>
                        </a:rPr>
                        <a:t>1280</a:t>
                      </a:r>
                    </a:p>
                  </a:txBody>
                  <a:tcPr marL="0" marR="0" marT="0" marB="0" anchor="b">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b"/>
                      <a:r>
                        <a:rPr lang="en-US" sz="2000" b="0" i="0" u="none" strike="noStrike" dirty="0">
                          <a:solidFill>
                            <a:srgbClr val="FF0000"/>
                          </a:solidFill>
                          <a:effectLst/>
                          <a:latin typeface="Arial Rounded MT Bold" panose="020F0704030504030204" pitchFamily="34" charset="0"/>
                        </a:rPr>
                        <a:t>1419 </a:t>
                      </a:r>
                    </a:p>
                  </a:txBody>
                  <a:tcPr marL="0" marR="0" marT="0" marB="0" anchor="b">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b"/>
                      <a:r>
                        <a:rPr lang="en-US" sz="2000" b="0" i="0" u="none" strike="noStrike" dirty="0">
                          <a:solidFill>
                            <a:srgbClr val="FF0000"/>
                          </a:solidFill>
                          <a:effectLst/>
                          <a:latin typeface="Arial Rounded MT Bold" panose="020F0704030504030204" pitchFamily="34" charset="0"/>
                        </a:rPr>
                        <a:t>1375</a:t>
                      </a:r>
                    </a:p>
                  </a:txBody>
                  <a:tcPr marL="0" marR="0" marT="0" marB="0" anchor="b">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b"/>
                      <a:r>
                        <a:rPr lang="en-US" sz="2000" b="0" i="0" u="none" strike="noStrike" dirty="0">
                          <a:solidFill>
                            <a:srgbClr val="FF0000"/>
                          </a:solidFill>
                          <a:effectLst/>
                          <a:latin typeface="Arial Rounded MT Bold" panose="020F0704030504030204" pitchFamily="34" charset="0"/>
                        </a:rPr>
                        <a:t> 1469</a:t>
                      </a:r>
                    </a:p>
                  </a:txBody>
                  <a:tcPr marL="0" marR="0" marT="0" marB="0" anchor="b">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b"/>
                      <a:r>
                        <a:rPr lang="en-US" sz="2000" b="0" i="0" u="none" strike="noStrike" dirty="0">
                          <a:solidFill>
                            <a:srgbClr val="FF0000"/>
                          </a:solidFill>
                          <a:effectLst/>
                          <a:latin typeface="Arial Rounded MT Bold" panose="020F0704030504030204" pitchFamily="34" charset="0"/>
                        </a:rPr>
                        <a:t>1492</a:t>
                      </a:r>
                    </a:p>
                  </a:txBody>
                  <a:tcPr marL="0" marR="0" marT="0" marB="0" anchor="b">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383321277"/>
                  </a:ext>
                </a:extLst>
              </a:tr>
            </a:tbl>
          </a:graphicData>
        </a:graphic>
      </p:graphicFrame>
    </p:spTree>
    <p:extLst>
      <p:ext uri="{BB962C8B-B14F-4D97-AF65-F5344CB8AC3E}">
        <p14:creationId xmlns:p14="http://schemas.microsoft.com/office/powerpoint/2010/main" val="17246150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PO03 – Consultation</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aphicFrame>
        <p:nvGraphicFramePr>
          <p:cNvPr id="7" name="Tableau 6"/>
          <p:cNvGraphicFramePr>
            <a:graphicFrameLocks noGrp="1"/>
          </p:cNvGraphicFramePr>
          <p:nvPr>
            <p:extLst>
              <p:ext uri="{D42A27DB-BD31-4B8C-83A1-F6EECF244321}">
                <p14:modId xmlns:p14="http://schemas.microsoft.com/office/powerpoint/2010/main" val="1775262192"/>
              </p:ext>
            </p:extLst>
          </p:nvPr>
        </p:nvGraphicFramePr>
        <p:xfrm>
          <a:off x="702000" y="2123757"/>
          <a:ext cx="10584722" cy="2209223"/>
        </p:xfrm>
        <a:graphic>
          <a:graphicData uri="http://schemas.openxmlformats.org/drawingml/2006/table">
            <a:tbl>
              <a:tblPr/>
              <a:tblGrid>
                <a:gridCol w="4480440">
                  <a:extLst>
                    <a:ext uri="{9D8B030D-6E8A-4147-A177-3AD203B41FA5}">
                      <a16:colId xmlns:a16="http://schemas.microsoft.com/office/drawing/2014/main" val="746552841"/>
                    </a:ext>
                  </a:extLst>
                </a:gridCol>
                <a:gridCol w="1744771">
                  <a:extLst>
                    <a:ext uri="{9D8B030D-6E8A-4147-A177-3AD203B41FA5}">
                      <a16:colId xmlns:a16="http://schemas.microsoft.com/office/drawing/2014/main" val="2339216956"/>
                    </a:ext>
                  </a:extLst>
                </a:gridCol>
                <a:gridCol w="3179574">
                  <a:extLst>
                    <a:ext uri="{9D8B030D-6E8A-4147-A177-3AD203B41FA5}">
                      <a16:colId xmlns:a16="http://schemas.microsoft.com/office/drawing/2014/main" val="36528668"/>
                    </a:ext>
                  </a:extLst>
                </a:gridCol>
                <a:gridCol w="1179937">
                  <a:extLst>
                    <a:ext uri="{9D8B030D-6E8A-4147-A177-3AD203B41FA5}">
                      <a16:colId xmlns:a16="http://schemas.microsoft.com/office/drawing/2014/main" val="3838855176"/>
                    </a:ext>
                  </a:extLst>
                </a:gridCol>
              </a:tblGrid>
              <a:tr h="473669">
                <a:tc>
                  <a:txBody>
                    <a:bodyPr/>
                    <a:lstStyle/>
                    <a:p>
                      <a:pPr algn="ctr" fontAlgn="ctr"/>
                      <a:r>
                        <a:rPr lang="en-US" sz="1400" b="1" i="0" u="none" strike="noStrike" dirty="0" err="1">
                          <a:solidFill>
                            <a:srgbClr val="FFFFFF"/>
                          </a:solidFill>
                          <a:effectLst/>
                          <a:latin typeface="Arial" panose="020B0604020202020204" pitchFamily="34" charset="0"/>
                        </a:rPr>
                        <a:t>Indicateurs</a:t>
                      </a:r>
                      <a:r>
                        <a:rPr lang="en-US" sz="1400" b="1" i="0" u="none" strike="noStrike" dirty="0">
                          <a:solidFill>
                            <a:srgbClr val="FFFFFF"/>
                          </a:solidFill>
                          <a:effectLst/>
                          <a:latin typeface="Arial" panose="020B0604020202020204" pitchFamily="34" charset="0"/>
                        </a:rPr>
                        <a:t> non </a:t>
                      </a:r>
                      <a:r>
                        <a:rPr lang="en-US" sz="1400" b="1" i="0" u="none" strike="noStrike" dirty="0" err="1">
                          <a:solidFill>
                            <a:srgbClr val="FFFFFF"/>
                          </a:solidFill>
                          <a:effectLst/>
                          <a:latin typeface="Arial" panose="020B0604020202020204" pitchFamily="34" charset="0"/>
                        </a:rPr>
                        <a:t>conforme</a:t>
                      </a:r>
                      <a:endParaRPr lang="en-US" sz="1400" b="1" i="0" u="none" strike="noStrike" dirty="0">
                        <a:solidFill>
                          <a:srgbClr val="FFFFFF"/>
                        </a:solidFill>
                        <a:effectLst/>
                        <a:latin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dirty="0" err="1">
                          <a:solidFill>
                            <a:srgbClr val="FFFFFF"/>
                          </a:solidFill>
                          <a:effectLst/>
                          <a:latin typeface="Arial" panose="020B0604020202020204" pitchFamily="34" charset="0"/>
                        </a:rPr>
                        <a:t>Responsable</a:t>
                      </a:r>
                      <a:endParaRPr lang="en-US" sz="1400" b="1" i="0" u="none" strike="noStrike" dirty="0">
                        <a:solidFill>
                          <a:srgbClr val="FFFFFF"/>
                        </a:solidFill>
                        <a:effectLst/>
                        <a:latin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Arial" panose="020B0604020202020204" pitchFamily="34" charset="0"/>
                        </a:rPr>
                        <a:t>Cause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Arial" panose="020B0604020202020204" pitchFamily="34" charset="0"/>
                        </a:rPr>
                        <a:t>Action corrective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solidFill>
                      <a:srgbClr val="1F4E78"/>
                    </a:solidFill>
                  </a:tcPr>
                </a:tc>
                <a:extLst>
                  <a:ext uri="{0D108BD9-81ED-4DB2-BD59-A6C34878D82A}">
                    <a16:rowId xmlns:a16="http://schemas.microsoft.com/office/drawing/2014/main" val="616134662"/>
                  </a:ext>
                </a:extLst>
              </a:tr>
              <a:tr h="1735554">
                <a:tc>
                  <a:txBody>
                    <a:bodyPr/>
                    <a:lstStyle/>
                    <a:p>
                      <a:pPr algn="ctr" fontAlgn="ctr"/>
                      <a:r>
                        <a:rPr lang="fr-FR" sz="1800" b="1" i="0" u="none" strike="noStrike" baseline="0" dirty="0">
                          <a:solidFill>
                            <a:srgbClr val="000000"/>
                          </a:solidFill>
                          <a:effectLst/>
                          <a:latin typeface="Arial" panose="020B0604020202020204" pitchFamily="34" charset="0"/>
                        </a:rPr>
                        <a:t>Nombre de patients consultés par mois</a:t>
                      </a:r>
                      <a:endParaRPr lang="fr-FR" sz="1800" b="1" i="0" u="none" strike="noStrike" dirty="0">
                        <a:solidFill>
                          <a:srgbClr val="000000"/>
                        </a:solidFill>
                        <a:effectLst/>
                        <a:latin typeface="Arial" panose="020B0604020202020204" pitchFamily="34" charset="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dirty="0" err="1"/>
                        <a:t>Bigué</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dirty="0"/>
                        <a:t>Baisse d’activité</a:t>
                      </a:r>
                    </a:p>
                    <a:p>
                      <a:pPr algn="ctr"/>
                      <a:r>
                        <a:rPr lang="fr-SN" dirty="0"/>
                        <a:t>Les consultations de nuit au plateau ont été suspendues </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en-US" dirty="0"/>
                        <a:t>-</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a:noFill/>
                    </a:lnT>
                    <a:lnB w="6350" cap="flat" cmpd="sng" algn="ctr">
                      <a:noFill/>
                      <a:prstDash val="solid"/>
                      <a:round/>
                      <a:headEnd type="none" w="med" len="med"/>
                      <a:tailEnd type="none" w="med" len="med"/>
                    </a:lnB>
                  </a:tcPr>
                </a:tc>
                <a:extLst>
                  <a:ext uri="{0D108BD9-81ED-4DB2-BD59-A6C34878D82A}">
                    <a16:rowId xmlns:a16="http://schemas.microsoft.com/office/drawing/2014/main" val="1884220283"/>
                  </a:ext>
                </a:extLst>
              </a:tr>
            </a:tbl>
          </a:graphicData>
        </a:graphic>
      </p:graphicFrame>
      <p:sp>
        <p:nvSpPr>
          <p:cNvPr id="8" name="Rectangle 7"/>
          <p:cNvSpPr/>
          <p:nvPr/>
        </p:nvSpPr>
        <p:spPr>
          <a:xfrm>
            <a:off x="702000" y="6426684"/>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plan d’action cibles non atteintes 2023</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p:cNvSpPr/>
          <p:nvPr/>
        </p:nvSpPr>
        <p:spPr>
          <a:xfrm>
            <a:off x="702000" y="1574193"/>
            <a:ext cx="10584721"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PO03 - Consultation</a:t>
            </a:r>
            <a:endParaRPr lang="en-US" dirty="0"/>
          </a:p>
        </p:txBody>
      </p:sp>
    </p:spTree>
    <p:extLst>
      <p:ext uri="{BB962C8B-B14F-4D97-AF65-F5344CB8AC3E}">
        <p14:creationId xmlns:p14="http://schemas.microsoft.com/office/powerpoint/2010/main" val="6063889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Audit</a:t>
            </a:r>
            <a:endParaRPr lang="en-US" sz="2400" dirty="0">
              <a:solidFill>
                <a:schemeClr val="bg1"/>
              </a:solidFill>
            </a:endParaRPr>
          </a:p>
        </p:txBody>
      </p:sp>
      <p:sp>
        <p:nvSpPr>
          <p:cNvPr id="10"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PO03 – Consultation</a:t>
            </a:r>
          </a:p>
        </p:txBody>
      </p:sp>
      <p:graphicFrame>
        <p:nvGraphicFramePr>
          <p:cNvPr id="9" name="Tableau 8"/>
          <p:cNvGraphicFramePr>
            <a:graphicFrameLocks noGrp="1"/>
          </p:cNvGraphicFramePr>
          <p:nvPr>
            <p:extLst>
              <p:ext uri="{D42A27DB-BD31-4B8C-83A1-F6EECF244321}">
                <p14:modId xmlns:p14="http://schemas.microsoft.com/office/powerpoint/2010/main" val="572282892"/>
              </p:ext>
            </p:extLst>
          </p:nvPr>
        </p:nvGraphicFramePr>
        <p:xfrm>
          <a:off x="1546411" y="1036882"/>
          <a:ext cx="8949943" cy="4607867"/>
        </p:xfrm>
        <a:graphic>
          <a:graphicData uri="http://schemas.openxmlformats.org/drawingml/2006/table">
            <a:tbl>
              <a:tblPr/>
              <a:tblGrid>
                <a:gridCol w="3321961">
                  <a:extLst>
                    <a:ext uri="{9D8B030D-6E8A-4147-A177-3AD203B41FA5}">
                      <a16:colId xmlns:a16="http://schemas.microsoft.com/office/drawing/2014/main" val="1773555427"/>
                    </a:ext>
                  </a:extLst>
                </a:gridCol>
                <a:gridCol w="1558554">
                  <a:extLst>
                    <a:ext uri="{9D8B030D-6E8A-4147-A177-3AD203B41FA5}">
                      <a16:colId xmlns:a16="http://schemas.microsoft.com/office/drawing/2014/main" val="1375318744"/>
                    </a:ext>
                  </a:extLst>
                </a:gridCol>
                <a:gridCol w="4069428">
                  <a:extLst>
                    <a:ext uri="{9D8B030D-6E8A-4147-A177-3AD203B41FA5}">
                      <a16:colId xmlns:a16="http://schemas.microsoft.com/office/drawing/2014/main" val="3001103945"/>
                    </a:ext>
                  </a:extLst>
                </a:gridCol>
              </a:tblGrid>
              <a:tr h="560795">
                <a:tc gridSpan="3">
                  <a:txBody>
                    <a:bodyPr/>
                    <a:lstStyle/>
                    <a:p>
                      <a:pPr algn="ctr" rtl="0" fontAlgn="ctr"/>
                      <a:r>
                        <a:rPr lang="fr-FR" sz="1600" b="1" i="0" u="none" strike="noStrike" dirty="0">
                          <a:solidFill>
                            <a:srgbClr val="FFFFFF"/>
                          </a:solidFill>
                          <a:effectLst/>
                          <a:latin typeface="Bahnschrift" panose="020B0502040204020203" pitchFamily="34" charset="0"/>
                        </a:rPr>
                        <a:t>PO03 – Consultation</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99009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464213">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82907">
                <a:tc>
                  <a:txBody>
                    <a:bodyPr/>
                    <a:lstStyle/>
                    <a:p>
                      <a:pPr algn="ctr" fontAlgn="b"/>
                      <a:r>
                        <a:rPr lang="en-US" sz="1800" b="0" i="0" u="none" strike="noStrike" dirty="0">
                          <a:solidFill>
                            <a:srgbClr val="000000"/>
                          </a:solidFill>
                          <a:effectLst/>
                          <a:latin typeface="Arial" panose="020B0604020202020204" pitchFamily="34" charset="0"/>
                        </a:rPr>
                        <a:t>Rubriques</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panose="020B0604020202020204" pitchFamily="34" charset="0"/>
                        </a:rPr>
                        <a:t>Réponses</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Arial" panose="020B0604020202020204" pitchFamily="34" charset="0"/>
                        </a:rPr>
                        <a:t>Commentaires</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638683">
                <a:tc>
                  <a:txBody>
                    <a:bodyPr/>
                    <a:lstStyle/>
                    <a:p>
                      <a:pPr algn="ctr" rtl="0" fontAlgn="ctr"/>
                      <a:r>
                        <a:rPr lang="en-US" sz="1600" b="1" i="0" u="none" strike="noStrike">
                          <a:solidFill>
                            <a:srgbClr val="FFFFFF"/>
                          </a:solidFill>
                          <a:effectLst/>
                          <a:latin typeface="Bahnschrift" panose="020B0502040204020203"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fr-SN" sz="1600" b="0" i="0" u="none" strike="noStrike" dirty="0">
                          <a:solidFill>
                            <a:srgbClr val="000000"/>
                          </a:solidFill>
                          <a:effectLst/>
                          <a:latin typeface="Arial" panose="020B0604020202020204" pitchFamily="34" charset="0"/>
                          <a:cs typeface="Arial" panose="020B0604020202020204" pitchFamily="34" charset="0"/>
                        </a:rPr>
                        <a:t>14/09/2022</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285750" indent="-285750" algn="l" fontAlgn="b">
                        <a:buFont typeface="Arial" panose="020B0604020202020204" pitchFamily="34" charset="0"/>
                        <a:buChar char="•"/>
                      </a:pPr>
                      <a:r>
                        <a:rPr lang="fr-SN" sz="1600" b="0" i="0" u="none" strike="noStrike" dirty="0">
                          <a:solidFill>
                            <a:srgbClr val="000000"/>
                          </a:solidFill>
                          <a:effectLst/>
                          <a:latin typeface="Arial" panose="020B0604020202020204" pitchFamily="34" charset="0"/>
                          <a:cs typeface="Arial" panose="020B0604020202020204" pitchFamily="34" charset="0"/>
                        </a:rPr>
                        <a:t>1 écart</a:t>
                      </a:r>
                      <a:endParaRPr lang="en-US" sz="1600" b="0" i="0" u="none" strike="noStrike" dirty="0">
                        <a:solidFill>
                          <a:srgbClr val="000000"/>
                        </a:solidFill>
                        <a:effectLst/>
                        <a:latin typeface="Arial" panose="020B0604020202020204" pitchFamily="34" charset="0"/>
                        <a:cs typeface="Arial" panose="020B0604020202020204" pitchFamily="34" charset="0"/>
                      </a:endParaRPr>
                    </a:p>
                    <a:p>
                      <a:pPr marL="285750" indent="-285750" algn="l" fontAlgn="b">
                        <a:buFont typeface="Arial" panose="020B0604020202020204" pitchFamily="34" charset="0"/>
                        <a:buChar char="•"/>
                      </a:pPr>
                      <a:r>
                        <a:rPr lang="en-US" sz="1600" b="0" i="0" u="none" strike="noStrike" dirty="0">
                          <a:solidFill>
                            <a:srgbClr val="000000"/>
                          </a:solidFill>
                          <a:effectLst/>
                          <a:latin typeface="Arial" panose="020B0604020202020204" pitchFamily="34" charset="0"/>
                          <a:cs typeface="Arial" panose="020B0604020202020204" pitchFamily="34" charset="0"/>
                        </a:rPr>
                        <a:t>1 point</a:t>
                      </a:r>
                      <a:r>
                        <a:rPr lang="en-US" sz="1600" b="0" i="0" u="none" strike="noStrike" baseline="0" dirty="0">
                          <a:solidFill>
                            <a:srgbClr val="000000"/>
                          </a:solidFill>
                          <a:effectLst/>
                          <a:latin typeface="Arial" panose="020B0604020202020204" pitchFamily="34" charset="0"/>
                          <a:cs typeface="Arial" panose="020B0604020202020204" pitchFamily="34" charset="0"/>
                        </a:rPr>
                        <a:t> </a:t>
                      </a:r>
                      <a:r>
                        <a:rPr lang="en-US" sz="1600" b="0" i="0" u="none" strike="noStrike" baseline="0" dirty="0" err="1">
                          <a:solidFill>
                            <a:srgbClr val="000000"/>
                          </a:solidFill>
                          <a:effectLst/>
                          <a:latin typeface="Arial" panose="020B0604020202020204" pitchFamily="34" charset="0"/>
                          <a:cs typeface="Arial" panose="020B0604020202020204" pitchFamily="34" charset="0"/>
                        </a:rPr>
                        <a:t>faible</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607529">
                <a:tc>
                  <a:txBody>
                    <a:bodyPr/>
                    <a:lstStyle/>
                    <a:p>
                      <a:pPr algn="ctr" rtl="0" fontAlgn="ctr"/>
                      <a:r>
                        <a:rPr lang="en-US" sz="1600" b="1" i="0" u="none" strike="noStrike" dirty="0">
                          <a:solidFill>
                            <a:srgbClr val="FFFFFF"/>
                          </a:solidFill>
                          <a:effectLst/>
                          <a:latin typeface="Bahnschrift" panose="020B0502040204020203" pitchFamily="34" charset="0"/>
                        </a:rPr>
                        <a:t>Derniers Audits cloturés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a:solidFill>
                            <a:srgbClr val="00B050"/>
                          </a:solidFill>
                          <a:effectLst/>
                          <a:latin typeface="Arial Rounded MT Bold" panose="020F0704030504030204" pitchFamily="34" charset="0"/>
                        </a:rPr>
                        <a:t>OUI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1199479">
                <a:tc>
                  <a:txBody>
                    <a:bodyPr/>
                    <a:lstStyle/>
                    <a:p>
                      <a:pPr algn="ctr" rtl="0" fontAlgn="ctr"/>
                      <a:r>
                        <a:rPr lang="en-US" sz="1600" b="1" i="0" u="none" strike="noStrike" dirty="0" err="1">
                          <a:solidFill>
                            <a:srgbClr val="FFFFFF"/>
                          </a:solidFill>
                          <a:effectLst/>
                          <a:latin typeface="Bahnschrift" panose="020B0502040204020203" pitchFamily="34" charset="0"/>
                        </a:rPr>
                        <a:t>Ecarts</a:t>
                      </a:r>
                      <a:r>
                        <a:rPr lang="en-US" sz="1600" b="1" i="0" u="none" strike="noStrike" dirty="0">
                          <a:solidFill>
                            <a:srgbClr val="FFFFFF"/>
                          </a:solidFill>
                          <a:effectLst/>
                          <a:latin typeface="Bahnschrift" panose="020B0502040204020203" pitchFamily="34" charset="0"/>
                        </a:rPr>
                        <a:t>/pts faibles </a:t>
                      </a:r>
                      <a:r>
                        <a:rPr lang="en-US" sz="1600" b="1" i="0" u="none" strike="noStrike" dirty="0" err="1">
                          <a:solidFill>
                            <a:srgbClr val="FFFFFF"/>
                          </a:solidFill>
                          <a:effectLst/>
                          <a:latin typeface="Bahnschrift" panose="020B0502040204020203" pitchFamily="34" charset="0"/>
                        </a:rPr>
                        <a:t>ouverts</a:t>
                      </a:r>
                      <a:r>
                        <a:rPr lang="en-US" sz="1600" b="1" i="0" u="none" strike="noStrike" dirty="0">
                          <a:solidFill>
                            <a:srgbClr val="FFFFFF"/>
                          </a:solidFill>
                          <a:effectLst/>
                          <a:latin typeface="Bahnschrift" panose="020B0502040204020203" pitchFamily="34" charset="0"/>
                        </a:rPr>
                        <a:t>/non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a:solidFill>
                            <a:srgbClr val="00B050"/>
                          </a:solidFill>
                          <a:effectLst/>
                          <a:latin typeface="Arial Rounded MT Bold" panose="020F0704030504030204" pitchFamily="34" charset="0"/>
                        </a:rPr>
                        <a:t> NON</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r>
                        <a:rPr lang="en-US" sz="1600" b="0" i="0" u="none" strike="noStrike" dirty="0">
                          <a:solidFill>
                            <a:srgbClr val="C000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54261">
                <a:tc>
                  <a:txBody>
                    <a:bodyPr/>
                    <a:lstStyle/>
                    <a:p>
                      <a:pPr algn="ctr" rtl="0" fontAlgn="ctr"/>
                      <a:r>
                        <a:rPr lang="en-US" sz="1600" b="1" i="0" u="none" strike="noStrike">
                          <a:solidFill>
                            <a:srgbClr val="FFFFFF"/>
                          </a:solidFill>
                          <a:effectLst/>
                          <a:latin typeface="Bahnschrift" panose="020B0502040204020203"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err="1">
                          <a:solidFill>
                            <a:srgbClr val="CC3300"/>
                          </a:solidFill>
                          <a:effectLst/>
                          <a:latin typeface="Arial Rounded MT Bold" panose="020F0704030504030204" pitchFamily="34" charset="0"/>
                        </a:rPr>
                        <a:t>Septembre</a:t>
                      </a:r>
                      <a:r>
                        <a:rPr lang="en-US" sz="1600" b="0" i="0" u="none" strike="noStrike" baseline="0" dirty="0">
                          <a:solidFill>
                            <a:srgbClr val="CC3300"/>
                          </a:solidFill>
                          <a:effectLst/>
                          <a:latin typeface="Arial Rounded MT Bold" panose="020F0704030504030204" pitchFamily="34" charset="0"/>
                        </a:rPr>
                        <a:t> </a:t>
                      </a:r>
                      <a:r>
                        <a:rPr lang="en-US" sz="1600" b="0" i="0" u="none" strike="noStrike" dirty="0">
                          <a:solidFill>
                            <a:srgbClr val="CC3300"/>
                          </a:solidFill>
                          <a:effectLst/>
                          <a:latin typeface="Arial Rounded MT Bold" panose="020F0704030504030204" pitchFamily="34" charset="0"/>
                        </a:rPr>
                        <a:t>2023</a:t>
                      </a:r>
                      <a:endParaRPr lang="en-US" sz="1600" b="0" i="0" u="none" strike="noStrike" dirty="0">
                        <a:solidFill>
                          <a:schemeClr val="tx1"/>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r>
                        <a:rPr lang="en-US" sz="1600" b="0" i="0" u="none" strike="noStrike" dirty="0">
                          <a:solidFill>
                            <a:srgbClr val="CC33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Tree>
    <p:extLst>
      <p:ext uri="{BB962C8B-B14F-4D97-AF65-F5344CB8AC3E}">
        <p14:creationId xmlns:p14="http://schemas.microsoft.com/office/powerpoint/2010/main" val="6263836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Actions dans Qualipro (réalisées, en cours, en retard)</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a:t>
            </a:r>
          </a:p>
        </p:txBody>
      </p:sp>
      <p:graphicFrame>
        <p:nvGraphicFramePr>
          <p:cNvPr id="2" name="Tableau 1"/>
          <p:cNvGraphicFramePr>
            <a:graphicFrameLocks noGrp="1"/>
          </p:cNvGraphicFramePr>
          <p:nvPr>
            <p:extLst>
              <p:ext uri="{D42A27DB-BD31-4B8C-83A1-F6EECF244321}">
                <p14:modId xmlns:p14="http://schemas.microsoft.com/office/powerpoint/2010/main" val="3323143725"/>
              </p:ext>
            </p:extLst>
          </p:nvPr>
        </p:nvGraphicFramePr>
        <p:xfrm>
          <a:off x="738859" y="2240864"/>
          <a:ext cx="9870142" cy="2320901"/>
        </p:xfrm>
        <a:graphic>
          <a:graphicData uri="http://schemas.openxmlformats.org/drawingml/2006/table">
            <a:tbl>
              <a:tblPr/>
              <a:tblGrid>
                <a:gridCol w="1071871">
                  <a:extLst>
                    <a:ext uri="{9D8B030D-6E8A-4147-A177-3AD203B41FA5}">
                      <a16:colId xmlns:a16="http://schemas.microsoft.com/office/drawing/2014/main" val="505593404"/>
                    </a:ext>
                  </a:extLst>
                </a:gridCol>
                <a:gridCol w="4019514">
                  <a:extLst>
                    <a:ext uri="{9D8B030D-6E8A-4147-A177-3AD203B41FA5}">
                      <a16:colId xmlns:a16="http://schemas.microsoft.com/office/drawing/2014/main" val="2797979821"/>
                    </a:ext>
                  </a:extLst>
                </a:gridCol>
                <a:gridCol w="2210733">
                  <a:extLst>
                    <a:ext uri="{9D8B030D-6E8A-4147-A177-3AD203B41FA5}">
                      <a16:colId xmlns:a16="http://schemas.microsoft.com/office/drawing/2014/main" val="2825713699"/>
                    </a:ext>
                  </a:extLst>
                </a:gridCol>
                <a:gridCol w="2568024">
                  <a:extLst>
                    <a:ext uri="{9D8B030D-6E8A-4147-A177-3AD203B41FA5}">
                      <a16:colId xmlns:a16="http://schemas.microsoft.com/office/drawing/2014/main" val="2066361026"/>
                    </a:ext>
                  </a:extLst>
                </a:gridCol>
              </a:tblGrid>
              <a:tr h="874542">
                <a:tc>
                  <a:txBody>
                    <a:bodyPr/>
                    <a:lstStyle/>
                    <a:p>
                      <a:pPr algn="ctr" fontAlgn="ctr"/>
                      <a:r>
                        <a:rPr lang="en-US" sz="1800" b="1" i="0" u="none" strike="noStrike" dirty="0">
                          <a:solidFill>
                            <a:srgbClr val="FFFFFF"/>
                          </a:solidFill>
                          <a:effectLst/>
                          <a:latin typeface="Arial" panose="020B0604020202020204" pitchFamily="34" charset="0"/>
                        </a:rPr>
                        <a:t>N° action</a:t>
                      </a:r>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93D93"/>
                    </a:solidFill>
                  </a:tcPr>
                </a:tc>
                <a:tc>
                  <a:txBody>
                    <a:bodyPr/>
                    <a:lstStyle/>
                    <a:p>
                      <a:pPr algn="ctr" fontAlgn="ctr"/>
                      <a:r>
                        <a:rPr lang="en-US" sz="1800" b="1" i="0" u="none" strike="noStrike">
                          <a:solidFill>
                            <a:srgbClr val="FFFFFF"/>
                          </a:solidFill>
                          <a:effectLst/>
                          <a:latin typeface="Arial" panose="020B0604020202020204" pitchFamily="34" charset="0"/>
                        </a:rPr>
                        <a:t>Désignation</a:t>
                      </a:r>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93D93"/>
                    </a:solidFill>
                  </a:tcPr>
                </a:tc>
                <a:tc>
                  <a:txBody>
                    <a:bodyPr/>
                    <a:lstStyle/>
                    <a:p>
                      <a:pPr algn="ctr" fontAlgn="ctr"/>
                      <a:r>
                        <a:rPr lang="en-US" sz="1800" b="1" i="0" u="none" strike="noStrike">
                          <a:solidFill>
                            <a:srgbClr val="FFFFFF"/>
                          </a:solidFill>
                          <a:effectLst/>
                          <a:latin typeface="Arial" panose="020B0604020202020204" pitchFamily="34" charset="0"/>
                        </a:rPr>
                        <a:t>Délai de réalisation</a:t>
                      </a:r>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93D93"/>
                    </a:solidFill>
                  </a:tcPr>
                </a:tc>
                <a:tc>
                  <a:txBody>
                    <a:bodyPr/>
                    <a:lstStyle/>
                    <a:p>
                      <a:pPr algn="ctr" fontAlgn="ctr"/>
                      <a:r>
                        <a:rPr lang="en-US" sz="1800" b="1" i="0" u="none" strike="noStrike" dirty="0" err="1">
                          <a:solidFill>
                            <a:srgbClr val="FFFFFF"/>
                          </a:solidFill>
                          <a:effectLst/>
                          <a:latin typeface="Arial" panose="020B0604020202020204" pitchFamily="34" charset="0"/>
                        </a:rPr>
                        <a:t>Responsable</a:t>
                      </a:r>
                      <a:r>
                        <a:rPr lang="en-US" sz="1800" b="1" i="0" u="none" strike="noStrike" dirty="0">
                          <a:solidFill>
                            <a:srgbClr val="FFFFFF"/>
                          </a:solidFill>
                          <a:effectLst/>
                          <a:latin typeface="Arial" panose="020B0604020202020204" pitchFamily="34" charset="0"/>
                        </a:rPr>
                        <a:t> de </a:t>
                      </a:r>
                      <a:r>
                        <a:rPr lang="en-US" sz="1800" b="1" i="0" u="none" strike="noStrike" dirty="0" err="1">
                          <a:solidFill>
                            <a:srgbClr val="FFFFFF"/>
                          </a:solidFill>
                          <a:effectLst/>
                          <a:latin typeface="Arial" panose="020B0604020202020204" pitchFamily="34" charset="0"/>
                        </a:rPr>
                        <a:t>suivi</a:t>
                      </a:r>
                      <a:endParaRPr lang="en-US" sz="1800" b="1" i="0" u="none" strike="noStrike" dirty="0">
                        <a:solidFill>
                          <a:srgbClr val="FFFFFF"/>
                        </a:solidFill>
                        <a:effectLst/>
                        <a:latin typeface="Arial" panose="020B0604020202020204" pitchFamily="34" charset="0"/>
                      </a:endParaRPr>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93D93"/>
                    </a:solidFill>
                  </a:tcPr>
                </a:tc>
                <a:extLst>
                  <a:ext uri="{0D108BD9-81ED-4DB2-BD59-A6C34878D82A}">
                    <a16:rowId xmlns:a16="http://schemas.microsoft.com/office/drawing/2014/main" val="2242238559"/>
                  </a:ext>
                </a:extLst>
              </a:tr>
              <a:tr h="1446359">
                <a:tc>
                  <a:txBody>
                    <a:bodyPr/>
                    <a:lstStyle/>
                    <a:p>
                      <a:endParaRPr lang="en-US" dirty="0"/>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FR" b="1" dirty="0"/>
                        <a:t>Pas d’action en cours</a:t>
                      </a:r>
                      <a:endParaRPr lang="en-US" b="1" dirty="0"/>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endParaRPr lang="en-US"/>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endParaRPr lang="en-US" dirty="0"/>
                    </a:p>
                  </a:txBody>
                  <a:tcPr marL="9525" marR="9525" marT="952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914086420"/>
                  </a:ext>
                </a:extLst>
              </a:tr>
            </a:tbl>
          </a:graphicData>
        </a:graphic>
      </p:graphicFrame>
      <p:sp>
        <p:nvSpPr>
          <p:cNvPr id="8" name="Titre 1">
            <a:extLst>
              <a:ext uri="{FF2B5EF4-FFF2-40B4-BE49-F238E27FC236}">
                <a16:creationId xmlns:a16="http://schemas.microsoft.com/office/drawing/2014/main" id="{DB7CEAEC-4849-4BA5-9A1C-6D67CF319CFF}"/>
              </a:ext>
            </a:extLst>
          </p:cNvPr>
          <p:cNvSpPr txBox="1">
            <a:spLocks/>
          </p:cNvSpPr>
          <p:nvPr/>
        </p:nvSpPr>
        <p:spPr>
          <a:xfrm>
            <a:off x="853639" y="29008"/>
            <a:ext cx="10788000" cy="896076"/>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fr-FR" sz="3200" b="1" dirty="0">
                <a:latin typeface="Bahnschrift" panose="020B0502040204020203" pitchFamily="34" charset="0"/>
              </a:rPr>
              <a:t> PO03 – Consultation</a:t>
            </a:r>
          </a:p>
        </p:txBody>
      </p:sp>
      <p:sp>
        <p:nvSpPr>
          <p:cNvPr id="11" name="ZoneTexte 10"/>
          <p:cNvSpPr txBox="1"/>
          <p:nvPr/>
        </p:nvSpPr>
        <p:spPr>
          <a:xfrm>
            <a:off x="746607" y="1770317"/>
            <a:ext cx="9870904" cy="416011"/>
          </a:xfrm>
          <a:prstGeom prst="rect">
            <a:avLst/>
          </a:prstGeom>
          <a:solidFill>
            <a:srgbClr val="80227C"/>
          </a:solidFill>
          <a:ln>
            <a:solidFill>
              <a:schemeClr val="accent4"/>
            </a:solidFill>
          </a:ln>
        </p:spPr>
        <p:txBody>
          <a:bodyPr wrap="square" rtlCol="0">
            <a:spAutoFit/>
          </a:bodyPr>
          <a:lstStyle/>
          <a:p>
            <a:pPr algn="ctr">
              <a:lnSpc>
                <a:spcPct val="150000"/>
              </a:lnSpc>
            </a:pPr>
            <a:r>
              <a:rPr lang="fr-SN" sz="1600" b="1" dirty="0">
                <a:solidFill>
                  <a:schemeClr val="bg1"/>
                </a:solidFill>
                <a:latin typeface="Arial" panose="020B0604020202020204" pitchFamily="34" charset="0"/>
                <a:cs typeface="Arial" panose="020B0604020202020204" pitchFamily="34" charset="0"/>
              </a:rPr>
              <a:t>PO03 - Consultation</a:t>
            </a:r>
            <a:endParaRPr lang="en-US"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12487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446907"/>
            <a:ext cx="9326880"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Hospitalisation</a:t>
            </a:r>
            <a:endParaRPr kumimoji="0" lang="en-US"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3653876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des indicateurs calculés</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PM01 – Gouvernance et management des performances</a:t>
            </a:r>
          </a:p>
        </p:txBody>
      </p:sp>
      <p:graphicFrame>
        <p:nvGraphicFramePr>
          <p:cNvPr id="2" name="Tableau 1">
            <a:extLst>
              <a:ext uri="{FF2B5EF4-FFF2-40B4-BE49-F238E27FC236}">
                <a16:creationId xmlns:a16="http://schemas.microsoft.com/office/drawing/2014/main" id="{EB984973-4056-401A-9098-2865FF0D6462}"/>
              </a:ext>
            </a:extLst>
          </p:cNvPr>
          <p:cNvGraphicFramePr>
            <a:graphicFrameLocks noGrp="1"/>
          </p:cNvGraphicFramePr>
          <p:nvPr>
            <p:extLst>
              <p:ext uri="{D42A27DB-BD31-4B8C-83A1-F6EECF244321}">
                <p14:modId xmlns:p14="http://schemas.microsoft.com/office/powerpoint/2010/main" val="2397046560"/>
              </p:ext>
            </p:extLst>
          </p:nvPr>
        </p:nvGraphicFramePr>
        <p:xfrm>
          <a:off x="708025" y="1885121"/>
          <a:ext cx="10775949" cy="3087758"/>
        </p:xfrm>
        <a:graphic>
          <a:graphicData uri="http://schemas.openxmlformats.org/drawingml/2006/table">
            <a:tbl>
              <a:tblPr firstRow="1">
                <a:tableStyleId>{ED083AE6-46FA-4A59-8FB0-9F97EB10719F}</a:tableStyleId>
              </a:tblPr>
              <a:tblGrid>
                <a:gridCol w="4173327">
                  <a:extLst>
                    <a:ext uri="{9D8B030D-6E8A-4147-A177-3AD203B41FA5}">
                      <a16:colId xmlns:a16="http://schemas.microsoft.com/office/drawing/2014/main" val="887138604"/>
                    </a:ext>
                  </a:extLst>
                </a:gridCol>
                <a:gridCol w="1141121">
                  <a:extLst>
                    <a:ext uri="{9D8B030D-6E8A-4147-A177-3AD203B41FA5}">
                      <a16:colId xmlns:a16="http://schemas.microsoft.com/office/drawing/2014/main" val="2434338521"/>
                    </a:ext>
                  </a:extLst>
                </a:gridCol>
                <a:gridCol w="1341112">
                  <a:extLst>
                    <a:ext uri="{9D8B030D-6E8A-4147-A177-3AD203B41FA5}">
                      <a16:colId xmlns:a16="http://schemas.microsoft.com/office/drawing/2014/main" val="3119175191"/>
                    </a:ext>
                  </a:extLst>
                </a:gridCol>
                <a:gridCol w="882310">
                  <a:extLst>
                    <a:ext uri="{9D8B030D-6E8A-4147-A177-3AD203B41FA5}">
                      <a16:colId xmlns:a16="http://schemas.microsoft.com/office/drawing/2014/main" val="4157349961"/>
                    </a:ext>
                  </a:extLst>
                </a:gridCol>
                <a:gridCol w="3238079">
                  <a:extLst>
                    <a:ext uri="{9D8B030D-6E8A-4147-A177-3AD203B41FA5}">
                      <a16:colId xmlns:a16="http://schemas.microsoft.com/office/drawing/2014/main" val="3442554995"/>
                    </a:ext>
                  </a:extLst>
                </a:gridCol>
              </a:tblGrid>
              <a:tr h="554597">
                <a:tc>
                  <a:txBody>
                    <a:bodyPr/>
                    <a:lstStyle/>
                    <a:p>
                      <a:pPr algn="ctr" fontAlgn="ctr"/>
                      <a:r>
                        <a:rPr lang="fr-FR" sz="1800" u="none" strike="noStrike" dirty="0">
                          <a:solidFill>
                            <a:schemeClr val="bg1"/>
                          </a:solidFill>
                          <a:effectLst/>
                          <a:latin typeface="Arial Narrow" panose="020B0606020202030204" pitchFamily="34" charset="0"/>
                        </a:rPr>
                        <a:t>INDICATEURS </a:t>
                      </a:r>
                      <a:endParaRPr lang="fr-FR" sz="1800" b="0" i="0" u="none" strike="noStrike" dirty="0">
                        <a:solidFill>
                          <a:schemeClr val="bg1"/>
                        </a:solidFill>
                        <a:effectLst/>
                        <a:latin typeface="Arial Narrow" panose="020B0606020202030204" pitchFamily="34" charset="0"/>
                      </a:endParaRPr>
                    </a:p>
                  </a:txBody>
                  <a:tcPr marL="8813" marR="8813" marT="8813" marB="0" anchor="ctr">
                    <a:solidFill>
                      <a:schemeClr val="tx2"/>
                    </a:solidFill>
                  </a:tcPr>
                </a:tc>
                <a:tc>
                  <a:txBody>
                    <a:bodyPr/>
                    <a:lstStyle/>
                    <a:p>
                      <a:pPr algn="ctr" fontAlgn="ctr"/>
                      <a:r>
                        <a:rPr lang="fr-FR" sz="1800" u="none" strike="noStrike">
                          <a:solidFill>
                            <a:schemeClr val="bg1"/>
                          </a:solidFill>
                          <a:effectLst/>
                          <a:latin typeface="Arial Narrow" panose="020B0606020202030204" pitchFamily="34" charset="0"/>
                        </a:rPr>
                        <a:t>RESP.</a:t>
                      </a:r>
                      <a:endParaRPr lang="fr-FR" sz="1800" b="0" i="0" u="none" strike="noStrike">
                        <a:solidFill>
                          <a:schemeClr val="bg1"/>
                        </a:solidFill>
                        <a:effectLst/>
                        <a:latin typeface="Arial Narrow" panose="020B0606020202030204" pitchFamily="34" charset="0"/>
                      </a:endParaRPr>
                    </a:p>
                  </a:txBody>
                  <a:tcPr marL="8813" marR="8813" marT="8813" marB="0" anchor="ctr">
                    <a:solidFill>
                      <a:schemeClr val="tx2"/>
                    </a:solidFill>
                  </a:tcPr>
                </a:tc>
                <a:tc>
                  <a:txBody>
                    <a:bodyPr/>
                    <a:lstStyle/>
                    <a:p>
                      <a:pPr algn="ctr" fontAlgn="ctr"/>
                      <a:r>
                        <a:rPr lang="fr-FR" sz="1800" u="none" strike="noStrike" dirty="0">
                          <a:solidFill>
                            <a:schemeClr val="bg1"/>
                          </a:solidFill>
                          <a:effectLst/>
                          <a:latin typeface="Arial Narrow" panose="020B0606020202030204" pitchFamily="34" charset="0"/>
                        </a:rPr>
                        <a:t>FREQ.</a:t>
                      </a:r>
                      <a:endParaRPr lang="fr-FR" sz="1800" b="0" i="0" u="none" strike="noStrike" dirty="0">
                        <a:solidFill>
                          <a:schemeClr val="bg1"/>
                        </a:solidFill>
                        <a:effectLst/>
                        <a:latin typeface="Arial Narrow" panose="020B0606020202030204" pitchFamily="34" charset="0"/>
                      </a:endParaRPr>
                    </a:p>
                  </a:txBody>
                  <a:tcPr marL="8813" marR="8813" marT="8813" marB="0" anchor="ctr">
                    <a:solidFill>
                      <a:schemeClr val="tx2"/>
                    </a:solidFill>
                  </a:tcPr>
                </a:tc>
                <a:tc>
                  <a:txBody>
                    <a:bodyPr/>
                    <a:lstStyle/>
                    <a:p>
                      <a:pPr algn="ctr" fontAlgn="ctr"/>
                      <a:r>
                        <a:rPr lang="fr-FR" sz="1800" u="none" strike="noStrike" dirty="0">
                          <a:solidFill>
                            <a:schemeClr val="bg1"/>
                          </a:solidFill>
                          <a:effectLst/>
                          <a:latin typeface="Arial Narrow" panose="020B0606020202030204" pitchFamily="34" charset="0"/>
                        </a:rPr>
                        <a:t>CIBLE</a:t>
                      </a:r>
                      <a:endParaRPr lang="fr-FR" sz="1800" b="0" i="0" u="none" strike="noStrike" dirty="0">
                        <a:solidFill>
                          <a:schemeClr val="bg1"/>
                        </a:solidFill>
                        <a:effectLst/>
                        <a:latin typeface="Arial Narrow" panose="020B0606020202030204" pitchFamily="34" charset="0"/>
                      </a:endParaRPr>
                    </a:p>
                  </a:txBody>
                  <a:tcPr marL="8813" marR="8813" marT="8813" marB="0" anchor="ctr">
                    <a:solidFill>
                      <a:schemeClr val="tx2"/>
                    </a:solidFill>
                  </a:tcPr>
                </a:tc>
                <a:tc>
                  <a:txBody>
                    <a:bodyPr/>
                    <a:lstStyle/>
                    <a:p>
                      <a:pPr algn="ctr" fontAlgn="ctr"/>
                      <a:r>
                        <a:rPr lang="fr-FR" sz="1800" u="none" strike="noStrike" dirty="0">
                          <a:solidFill>
                            <a:schemeClr val="bg1"/>
                          </a:solidFill>
                          <a:effectLst/>
                          <a:latin typeface="Arial Narrow" panose="020B0606020202030204" pitchFamily="34" charset="0"/>
                        </a:rPr>
                        <a:t>METHODE DE CALCUL</a:t>
                      </a:r>
                      <a:endParaRPr lang="fr-FR" sz="1800" b="0" i="0" u="none" strike="noStrike" dirty="0">
                        <a:solidFill>
                          <a:schemeClr val="bg1"/>
                        </a:solidFill>
                        <a:effectLst/>
                        <a:latin typeface="Arial Narrow" panose="020B0606020202030204" pitchFamily="34" charset="0"/>
                      </a:endParaRPr>
                    </a:p>
                  </a:txBody>
                  <a:tcPr marL="8813" marR="8813" marT="8813" marB="0" anchor="ctr">
                    <a:solidFill>
                      <a:schemeClr val="tx2"/>
                    </a:solidFill>
                  </a:tcPr>
                </a:tc>
                <a:extLst>
                  <a:ext uri="{0D108BD9-81ED-4DB2-BD59-A6C34878D82A}">
                    <a16:rowId xmlns:a16="http://schemas.microsoft.com/office/drawing/2014/main" val="1883431451"/>
                  </a:ext>
                </a:extLst>
              </a:tr>
              <a:tr h="844387">
                <a:tc>
                  <a:txBody>
                    <a:bodyPr/>
                    <a:lstStyle/>
                    <a:p>
                      <a:pPr algn="ctr" fontAlgn="ctr"/>
                      <a:r>
                        <a:rPr lang="fr-FR" sz="1800" u="none" strike="noStrike" dirty="0">
                          <a:effectLst/>
                          <a:latin typeface="Arial Narrow" panose="020B0606020202030204" pitchFamily="34" charset="0"/>
                        </a:rPr>
                        <a:t>Nombre de réunions de comité de direction tenues</a:t>
                      </a:r>
                      <a:endParaRPr lang="fr-FR" sz="1800" b="0" i="0" u="none" strike="noStrike" dirty="0">
                        <a:solidFill>
                          <a:srgbClr val="403151"/>
                        </a:solidFill>
                        <a:effectLst/>
                        <a:latin typeface="Arial Narrow" panose="020B0606020202030204" pitchFamily="34" charset="0"/>
                      </a:endParaRPr>
                    </a:p>
                  </a:txBody>
                  <a:tcPr marL="8813" marR="8813" marT="8813" marB="0" anchor="ctr"/>
                </a:tc>
                <a:tc>
                  <a:txBody>
                    <a:bodyPr/>
                    <a:lstStyle/>
                    <a:p>
                      <a:pPr algn="ctr" fontAlgn="ctr"/>
                      <a:r>
                        <a:rPr lang="fr-FR" sz="1800" u="none" strike="noStrike" dirty="0">
                          <a:effectLst/>
                          <a:latin typeface="Arial Narrow" panose="020B0606020202030204" pitchFamily="34" charset="0"/>
                        </a:rPr>
                        <a:t>Pilote</a:t>
                      </a:r>
                      <a:endParaRPr lang="fr-FR" sz="1800" b="0" i="0" u="none" strike="noStrike" dirty="0">
                        <a:solidFill>
                          <a:srgbClr val="403151"/>
                        </a:solidFill>
                        <a:effectLst/>
                        <a:latin typeface="Arial Narrow" panose="020B0606020202030204" pitchFamily="34" charset="0"/>
                      </a:endParaRPr>
                    </a:p>
                  </a:txBody>
                  <a:tcPr marL="8813" marR="8813" marT="8813" marB="0" anchor="ctr"/>
                </a:tc>
                <a:tc>
                  <a:txBody>
                    <a:bodyPr/>
                    <a:lstStyle/>
                    <a:p>
                      <a:pPr algn="ctr" fontAlgn="ctr"/>
                      <a:r>
                        <a:rPr lang="fr-FR" sz="1800" u="none" strike="noStrike" dirty="0">
                          <a:effectLst/>
                          <a:latin typeface="Arial Narrow" panose="020B0606020202030204" pitchFamily="34" charset="0"/>
                        </a:rPr>
                        <a:t>Trimestrielle</a:t>
                      </a:r>
                      <a:endParaRPr lang="fr-FR" sz="1800" b="0" i="0" u="none" strike="noStrike" dirty="0">
                        <a:solidFill>
                          <a:srgbClr val="403151"/>
                        </a:solidFill>
                        <a:effectLst/>
                        <a:latin typeface="Arial Narrow" panose="020B0606020202030204" pitchFamily="34" charset="0"/>
                      </a:endParaRPr>
                    </a:p>
                  </a:txBody>
                  <a:tcPr marL="8813" marR="8813" marT="8813" marB="0" anchor="ctr"/>
                </a:tc>
                <a:tc>
                  <a:txBody>
                    <a:bodyPr/>
                    <a:lstStyle/>
                    <a:p>
                      <a:pPr algn="ctr" fontAlgn="ctr"/>
                      <a:r>
                        <a:rPr lang="fr-FR" sz="1800" b="0" i="0" u="none" strike="noStrike" dirty="0">
                          <a:solidFill>
                            <a:schemeClr val="tx1"/>
                          </a:solidFill>
                          <a:effectLst/>
                          <a:latin typeface="Arial Narrow" panose="020B0606020202030204" pitchFamily="34" charset="0"/>
                        </a:rPr>
                        <a:t>1</a:t>
                      </a:r>
                      <a:endParaRPr lang="fr-FR" sz="1800" b="0" i="0" u="none" strike="noStrike" dirty="0">
                        <a:solidFill>
                          <a:srgbClr val="403151"/>
                        </a:solidFill>
                        <a:effectLst/>
                        <a:latin typeface="Arial Narrow" panose="020B0606020202030204" pitchFamily="34" charset="0"/>
                      </a:endParaRPr>
                    </a:p>
                  </a:txBody>
                  <a:tcPr marL="8813" marR="8813" marT="8813" marB="0" anchor="ctr">
                    <a:solidFill>
                      <a:srgbClr val="FF9933"/>
                    </a:solidFill>
                  </a:tcPr>
                </a:tc>
                <a:tc>
                  <a:txBody>
                    <a:bodyPr/>
                    <a:lstStyle/>
                    <a:p>
                      <a:pPr algn="ctr" fontAlgn="ctr"/>
                      <a:r>
                        <a:rPr lang="fr-FR" sz="1800" u="none" strike="noStrike">
                          <a:effectLst/>
                          <a:latin typeface="Arial Narrow" panose="020B0606020202030204" pitchFamily="34" charset="0"/>
                        </a:rPr>
                        <a:t>Nombre de PVs</a:t>
                      </a:r>
                      <a:endParaRPr lang="fr-FR" sz="1800" b="0" i="0" u="none" strike="noStrike">
                        <a:solidFill>
                          <a:srgbClr val="403151"/>
                        </a:solidFill>
                        <a:effectLst/>
                        <a:latin typeface="Arial Narrow" panose="020B0606020202030204" pitchFamily="34" charset="0"/>
                      </a:endParaRPr>
                    </a:p>
                  </a:txBody>
                  <a:tcPr marL="8813" marR="8813" marT="8813" marB="0" anchor="ctr"/>
                </a:tc>
                <a:extLst>
                  <a:ext uri="{0D108BD9-81ED-4DB2-BD59-A6C34878D82A}">
                    <a16:rowId xmlns:a16="http://schemas.microsoft.com/office/drawing/2014/main" val="1240732610"/>
                  </a:ext>
                </a:extLst>
              </a:tr>
              <a:tr h="844387">
                <a:tc>
                  <a:txBody>
                    <a:bodyPr/>
                    <a:lstStyle/>
                    <a:p>
                      <a:pPr algn="ctr" fontAlgn="ctr"/>
                      <a:r>
                        <a:rPr lang="fr-FR" sz="1800" u="none" strike="noStrike" dirty="0">
                          <a:effectLst/>
                          <a:latin typeface="Arial Narrow" panose="020B0606020202030204" pitchFamily="34" charset="0"/>
                        </a:rPr>
                        <a:t>Taux d'atteinte des objectifs de croissance</a:t>
                      </a:r>
                      <a:endParaRPr lang="fr-FR" sz="1800" b="0" i="0" u="none" strike="noStrike" dirty="0">
                        <a:solidFill>
                          <a:srgbClr val="403151"/>
                        </a:solidFill>
                        <a:effectLst/>
                        <a:latin typeface="Arial Narrow" panose="020B0606020202030204" pitchFamily="34" charset="0"/>
                      </a:endParaRPr>
                    </a:p>
                  </a:txBody>
                  <a:tcPr marL="8813" marR="8813" marT="8813" marB="0" anchor="ctr"/>
                </a:tc>
                <a:tc>
                  <a:txBody>
                    <a:bodyPr/>
                    <a:lstStyle/>
                    <a:p>
                      <a:pPr algn="ctr" fontAlgn="ctr"/>
                      <a:r>
                        <a:rPr lang="fr-FR" sz="1800" u="none" strike="noStrike">
                          <a:effectLst/>
                          <a:latin typeface="Arial Narrow" panose="020B0606020202030204" pitchFamily="34" charset="0"/>
                        </a:rPr>
                        <a:t>Pilote</a:t>
                      </a:r>
                      <a:endParaRPr lang="fr-FR" sz="1800" b="0" i="0" u="none" strike="noStrike">
                        <a:solidFill>
                          <a:srgbClr val="403151"/>
                        </a:solidFill>
                        <a:effectLst/>
                        <a:latin typeface="Arial Narrow" panose="020B0606020202030204" pitchFamily="34" charset="0"/>
                      </a:endParaRPr>
                    </a:p>
                  </a:txBody>
                  <a:tcPr marL="8813" marR="8813" marT="8813" marB="0" anchor="ctr"/>
                </a:tc>
                <a:tc>
                  <a:txBody>
                    <a:bodyPr/>
                    <a:lstStyle/>
                    <a:p>
                      <a:pPr algn="ctr" fontAlgn="ctr"/>
                      <a:r>
                        <a:rPr lang="fr-FR" sz="1800" u="none" strike="noStrike" dirty="0">
                          <a:effectLst/>
                          <a:latin typeface="Arial Narrow" panose="020B0606020202030204" pitchFamily="34" charset="0"/>
                        </a:rPr>
                        <a:t>Trimestrielle</a:t>
                      </a:r>
                      <a:endParaRPr lang="fr-FR" sz="1800" b="0" i="0" u="none" strike="noStrike" dirty="0">
                        <a:solidFill>
                          <a:srgbClr val="403151"/>
                        </a:solidFill>
                        <a:effectLst/>
                        <a:latin typeface="Arial Narrow" panose="020B0606020202030204" pitchFamily="34" charset="0"/>
                      </a:endParaRPr>
                    </a:p>
                  </a:txBody>
                  <a:tcPr marL="8813" marR="8813" marT="8813" marB="0" anchor="ctr"/>
                </a:tc>
                <a:tc>
                  <a:txBody>
                    <a:bodyPr/>
                    <a:lstStyle/>
                    <a:p>
                      <a:pPr algn="ctr" fontAlgn="ctr"/>
                      <a:r>
                        <a:rPr lang="fr-FR" sz="1800" u="none" strike="noStrike" dirty="0">
                          <a:effectLst/>
                          <a:latin typeface="Arial Narrow" panose="020B0606020202030204" pitchFamily="34" charset="0"/>
                        </a:rPr>
                        <a:t>100%</a:t>
                      </a:r>
                      <a:endParaRPr lang="fr-FR" sz="1800" b="0" i="0" u="none" strike="noStrike" dirty="0">
                        <a:solidFill>
                          <a:srgbClr val="403151"/>
                        </a:solidFill>
                        <a:effectLst/>
                        <a:latin typeface="Arial Narrow" panose="020B0606020202030204" pitchFamily="34" charset="0"/>
                      </a:endParaRPr>
                    </a:p>
                  </a:txBody>
                  <a:tcPr marL="8813" marR="8813" marT="8813" marB="0" anchor="ctr">
                    <a:solidFill>
                      <a:srgbClr val="FF9933"/>
                    </a:solidFill>
                  </a:tcPr>
                </a:tc>
                <a:tc>
                  <a:txBody>
                    <a:bodyPr/>
                    <a:lstStyle/>
                    <a:p>
                      <a:pPr algn="ctr" fontAlgn="ctr"/>
                      <a:r>
                        <a:rPr lang="fr-FR" sz="1800" u="none" strike="noStrike">
                          <a:effectLst/>
                          <a:latin typeface="Arial Narrow" panose="020B0606020202030204" pitchFamily="34" charset="0"/>
                        </a:rPr>
                        <a:t>Moyenne des niveaux d'atteinte des objectifs de croissance (CA)</a:t>
                      </a:r>
                      <a:endParaRPr lang="fr-FR" sz="1800" b="0" i="0" u="none" strike="noStrike">
                        <a:solidFill>
                          <a:srgbClr val="403151"/>
                        </a:solidFill>
                        <a:effectLst/>
                        <a:latin typeface="Arial Narrow" panose="020B0606020202030204" pitchFamily="34" charset="0"/>
                      </a:endParaRPr>
                    </a:p>
                  </a:txBody>
                  <a:tcPr marL="8813" marR="8813" marT="8813" marB="0" anchor="ctr"/>
                </a:tc>
                <a:extLst>
                  <a:ext uri="{0D108BD9-81ED-4DB2-BD59-A6C34878D82A}">
                    <a16:rowId xmlns:a16="http://schemas.microsoft.com/office/drawing/2014/main" val="4061803356"/>
                  </a:ext>
                </a:extLst>
              </a:tr>
              <a:tr h="844387">
                <a:tc>
                  <a:txBody>
                    <a:bodyPr/>
                    <a:lstStyle/>
                    <a:p>
                      <a:pPr algn="ctr" fontAlgn="ctr"/>
                      <a:r>
                        <a:rPr lang="fr-FR" sz="1800" u="none" strike="noStrike" dirty="0">
                          <a:effectLst/>
                          <a:latin typeface="Arial Narrow" panose="020B0606020202030204" pitchFamily="34" charset="0"/>
                        </a:rPr>
                        <a:t>Taux d'atteinte des cibles des indicateurs </a:t>
                      </a:r>
                      <a:endParaRPr lang="fr-FR" sz="1800" b="0" i="0" u="none" strike="noStrike" dirty="0">
                        <a:solidFill>
                          <a:srgbClr val="403151"/>
                        </a:solidFill>
                        <a:effectLst/>
                        <a:latin typeface="Arial Narrow" panose="020B0606020202030204" pitchFamily="34" charset="0"/>
                      </a:endParaRPr>
                    </a:p>
                  </a:txBody>
                  <a:tcPr marL="8813" marR="8813" marT="8813" marB="0" anchor="ctr"/>
                </a:tc>
                <a:tc>
                  <a:txBody>
                    <a:bodyPr/>
                    <a:lstStyle/>
                    <a:p>
                      <a:pPr algn="ctr" fontAlgn="ctr"/>
                      <a:r>
                        <a:rPr lang="fr-FR" sz="1800" u="none" strike="noStrike">
                          <a:effectLst/>
                          <a:latin typeface="Arial Narrow" panose="020B0606020202030204" pitchFamily="34" charset="0"/>
                        </a:rPr>
                        <a:t>Pilote</a:t>
                      </a:r>
                      <a:endParaRPr lang="fr-FR" sz="1800" b="0" i="0" u="none" strike="noStrike">
                        <a:solidFill>
                          <a:srgbClr val="403151"/>
                        </a:solidFill>
                        <a:effectLst/>
                        <a:latin typeface="Arial Narrow" panose="020B0606020202030204" pitchFamily="34" charset="0"/>
                      </a:endParaRPr>
                    </a:p>
                  </a:txBody>
                  <a:tcPr marL="8813" marR="8813" marT="8813" marB="0" anchor="ctr"/>
                </a:tc>
                <a:tc>
                  <a:txBody>
                    <a:bodyPr/>
                    <a:lstStyle/>
                    <a:p>
                      <a:pPr algn="ctr" fontAlgn="ctr"/>
                      <a:r>
                        <a:rPr lang="fr-FR" sz="1800" u="none" strike="noStrike" dirty="0">
                          <a:effectLst/>
                          <a:latin typeface="Arial Narrow" panose="020B0606020202030204" pitchFamily="34" charset="0"/>
                        </a:rPr>
                        <a:t>Semestrielle</a:t>
                      </a:r>
                      <a:endParaRPr lang="fr-FR" sz="1800" b="0" i="0" u="none" strike="noStrike" dirty="0">
                        <a:solidFill>
                          <a:srgbClr val="403151"/>
                        </a:solidFill>
                        <a:effectLst/>
                        <a:latin typeface="Arial Narrow" panose="020B0606020202030204" pitchFamily="34" charset="0"/>
                      </a:endParaRPr>
                    </a:p>
                  </a:txBody>
                  <a:tcPr marL="8813" marR="8813" marT="8813" marB="0" anchor="ctr"/>
                </a:tc>
                <a:tc>
                  <a:txBody>
                    <a:bodyPr/>
                    <a:lstStyle/>
                    <a:p>
                      <a:pPr algn="ctr" fontAlgn="ctr"/>
                      <a:r>
                        <a:rPr lang="fr-FR" sz="1800" u="none" strike="noStrike" dirty="0">
                          <a:effectLst/>
                          <a:latin typeface="Arial Narrow" panose="020B0606020202030204" pitchFamily="34" charset="0"/>
                        </a:rPr>
                        <a:t>70%</a:t>
                      </a:r>
                      <a:endParaRPr lang="fr-FR" sz="1800" b="0" i="0" u="none" strike="noStrike" dirty="0">
                        <a:solidFill>
                          <a:srgbClr val="403151"/>
                        </a:solidFill>
                        <a:effectLst/>
                        <a:latin typeface="Arial Narrow" panose="020B0606020202030204" pitchFamily="34" charset="0"/>
                      </a:endParaRPr>
                    </a:p>
                  </a:txBody>
                  <a:tcPr marL="8813" marR="8813" marT="8813" marB="0" anchor="ctr">
                    <a:solidFill>
                      <a:srgbClr val="FF9933"/>
                    </a:solidFill>
                  </a:tcPr>
                </a:tc>
                <a:tc>
                  <a:txBody>
                    <a:bodyPr/>
                    <a:lstStyle/>
                    <a:p>
                      <a:pPr algn="ctr" fontAlgn="ctr"/>
                      <a:r>
                        <a:rPr lang="fr-FR" sz="1800" u="none" strike="noStrike" dirty="0">
                          <a:effectLst/>
                          <a:latin typeface="Arial Narrow" panose="020B0606020202030204" pitchFamily="34" charset="0"/>
                        </a:rPr>
                        <a:t>Nombre de cibles atteintes / Nombre de cibles total</a:t>
                      </a:r>
                      <a:endParaRPr lang="fr-FR" sz="1800" b="0" i="0" u="none" strike="noStrike" dirty="0">
                        <a:solidFill>
                          <a:srgbClr val="403151"/>
                        </a:solidFill>
                        <a:effectLst/>
                        <a:latin typeface="Arial Narrow" panose="020B0606020202030204" pitchFamily="34" charset="0"/>
                      </a:endParaRPr>
                    </a:p>
                  </a:txBody>
                  <a:tcPr marL="8813" marR="8813" marT="8813" marB="0" anchor="ctr"/>
                </a:tc>
                <a:extLst>
                  <a:ext uri="{0D108BD9-81ED-4DB2-BD59-A6C34878D82A}">
                    <a16:rowId xmlns:a16="http://schemas.microsoft.com/office/drawing/2014/main" val="1475891443"/>
                  </a:ext>
                </a:extLst>
              </a:tr>
            </a:tbl>
          </a:graphicData>
        </a:graphic>
      </p:graphicFrame>
    </p:spTree>
    <p:extLst>
      <p:ext uri="{BB962C8B-B14F-4D97-AF65-F5344CB8AC3E}">
        <p14:creationId xmlns:p14="http://schemas.microsoft.com/office/powerpoint/2010/main" val="25917838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PO04 - Hospitalisation</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6" y="1681511"/>
            <a:ext cx="3248428" cy="1152962"/>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uLnTx/>
                    <a:uFillTx/>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15" name="Group 759"/>
          <p:cNvGrpSpPr/>
          <p:nvPr/>
        </p:nvGrpSpPr>
        <p:grpSpPr>
          <a:xfrm>
            <a:off x="3989263" y="1931588"/>
            <a:ext cx="700303"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4864779" y="1674061"/>
            <a:ext cx="6899539" cy="1200329"/>
          </a:xfrm>
          <a:prstGeom prst="rect">
            <a:avLst/>
          </a:prstGeom>
          <a:noFill/>
          <a:ln>
            <a:solidFill>
              <a:srgbClr val="7030A0"/>
            </a:solidFill>
          </a:ln>
        </p:spPr>
        <p:txBody>
          <a:bodyPr wrap="square" rtlCol="0">
            <a:spAutoFit/>
          </a:bodyPr>
          <a:lstStyle/>
          <a:p>
            <a:pPr>
              <a:lnSpc>
                <a:spcPct val="150000"/>
              </a:lnSpc>
            </a:pPr>
            <a:r>
              <a:rPr lang="fr-FR" sz="2400" dirty="0">
                <a:solidFill>
                  <a:srgbClr val="7030A0"/>
                </a:solidFill>
                <a:latin typeface="Arial Narrow" panose="020B0606020202030204" pitchFamily="34" charset="0"/>
              </a:rPr>
              <a:t>Ecouter et prendre en charge les demandes de prestation du patient hospitalisé : diagnostic, thérapeutiques, conseils.</a:t>
            </a:r>
          </a:p>
        </p:txBody>
      </p:sp>
      <p:grpSp>
        <p:nvGrpSpPr>
          <p:cNvPr id="19" name="Group 719"/>
          <p:cNvGrpSpPr/>
          <p:nvPr/>
        </p:nvGrpSpPr>
        <p:grpSpPr>
          <a:xfrm>
            <a:off x="605116" y="4170960"/>
            <a:ext cx="3248427" cy="1152962"/>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fr-SN" sz="2400" b="1" i="0" u="none" strike="noStrike" kern="0" cap="none" spc="0" normalizeH="0" baseline="0" noProof="0" dirty="0">
                    <a:ln>
                      <a:noFill/>
                    </a:ln>
                    <a:solidFill>
                      <a:srgbClr val="FFFFFF"/>
                    </a:solidFill>
                    <a:effectLst/>
                    <a:uLnTx/>
                    <a:uFillTx/>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25" name="Group 759"/>
          <p:cNvGrpSpPr/>
          <p:nvPr/>
        </p:nvGrpSpPr>
        <p:grpSpPr>
          <a:xfrm>
            <a:off x="3989263" y="4458992"/>
            <a:ext cx="697729"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4864780" y="4016550"/>
            <a:ext cx="6899539" cy="1754326"/>
          </a:xfrm>
          <a:prstGeom prst="rect">
            <a:avLst/>
          </a:prstGeom>
          <a:noFill/>
          <a:ln>
            <a:solidFill>
              <a:srgbClr val="7030A0"/>
            </a:solidFill>
          </a:ln>
        </p:spPr>
        <p:txBody>
          <a:bodyPr wrap="square" rtlCol="0">
            <a:spAutoFit/>
          </a:bodyPr>
          <a:lstStyle/>
          <a:p>
            <a:pPr marL="285750" indent="-285750">
              <a:lnSpc>
                <a:spcPct val="150000"/>
              </a:lnSpc>
              <a:buFontTx/>
              <a:buChar char="-"/>
            </a:pPr>
            <a:r>
              <a:rPr lang="fr-SN" sz="2400" dirty="0">
                <a:solidFill>
                  <a:srgbClr val="7030A0"/>
                </a:solidFill>
                <a:latin typeface="Arial Narrow" panose="020B0606020202030204" pitchFamily="34" charset="0"/>
              </a:rPr>
              <a:t> </a:t>
            </a:r>
            <a:r>
              <a:rPr lang="fr-FR" sz="2400" dirty="0">
                <a:solidFill>
                  <a:srgbClr val="7030A0"/>
                </a:solidFill>
                <a:latin typeface="Arial Narrow" panose="020B0606020202030204" pitchFamily="34" charset="0"/>
              </a:rPr>
              <a:t>De : Patient consulté ou programmé suite à décision médicale	</a:t>
            </a:r>
          </a:p>
          <a:p>
            <a:pPr marL="285750" indent="-285750">
              <a:lnSpc>
                <a:spcPct val="150000"/>
              </a:lnSpc>
              <a:buFontTx/>
              <a:buChar char="-"/>
            </a:pPr>
            <a:r>
              <a:rPr lang="fr-FR" sz="2400" dirty="0">
                <a:solidFill>
                  <a:srgbClr val="7030A0"/>
                </a:solidFill>
                <a:latin typeface="Arial Narrow" panose="020B0606020202030204" pitchFamily="34" charset="0"/>
              </a:rPr>
              <a:t>A : Patient pris en charge et satisfait de l'hospitalisation.</a:t>
            </a:r>
            <a:endParaRPr lang="en-US" sz="2400" dirty="0">
              <a:solidFill>
                <a:srgbClr val="7030A0"/>
              </a:solidFill>
              <a:latin typeface="Arial Narrow" panose="020B0606020202030204" pitchFamily="34" charset="0"/>
            </a:endParaRPr>
          </a:p>
        </p:txBody>
      </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i="1" dirty="0">
                <a:solidFill>
                  <a:schemeClr val="bg1"/>
                </a:solidFill>
              </a:rPr>
              <a:t>  </a:t>
            </a:r>
            <a:r>
              <a:rPr lang="en-US" sz="2400" dirty="0">
                <a:solidFill>
                  <a:schemeClr val="bg1"/>
                </a:solidFill>
              </a:rPr>
              <a:t>Finalité &amp; Périmètre</a:t>
            </a:r>
          </a:p>
        </p:txBody>
      </p:sp>
      <p:sp>
        <p:nvSpPr>
          <p:cNvPr id="34" name="ZoneTexte 33"/>
          <p:cNvSpPr txBox="1"/>
          <p:nvPr/>
        </p:nvSpPr>
        <p:spPr>
          <a:xfrm>
            <a:off x="702000" y="836023"/>
            <a:ext cx="3465051" cy="646331"/>
          </a:xfrm>
          <a:prstGeom prst="rect">
            <a:avLst/>
          </a:prstGeom>
          <a:noFill/>
        </p:spPr>
        <p:txBody>
          <a:bodyPr wrap="square" rtlCol="0">
            <a:spAutoFit/>
          </a:bodyPr>
          <a:lstStyle/>
          <a:p>
            <a:r>
              <a:rPr lang="fr-SN" dirty="0">
                <a:latin typeface="Century Gothic" panose="020B0502020202020204" pitchFamily="34" charset="0"/>
              </a:rPr>
              <a:t>Pilote : Bigué</a:t>
            </a:r>
          </a:p>
          <a:p>
            <a:r>
              <a:rPr lang="fr-SN" dirty="0">
                <a:latin typeface="Century Gothic" panose="020B0502020202020204" pitchFamily="34" charset="0"/>
              </a:rPr>
              <a:t>Co-pilote :  Florence</a:t>
            </a:r>
            <a:endParaRPr lang="en-US" dirty="0">
              <a:latin typeface="Century Gothic" panose="020B0502020202020204" pitchFamily="34" charset="0"/>
            </a:endParaRPr>
          </a:p>
        </p:txBody>
      </p:sp>
    </p:spTree>
    <p:extLst>
      <p:ext uri="{BB962C8B-B14F-4D97-AF65-F5344CB8AC3E}">
        <p14:creationId xmlns:p14="http://schemas.microsoft.com/office/powerpoint/2010/main" val="15953603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PO04 – Hospitalisation.</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30" name="Rectangle 29"/>
          <p:cNvSpPr/>
          <p:nvPr/>
        </p:nvSpPr>
        <p:spPr>
          <a:xfrm>
            <a:off x="589458" y="6421070"/>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graphicFrame>
        <p:nvGraphicFramePr>
          <p:cNvPr id="7" name="Tableau 6"/>
          <p:cNvGraphicFramePr>
            <a:graphicFrameLocks noGrp="1"/>
          </p:cNvGraphicFramePr>
          <p:nvPr>
            <p:extLst>
              <p:ext uri="{D42A27DB-BD31-4B8C-83A1-F6EECF244321}">
                <p14:modId xmlns:p14="http://schemas.microsoft.com/office/powerpoint/2010/main" val="1274647714"/>
              </p:ext>
            </p:extLst>
          </p:nvPr>
        </p:nvGraphicFramePr>
        <p:xfrm>
          <a:off x="702001" y="1433514"/>
          <a:ext cx="10485952" cy="3621811"/>
        </p:xfrm>
        <a:graphic>
          <a:graphicData uri="http://schemas.openxmlformats.org/drawingml/2006/table">
            <a:tbl>
              <a:tblPr/>
              <a:tblGrid>
                <a:gridCol w="3347485">
                  <a:extLst>
                    <a:ext uri="{9D8B030D-6E8A-4147-A177-3AD203B41FA5}">
                      <a16:colId xmlns:a16="http://schemas.microsoft.com/office/drawing/2014/main" val="1775577796"/>
                    </a:ext>
                  </a:extLst>
                </a:gridCol>
                <a:gridCol w="809897">
                  <a:extLst>
                    <a:ext uri="{9D8B030D-6E8A-4147-A177-3AD203B41FA5}">
                      <a16:colId xmlns:a16="http://schemas.microsoft.com/office/drawing/2014/main" val="739737538"/>
                    </a:ext>
                  </a:extLst>
                </a:gridCol>
                <a:gridCol w="992777">
                  <a:extLst>
                    <a:ext uri="{9D8B030D-6E8A-4147-A177-3AD203B41FA5}">
                      <a16:colId xmlns:a16="http://schemas.microsoft.com/office/drawing/2014/main" val="891925915"/>
                    </a:ext>
                  </a:extLst>
                </a:gridCol>
                <a:gridCol w="770709">
                  <a:extLst>
                    <a:ext uri="{9D8B030D-6E8A-4147-A177-3AD203B41FA5}">
                      <a16:colId xmlns:a16="http://schemas.microsoft.com/office/drawing/2014/main" val="3344205594"/>
                    </a:ext>
                  </a:extLst>
                </a:gridCol>
                <a:gridCol w="4565084">
                  <a:extLst>
                    <a:ext uri="{9D8B030D-6E8A-4147-A177-3AD203B41FA5}">
                      <a16:colId xmlns:a16="http://schemas.microsoft.com/office/drawing/2014/main" val="1396039465"/>
                    </a:ext>
                  </a:extLst>
                </a:gridCol>
              </a:tblGrid>
              <a:tr h="329256">
                <a:tc>
                  <a:txBody>
                    <a:bodyPr/>
                    <a:lstStyle/>
                    <a:p>
                      <a:pPr algn="ctr" fontAlgn="ctr"/>
                      <a:r>
                        <a:rPr lang="en-US" sz="1600" b="1" i="0" u="none" strike="noStrike" dirty="0">
                          <a:solidFill>
                            <a:schemeClr val="bg1"/>
                          </a:solidFill>
                          <a:effectLst/>
                          <a:latin typeface="Arial Narrow" panose="020B0606020202030204" pitchFamily="34" charset="0"/>
                        </a:rPr>
                        <a:t>INDICATEURS </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chemeClr val="tx2"/>
                    </a:solidFill>
                  </a:tcPr>
                </a:tc>
                <a:tc>
                  <a:txBody>
                    <a:bodyPr/>
                    <a:lstStyle/>
                    <a:p>
                      <a:pPr algn="ctr" fontAlgn="ctr"/>
                      <a:r>
                        <a:rPr lang="en-US" sz="1600" b="1" i="0" u="none" strike="noStrike" dirty="0">
                          <a:solidFill>
                            <a:schemeClr val="bg1"/>
                          </a:solidFill>
                          <a:effectLst/>
                          <a:latin typeface="Arial Narrow" panose="020B0606020202030204" pitchFamily="34" charset="0"/>
                        </a:rPr>
                        <a:t>RESP.</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chemeClr val="tx2"/>
                    </a:solidFill>
                  </a:tcPr>
                </a:tc>
                <a:tc>
                  <a:txBody>
                    <a:bodyPr/>
                    <a:lstStyle/>
                    <a:p>
                      <a:pPr algn="ctr" fontAlgn="ctr"/>
                      <a:r>
                        <a:rPr lang="en-US" sz="1600" b="1" i="0" u="none" strike="noStrike" dirty="0">
                          <a:solidFill>
                            <a:schemeClr val="bg1"/>
                          </a:solidFill>
                          <a:effectLst/>
                          <a:latin typeface="Arial Narrow" panose="020B0606020202030204" pitchFamily="34" charset="0"/>
                        </a:rPr>
                        <a:t>FREQ.</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chemeClr val="tx2"/>
                    </a:solidFill>
                  </a:tcPr>
                </a:tc>
                <a:tc>
                  <a:txBody>
                    <a:bodyPr/>
                    <a:lstStyle/>
                    <a:p>
                      <a:pPr algn="ctr" fontAlgn="ctr"/>
                      <a:r>
                        <a:rPr lang="en-US" sz="1600" b="1" i="0" u="none" strike="noStrike" dirty="0">
                          <a:solidFill>
                            <a:schemeClr val="bg1"/>
                          </a:solidFill>
                          <a:effectLst/>
                          <a:latin typeface="Arial Narrow" panose="020B0606020202030204" pitchFamily="34" charset="0"/>
                        </a:rPr>
                        <a:t>CIBLE</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chemeClr val="tx2"/>
                    </a:solidFill>
                  </a:tcPr>
                </a:tc>
                <a:tc>
                  <a:txBody>
                    <a:bodyPr/>
                    <a:lstStyle/>
                    <a:p>
                      <a:pPr algn="ctr" fontAlgn="ctr"/>
                      <a:r>
                        <a:rPr lang="en-US" sz="1600" b="1" i="0" u="none" strike="noStrike" dirty="0">
                          <a:solidFill>
                            <a:schemeClr val="bg1"/>
                          </a:solidFill>
                          <a:effectLst/>
                          <a:latin typeface="Arial Narrow" panose="020B0606020202030204" pitchFamily="34" charset="0"/>
                        </a:rPr>
                        <a:t>METHODE DE CALCUL</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chemeClr val="tx2"/>
                    </a:solidFill>
                  </a:tcPr>
                </a:tc>
                <a:extLst>
                  <a:ext uri="{0D108BD9-81ED-4DB2-BD59-A6C34878D82A}">
                    <a16:rowId xmlns:a16="http://schemas.microsoft.com/office/drawing/2014/main" val="2846639955"/>
                  </a:ext>
                </a:extLst>
              </a:tr>
              <a:tr h="658511">
                <a:tc>
                  <a:txBody>
                    <a:bodyPr/>
                    <a:lstStyle/>
                    <a:p>
                      <a:pPr algn="l" fontAlgn="ctr"/>
                      <a:r>
                        <a:rPr lang="fr-FR" sz="1600" b="0" i="0" u="none" strike="noStrike">
                          <a:effectLst/>
                          <a:latin typeface="Arial Narrow" panose="020B0606020202030204" pitchFamily="34" charset="0"/>
                        </a:rPr>
                        <a:t>Taux de dossiers patients non-conformes (hospitalisation)</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a:effectLst/>
                          <a:latin typeface="Arial Narrow" panose="020B0606020202030204" pitchFamily="34" charset="0"/>
                        </a:rPr>
                        <a:t>Pilote</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a:effectLst/>
                          <a:latin typeface="Arial Narrow" panose="020B0606020202030204" pitchFamily="34" charset="0"/>
                        </a:rPr>
                        <a:t>Mensuelle</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dirty="0">
                          <a:effectLst/>
                          <a:latin typeface="Arial Narrow" panose="020B0606020202030204" pitchFamily="34" charset="0"/>
                        </a:rPr>
                        <a:t>10%</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chemeClr val="accent3"/>
                    </a:solidFill>
                  </a:tcPr>
                </a:tc>
                <a:tc>
                  <a:txBody>
                    <a:bodyPr/>
                    <a:lstStyle/>
                    <a:p>
                      <a:pPr algn="ctr" fontAlgn="ctr"/>
                      <a:r>
                        <a:rPr lang="fr-FR" sz="1600" b="0" i="0" u="none" strike="noStrike">
                          <a:effectLst/>
                          <a:latin typeface="Arial Narrow" panose="020B0606020202030204" pitchFamily="34" charset="0"/>
                        </a:rPr>
                        <a:t>Nombre de dossiers patient incomplets ou mal remplis / Nombre de dossiers patients</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877424886"/>
                  </a:ext>
                </a:extLst>
              </a:tr>
              <a:tr h="658511">
                <a:tc>
                  <a:txBody>
                    <a:bodyPr/>
                    <a:lstStyle/>
                    <a:p>
                      <a:pPr algn="l" fontAlgn="ctr"/>
                      <a:r>
                        <a:rPr lang="fr-FR" sz="1600" b="0" i="0" u="none" strike="noStrike" dirty="0">
                          <a:effectLst/>
                          <a:latin typeface="Arial Narrow" panose="020B0606020202030204" pitchFamily="34" charset="0"/>
                        </a:rPr>
                        <a:t>Taux de dossiers patients non-conformes (nouveau-né)</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a:effectLst/>
                          <a:latin typeface="Arial Narrow" panose="020B0606020202030204" pitchFamily="34" charset="0"/>
                        </a:rPr>
                        <a:t>Pilote</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a:effectLst/>
                          <a:latin typeface="Arial Narrow" panose="020B0606020202030204" pitchFamily="34" charset="0"/>
                        </a:rPr>
                        <a:t>Mensuelle</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dirty="0">
                          <a:effectLst/>
                          <a:latin typeface="Arial Narrow" panose="020B0606020202030204" pitchFamily="34" charset="0"/>
                        </a:rPr>
                        <a:t>10%</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chemeClr val="accent3"/>
                    </a:solidFill>
                  </a:tcPr>
                </a:tc>
                <a:tc>
                  <a:txBody>
                    <a:bodyPr/>
                    <a:lstStyle/>
                    <a:p>
                      <a:pPr algn="ctr" fontAlgn="ctr"/>
                      <a:r>
                        <a:rPr lang="fr-FR" sz="1600" b="0" i="0" u="none" strike="noStrike">
                          <a:effectLst/>
                          <a:latin typeface="Arial Narrow" panose="020B0606020202030204" pitchFamily="34" charset="0"/>
                        </a:rPr>
                        <a:t>Nombre de dossiers patient incomplets ou mal remplis / Nombre de dossiers patients</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837122996"/>
                  </a:ext>
                </a:extLst>
              </a:tr>
              <a:tr h="658511">
                <a:tc>
                  <a:txBody>
                    <a:bodyPr/>
                    <a:lstStyle/>
                    <a:p>
                      <a:pPr algn="l" fontAlgn="ctr"/>
                      <a:r>
                        <a:rPr lang="fr-FR" sz="1600" b="0" i="0" u="none" strike="noStrike">
                          <a:effectLst/>
                          <a:latin typeface="Arial Narrow" panose="020B0606020202030204" pitchFamily="34" charset="0"/>
                        </a:rPr>
                        <a:t>Nombre de patients hospitalisés par mois</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a:effectLst/>
                          <a:latin typeface="Arial Narrow" panose="020B0606020202030204" pitchFamily="34" charset="0"/>
                        </a:rPr>
                        <a:t>Pilote</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a:effectLst/>
                          <a:latin typeface="Arial Narrow" panose="020B0606020202030204" pitchFamily="34" charset="0"/>
                        </a:rPr>
                        <a:t>Mensuelle</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dirty="0">
                          <a:effectLst/>
                          <a:latin typeface="Arial Narrow" panose="020B0606020202030204" pitchFamily="34" charset="0"/>
                        </a:rPr>
                        <a:t>70</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chemeClr val="accent3"/>
                    </a:solidFill>
                  </a:tcPr>
                </a:tc>
                <a:tc>
                  <a:txBody>
                    <a:bodyPr/>
                    <a:lstStyle/>
                    <a:p>
                      <a:pPr algn="ctr" fontAlgn="ctr"/>
                      <a:r>
                        <a:rPr lang="en-US" sz="1600" b="0" i="0" u="none" strike="noStrike" dirty="0" err="1">
                          <a:effectLst/>
                          <a:latin typeface="Arial Narrow" panose="020B0606020202030204" pitchFamily="34" charset="0"/>
                        </a:rPr>
                        <a:t>Décompte</a:t>
                      </a:r>
                      <a:r>
                        <a:rPr lang="en-US" sz="1600" b="0" i="0" u="none" strike="noStrike" dirty="0">
                          <a:effectLst/>
                          <a:latin typeface="Arial Narrow" panose="020B0606020202030204" pitchFamily="34" charset="0"/>
                        </a:rPr>
                        <a:t> du </a:t>
                      </a:r>
                      <a:r>
                        <a:rPr lang="en-US" sz="1600" b="0" i="0" u="none" strike="noStrike" dirty="0" err="1">
                          <a:effectLst/>
                          <a:latin typeface="Arial Narrow" panose="020B0606020202030204" pitchFamily="34" charset="0"/>
                        </a:rPr>
                        <a:t>nombre</a:t>
                      </a:r>
                      <a:r>
                        <a:rPr lang="en-US" sz="1600" b="0" i="0" u="none" strike="noStrike" dirty="0">
                          <a:effectLst/>
                          <a:latin typeface="Arial Narrow" panose="020B0606020202030204" pitchFamily="34" charset="0"/>
                        </a:rPr>
                        <a:t> </a:t>
                      </a:r>
                      <a:r>
                        <a:rPr lang="en-US" sz="1600" b="0" i="0" u="none" strike="noStrike" dirty="0" err="1">
                          <a:effectLst/>
                          <a:latin typeface="Arial Narrow" panose="020B0606020202030204" pitchFamily="34" charset="0"/>
                        </a:rPr>
                        <a:t>d'hospitalisations</a:t>
                      </a:r>
                      <a:endParaRPr lang="en-US" sz="1600" b="0" i="0" u="none" strike="noStrike" dirty="0">
                        <a:effectLst/>
                        <a:latin typeface="Arial Narrow" panose="020B0606020202030204" pitchFamily="34" charset="0"/>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557444915"/>
                  </a:ext>
                </a:extLst>
              </a:tr>
              <a:tr h="658511">
                <a:tc>
                  <a:txBody>
                    <a:bodyPr/>
                    <a:lstStyle/>
                    <a:p>
                      <a:pPr algn="l" fontAlgn="ctr"/>
                      <a:r>
                        <a:rPr lang="en-US" sz="1600" b="0" i="0" u="none" strike="noStrike" dirty="0" err="1">
                          <a:effectLst/>
                          <a:latin typeface="Arial Narrow" panose="020B0606020202030204" pitchFamily="34" charset="0"/>
                        </a:rPr>
                        <a:t>Nombre</a:t>
                      </a:r>
                      <a:r>
                        <a:rPr lang="en-US" sz="1600" b="0" i="0" u="none" strike="noStrike" dirty="0">
                          <a:effectLst/>
                          <a:latin typeface="Arial Narrow" panose="020B0606020202030204" pitchFamily="34" charset="0"/>
                        </a:rPr>
                        <a:t> </a:t>
                      </a:r>
                      <a:r>
                        <a:rPr lang="en-US" sz="1600" b="0" i="0" u="none" strike="noStrike" dirty="0" err="1">
                          <a:effectLst/>
                          <a:latin typeface="Arial Narrow" panose="020B0606020202030204" pitchFamily="34" charset="0"/>
                        </a:rPr>
                        <a:t>d'infections</a:t>
                      </a:r>
                      <a:r>
                        <a:rPr lang="en-US" sz="1600" b="0" i="0" u="none" strike="noStrike" dirty="0">
                          <a:effectLst/>
                          <a:latin typeface="Arial Narrow" panose="020B0606020202030204" pitchFamily="34" charset="0"/>
                        </a:rPr>
                        <a:t> </a:t>
                      </a:r>
                      <a:r>
                        <a:rPr lang="en-US" sz="1600" b="0" i="0" u="none" strike="noStrike" dirty="0" err="1">
                          <a:effectLst/>
                          <a:latin typeface="Arial Narrow" panose="020B0606020202030204" pitchFamily="34" charset="0"/>
                        </a:rPr>
                        <a:t>nosocomiales</a:t>
                      </a:r>
                      <a:endParaRPr lang="en-US" sz="1600" b="0" i="0" u="none" strike="noStrike" dirty="0">
                        <a:effectLst/>
                        <a:latin typeface="Arial Narrow" panose="020B0606020202030204" pitchFamily="34" charset="0"/>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a:effectLst/>
                          <a:latin typeface="Arial Narrow" panose="020B0606020202030204" pitchFamily="34" charset="0"/>
                        </a:rPr>
                        <a:t>Copilote</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a:effectLst/>
                          <a:latin typeface="Arial Narrow" panose="020B0606020202030204" pitchFamily="34" charset="0"/>
                        </a:rPr>
                        <a:t>Mensuelle</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dirty="0">
                          <a:effectLst/>
                          <a:latin typeface="Arial Narrow" panose="020B0606020202030204" pitchFamily="34" charset="0"/>
                        </a:rPr>
                        <a:t>0</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chemeClr val="accent3"/>
                    </a:solidFill>
                  </a:tcPr>
                </a:tc>
                <a:tc>
                  <a:txBody>
                    <a:bodyPr/>
                    <a:lstStyle/>
                    <a:p>
                      <a:pPr algn="ctr" fontAlgn="ctr"/>
                      <a:r>
                        <a:rPr lang="fr-FR" sz="1600" b="0" i="0" u="none" strike="noStrike" dirty="0">
                          <a:effectLst/>
                          <a:latin typeface="Arial Narrow" panose="020B0606020202030204" pitchFamily="34" charset="0"/>
                        </a:rPr>
                        <a:t>Décompte du nombre d'infections nosocomiales</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900024700"/>
                  </a:ext>
                </a:extLst>
              </a:tr>
              <a:tr h="658511">
                <a:tc>
                  <a:txBody>
                    <a:bodyPr/>
                    <a:lstStyle/>
                    <a:p>
                      <a:pPr algn="l" fontAlgn="ctr"/>
                      <a:r>
                        <a:rPr lang="en-US" sz="1600" b="0" i="0" u="none" strike="noStrike">
                          <a:effectLst/>
                          <a:latin typeface="Arial Narrow" panose="020B0606020202030204" pitchFamily="34" charset="0"/>
                        </a:rPr>
                        <a:t>Taux d'occupation des chambres </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a:effectLst/>
                          <a:latin typeface="Arial Narrow" panose="020B0606020202030204" pitchFamily="34" charset="0"/>
                        </a:rPr>
                        <a:t>Pilote</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a:effectLst/>
                          <a:latin typeface="Arial Narrow" panose="020B0606020202030204" pitchFamily="34" charset="0"/>
                        </a:rPr>
                        <a:t>Mensuelle</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0" i="0" u="none" strike="noStrike" dirty="0">
                          <a:effectLst/>
                          <a:latin typeface="Arial Narrow" panose="020B0606020202030204" pitchFamily="34" charset="0"/>
                        </a:rPr>
                        <a:t>80%</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chemeClr val="accent3"/>
                    </a:solidFill>
                  </a:tcPr>
                </a:tc>
                <a:tc>
                  <a:txBody>
                    <a:bodyPr/>
                    <a:lstStyle/>
                    <a:p>
                      <a:pPr algn="ctr" fontAlgn="ctr"/>
                      <a:r>
                        <a:rPr lang="fr-FR" sz="1600" b="0" i="0" u="none" strike="noStrike" dirty="0">
                          <a:effectLst/>
                          <a:latin typeface="Arial Narrow" panose="020B0606020202030204" pitchFamily="34" charset="0"/>
                        </a:rPr>
                        <a:t>Nombre de jour d'</a:t>
                      </a:r>
                      <a:r>
                        <a:rPr lang="fr-FR" sz="1600" b="0" i="0" u="none" strike="noStrike" dirty="0" err="1">
                          <a:effectLst/>
                          <a:latin typeface="Arial Narrow" panose="020B0606020202030204" pitchFamily="34" charset="0"/>
                        </a:rPr>
                        <a:t>hospitalistaion</a:t>
                      </a:r>
                      <a:r>
                        <a:rPr lang="fr-FR" sz="1600" b="0" i="0" u="none" strike="noStrike" dirty="0">
                          <a:effectLst/>
                          <a:latin typeface="Arial Narrow" panose="020B0606020202030204" pitchFamily="34" charset="0"/>
                        </a:rPr>
                        <a:t>/ nombre de jour du mois</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3587687670"/>
                  </a:ext>
                </a:extLst>
              </a:tr>
            </a:tbl>
          </a:graphicData>
        </a:graphic>
      </p:graphicFrame>
    </p:spTree>
    <p:extLst>
      <p:ext uri="{BB962C8B-B14F-4D97-AF65-F5344CB8AC3E}">
        <p14:creationId xmlns:p14="http://schemas.microsoft.com/office/powerpoint/2010/main" val="17927702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PO04 – Hospitalisation.</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30" name="Rectangle 29"/>
          <p:cNvSpPr/>
          <p:nvPr/>
        </p:nvSpPr>
        <p:spPr>
          <a:xfrm>
            <a:off x="589458" y="6421070"/>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graphicFrame>
        <p:nvGraphicFramePr>
          <p:cNvPr id="7" name="Tableau 6"/>
          <p:cNvGraphicFramePr>
            <a:graphicFrameLocks noGrp="1"/>
          </p:cNvGraphicFramePr>
          <p:nvPr>
            <p:extLst>
              <p:ext uri="{D42A27DB-BD31-4B8C-83A1-F6EECF244321}">
                <p14:modId xmlns:p14="http://schemas.microsoft.com/office/powerpoint/2010/main" val="393001012"/>
              </p:ext>
            </p:extLst>
          </p:nvPr>
        </p:nvGraphicFramePr>
        <p:xfrm>
          <a:off x="785403" y="1358538"/>
          <a:ext cx="10396400" cy="4974323"/>
        </p:xfrm>
        <a:graphic>
          <a:graphicData uri="http://schemas.openxmlformats.org/drawingml/2006/table">
            <a:tbl>
              <a:tblPr/>
              <a:tblGrid>
                <a:gridCol w="3200385">
                  <a:extLst>
                    <a:ext uri="{9D8B030D-6E8A-4147-A177-3AD203B41FA5}">
                      <a16:colId xmlns:a16="http://schemas.microsoft.com/office/drawing/2014/main" val="3995326987"/>
                    </a:ext>
                  </a:extLst>
                </a:gridCol>
                <a:gridCol w="1028002">
                  <a:extLst>
                    <a:ext uri="{9D8B030D-6E8A-4147-A177-3AD203B41FA5}">
                      <a16:colId xmlns:a16="http://schemas.microsoft.com/office/drawing/2014/main" val="1488900615"/>
                    </a:ext>
                  </a:extLst>
                </a:gridCol>
                <a:gridCol w="949468">
                  <a:extLst>
                    <a:ext uri="{9D8B030D-6E8A-4147-A177-3AD203B41FA5}">
                      <a16:colId xmlns:a16="http://schemas.microsoft.com/office/drawing/2014/main" val="1817542151"/>
                    </a:ext>
                  </a:extLst>
                </a:gridCol>
                <a:gridCol w="1106537">
                  <a:extLst>
                    <a:ext uri="{9D8B030D-6E8A-4147-A177-3AD203B41FA5}">
                      <a16:colId xmlns:a16="http://schemas.microsoft.com/office/drawing/2014/main" val="3212772305"/>
                    </a:ext>
                  </a:extLst>
                </a:gridCol>
                <a:gridCol w="1028002">
                  <a:extLst>
                    <a:ext uri="{9D8B030D-6E8A-4147-A177-3AD203B41FA5}">
                      <a16:colId xmlns:a16="http://schemas.microsoft.com/office/drawing/2014/main" val="3041125116"/>
                    </a:ext>
                  </a:extLst>
                </a:gridCol>
                <a:gridCol w="1028002">
                  <a:extLst>
                    <a:ext uri="{9D8B030D-6E8A-4147-A177-3AD203B41FA5}">
                      <a16:colId xmlns:a16="http://schemas.microsoft.com/office/drawing/2014/main" val="579643395"/>
                    </a:ext>
                  </a:extLst>
                </a:gridCol>
                <a:gridCol w="1028002">
                  <a:extLst>
                    <a:ext uri="{9D8B030D-6E8A-4147-A177-3AD203B41FA5}">
                      <a16:colId xmlns:a16="http://schemas.microsoft.com/office/drawing/2014/main" val="2899950911"/>
                    </a:ext>
                  </a:extLst>
                </a:gridCol>
                <a:gridCol w="1028002">
                  <a:extLst>
                    <a:ext uri="{9D8B030D-6E8A-4147-A177-3AD203B41FA5}">
                      <a16:colId xmlns:a16="http://schemas.microsoft.com/office/drawing/2014/main" val="2255034109"/>
                    </a:ext>
                  </a:extLst>
                </a:gridCol>
              </a:tblGrid>
              <a:tr h="457199">
                <a:tc gridSpan="7">
                  <a:txBody>
                    <a:bodyPr/>
                    <a:lstStyle/>
                    <a:p>
                      <a:pPr algn="ctr" fontAlgn="ctr"/>
                      <a:r>
                        <a:rPr lang="en-US" sz="1800" b="0" i="1" u="none" strike="noStrike" dirty="0">
                          <a:solidFill>
                            <a:srgbClr val="FFFFFF"/>
                          </a:solidFill>
                          <a:effectLst/>
                          <a:latin typeface="Bahnschrift" panose="020B0502040204020203" pitchFamily="34" charset="0"/>
                        </a:rPr>
                        <a:t> </a:t>
                      </a:r>
                      <a:r>
                        <a:rPr lang="en-US" sz="1800" b="1" i="0" u="none" strike="noStrike" dirty="0">
                          <a:solidFill>
                            <a:srgbClr val="FFFFFF"/>
                          </a:solidFill>
                          <a:effectLst/>
                          <a:latin typeface="Arial Rounded MT Bold" panose="020F0704030504030204" pitchFamily="34" charset="0"/>
                        </a:rPr>
                        <a:t> PO04 – </a:t>
                      </a:r>
                      <a:r>
                        <a:rPr lang="en-US" sz="1800" b="1" i="0" u="none" strike="noStrike" dirty="0" err="1">
                          <a:solidFill>
                            <a:srgbClr val="FFFFFF"/>
                          </a:solidFill>
                          <a:effectLst/>
                          <a:latin typeface="Arial Rounded MT Bold" panose="020F0704030504030204" pitchFamily="34" charset="0"/>
                        </a:rPr>
                        <a:t>Hospitalisation</a:t>
                      </a:r>
                      <a:endParaRPr lang="en-US" sz="1800" b="1" i="0" u="none" strike="noStrike" dirty="0">
                        <a:solidFill>
                          <a:srgbClr val="FFFFFF"/>
                        </a:solidFill>
                        <a:effectLst/>
                        <a:latin typeface="Arial Rounded MT Bold" panose="020F070403050403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a:noFill/>
                    </a:lnT>
                    <a:lnB w="6350" cap="flat" cmpd="sng" algn="ctr">
                      <a:solidFill>
                        <a:srgbClr val="C0C0C0"/>
                      </a:solidFill>
                      <a:prstDash val="solid"/>
                      <a:round/>
                      <a:headEnd type="none" w="med" len="med"/>
                      <a:tailEnd type="none" w="med" len="med"/>
                    </a:lnB>
                    <a:solidFill>
                      <a:srgbClr val="800080"/>
                    </a:solidFill>
                  </a:tcPr>
                </a:tc>
                <a:tc hMerge="1">
                  <a:txBody>
                    <a:bodyPr/>
                    <a:lstStyle/>
                    <a:p>
                      <a:pPr algn="l" fontAlgn="ctr"/>
                      <a:endParaRPr lang="en-US" sz="1000" b="1" i="0" u="none" strike="noStrike">
                        <a:solidFill>
                          <a:srgbClr val="FFFFFF"/>
                        </a:solidFill>
                        <a:effectLst/>
                        <a:latin typeface="Arial Rounded MT Bold" panose="020F0704030504030204" pitchFamily="34" charset="0"/>
                      </a:endParaRPr>
                    </a:p>
                  </a:txBody>
                  <a:tcPr marL="0" marR="0" marT="0" marB="0" anchor="ctr">
                    <a:lnL>
                      <a:noFill/>
                    </a:lnL>
                    <a:lnR>
                      <a:noFill/>
                    </a:lnR>
                    <a:lnT>
                      <a:noFill/>
                    </a:lnT>
                    <a:lnB w="12700" cap="flat" cmpd="sng" algn="ctr">
                      <a:solidFill>
                        <a:srgbClr val="BFBFBF"/>
                      </a:solidFill>
                      <a:prstDash val="solid"/>
                      <a:round/>
                      <a:headEnd type="none" w="med" len="med"/>
                      <a:tailEnd type="none" w="med" len="med"/>
                    </a:lnB>
                    <a:solidFill>
                      <a:srgbClr val="800080"/>
                    </a:solidFill>
                  </a:tcPr>
                </a:tc>
                <a:tc hMerge="1">
                  <a:txBody>
                    <a:bodyPr/>
                    <a:lstStyle/>
                    <a:p>
                      <a:pPr algn="l" fontAlgn="ctr"/>
                      <a:endParaRPr lang="en-US" sz="1000" b="1" i="0" u="none" strike="noStrike" dirty="0">
                        <a:solidFill>
                          <a:srgbClr val="FFFFFF"/>
                        </a:solidFill>
                        <a:effectLst/>
                        <a:latin typeface="Arial Rounded MT Bold" panose="020F0704030504030204" pitchFamily="34" charset="0"/>
                      </a:endParaRPr>
                    </a:p>
                  </a:txBody>
                  <a:tcPr marL="0" marR="0" marT="0" marB="0" anchor="ctr">
                    <a:lnL>
                      <a:noFill/>
                    </a:lnL>
                    <a:lnR>
                      <a:noFill/>
                    </a:lnR>
                    <a:lnT>
                      <a:noFill/>
                    </a:lnT>
                    <a:lnB w="6350" cap="flat" cmpd="sng" algn="ctr">
                      <a:solidFill>
                        <a:srgbClr val="C0C0C0"/>
                      </a:solidFill>
                      <a:prstDash val="solid"/>
                      <a:round/>
                      <a:headEnd type="none" w="med" len="med"/>
                      <a:tailEnd type="none" w="med" len="med"/>
                    </a:lnB>
                    <a:solidFill>
                      <a:srgbClr val="800080"/>
                    </a:solidFill>
                  </a:tcPr>
                </a:tc>
                <a:tc hMerge="1">
                  <a:txBody>
                    <a:bodyPr/>
                    <a:lstStyle/>
                    <a:p>
                      <a:pPr algn="l" fontAlgn="ctr"/>
                      <a:endParaRPr lang="en-US" sz="1000" b="1" i="0" u="none" strike="noStrike" dirty="0">
                        <a:solidFill>
                          <a:srgbClr val="FFFFFF"/>
                        </a:solidFill>
                        <a:effectLst/>
                        <a:latin typeface="Arial Rounded MT Bold" panose="020F0704030504030204" pitchFamily="34" charset="0"/>
                      </a:endParaRPr>
                    </a:p>
                  </a:txBody>
                  <a:tcPr marL="0" marR="0" marT="0" marB="0" anchor="ctr">
                    <a:lnL>
                      <a:noFill/>
                    </a:lnL>
                    <a:lnR w="6350" cap="flat" cmpd="sng" algn="ctr">
                      <a:solidFill>
                        <a:srgbClr val="C0C0C0"/>
                      </a:solidFill>
                      <a:prstDash val="solid"/>
                      <a:round/>
                      <a:headEnd type="none" w="med" len="med"/>
                      <a:tailEnd type="none" w="med" len="med"/>
                    </a:lnR>
                    <a:lnT>
                      <a:noFill/>
                    </a:lnT>
                    <a:lnB w="12700" cap="flat" cmpd="sng" algn="ctr">
                      <a:solidFill>
                        <a:srgbClr val="BFBFBF"/>
                      </a:solidFill>
                      <a:prstDash val="solid"/>
                      <a:round/>
                      <a:headEnd type="none" w="med" len="med"/>
                      <a:tailEnd type="none" w="med" len="med"/>
                    </a:lnB>
                    <a:solidFill>
                      <a:srgbClr val="800080"/>
                    </a:solidFill>
                  </a:tcPr>
                </a:tc>
                <a:tc hMerge="1">
                  <a:txBody>
                    <a:bodyPr/>
                    <a:lstStyle/>
                    <a:p>
                      <a:pPr algn="l" fontAlgn="ctr"/>
                      <a:endParaRPr lang="en-US" sz="1000" b="1" i="0" u="none" strike="noStrike" dirty="0">
                        <a:solidFill>
                          <a:srgbClr val="FFFFFF"/>
                        </a:solidFill>
                        <a:effectLst/>
                        <a:latin typeface="Arial Rounded MT Bold" panose="020F0704030504030204" pitchFamily="34" charset="0"/>
                      </a:endParaRPr>
                    </a:p>
                  </a:txBody>
                  <a:tcPr marL="0" marR="0" marT="0" marB="0" anchor="ctr">
                    <a:lnL w="6350" cap="flat" cmpd="sng" algn="ctr">
                      <a:solidFill>
                        <a:srgbClr val="C0C0C0"/>
                      </a:solidFill>
                      <a:prstDash val="solid"/>
                      <a:round/>
                      <a:headEnd type="none" w="med" len="med"/>
                      <a:tailEnd type="none" w="med" len="med"/>
                    </a:lnL>
                    <a:lnR>
                      <a:noFill/>
                    </a:lnR>
                    <a:lnT>
                      <a:noFill/>
                    </a:lnT>
                    <a:lnB w="6350" cap="flat" cmpd="sng" algn="ctr">
                      <a:solidFill>
                        <a:srgbClr val="C0C0C0"/>
                      </a:solidFill>
                      <a:prstDash val="solid"/>
                      <a:round/>
                      <a:headEnd type="none" w="med" len="med"/>
                      <a:tailEnd type="none" w="med" len="med"/>
                    </a:lnB>
                    <a:solidFill>
                      <a:srgbClr val="800080"/>
                    </a:solidFill>
                  </a:tcPr>
                </a:tc>
                <a:tc hMerge="1">
                  <a:txBody>
                    <a:bodyPr/>
                    <a:lstStyle/>
                    <a:p>
                      <a:pPr algn="l" fontAlgn="ctr"/>
                      <a:endParaRPr lang="en-US" sz="1000" b="1" i="0" u="none" strike="noStrike" dirty="0">
                        <a:solidFill>
                          <a:srgbClr val="FFFFFF"/>
                        </a:solidFill>
                        <a:effectLst/>
                        <a:latin typeface="Arial Rounded MT Bold" panose="020F0704030504030204" pitchFamily="34" charset="0"/>
                      </a:endParaRPr>
                    </a:p>
                  </a:txBody>
                  <a:tcPr marL="0" marR="0" marT="0" marB="0" anchor="ctr">
                    <a:lnL>
                      <a:noFill/>
                    </a:lnL>
                    <a:lnR>
                      <a:noFill/>
                    </a:lnR>
                    <a:lnT>
                      <a:noFill/>
                    </a:lnT>
                    <a:lnB w="12700" cap="flat" cmpd="sng" algn="ctr">
                      <a:solidFill>
                        <a:srgbClr val="BFBFBF"/>
                      </a:solidFill>
                      <a:prstDash val="solid"/>
                      <a:round/>
                      <a:headEnd type="none" w="med" len="med"/>
                      <a:tailEnd type="none" w="med" len="med"/>
                    </a:lnB>
                    <a:solidFill>
                      <a:srgbClr val="800080"/>
                    </a:solidFill>
                  </a:tcPr>
                </a:tc>
                <a:tc hMerge="1">
                  <a:txBody>
                    <a:bodyPr/>
                    <a:lstStyle/>
                    <a:p>
                      <a:pPr algn="l" fontAlgn="ctr"/>
                      <a:endParaRPr lang="en-US" sz="1000" b="1" i="0" u="none" strike="noStrike" dirty="0">
                        <a:solidFill>
                          <a:srgbClr val="FFFFFF"/>
                        </a:solidFill>
                        <a:effectLst/>
                        <a:latin typeface="Arial Rounded MT Bold" panose="020F0704030504030204" pitchFamily="34" charset="0"/>
                      </a:endParaRPr>
                    </a:p>
                  </a:txBody>
                  <a:tcPr marL="0" marR="0" marT="0" marB="0" anchor="ctr">
                    <a:lnL>
                      <a:noFill/>
                    </a:lnL>
                    <a:lnR>
                      <a:noFill/>
                    </a:lnR>
                    <a:lnT>
                      <a:noFill/>
                    </a:lnT>
                    <a:lnB w="6350" cap="flat" cmpd="sng" algn="ctr">
                      <a:solidFill>
                        <a:srgbClr val="C0C0C0"/>
                      </a:solidFill>
                      <a:prstDash val="solid"/>
                      <a:round/>
                      <a:headEnd type="none" w="med" len="med"/>
                      <a:tailEnd type="none" w="med" len="med"/>
                    </a:lnB>
                    <a:solidFill>
                      <a:srgbClr val="800080"/>
                    </a:solidFill>
                  </a:tcPr>
                </a:tc>
                <a:tc>
                  <a:txBody>
                    <a:bodyPr/>
                    <a:lstStyle/>
                    <a:p>
                      <a:pPr algn="ctr" fontAlgn="ctr"/>
                      <a:endParaRPr lang="en-US" sz="1800" b="1" i="0" u="none" strike="noStrike" dirty="0">
                        <a:solidFill>
                          <a:srgbClr val="FFFFFF"/>
                        </a:solidFill>
                        <a:effectLst/>
                        <a:latin typeface="Arial Rounded MT Bold" panose="020F0704030504030204" pitchFamily="34" charset="0"/>
                      </a:endParaRPr>
                    </a:p>
                  </a:txBody>
                  <a:tcPr marL="0" marR="0" marT="0" marB="0" anchor="ctr">
                    <a:lnL w="6350" cap="flat" cmpd="sng" algn="ctr">
                      <a:solidFill>
                        <a:srgbClr val="C0C0C0"/>
                      </a:solidFill>
                      <a:prstDash val="solid"/>
                      <a:round/>
                      <a:headEnd type="none" w="med" len="med"/>
                      <a:tailEnd type="none" w="med" len="med"/>
                    </a:lnL>
                    <a:lnR>
                      <a:noFill/>
                    </a:lnR>
                    <a:lnT>
                      <a:noFill/>
                    </a:lnT>
                    <a:lnB w="6350" cap="flat" cmpd="sng" algn="ctr">
                      <a:solidFill>
                        <a:srgbClr val="C0C0C0"/>
                      </a:solidFill>
                      <a:prstDash val="solid"/>
                      <a:round/>
                      <a:headEnd type="none" w="med" len="med"/>
                      <a:tailEnd type="none" w="med" len="med"/>
                    </a:lnB>
                    <a:solidFill>
                      <a:srgbClr val="800080"/>
                    </a:solidFill>
                  </a:tcPr>
                </a:tc>
                <a:extLst>
                  <a:ext uri="{0D108BD9-81ED-4DB2-BD59-A6C34878D82A}">
                    <a16:rowId xmlns:a16="http://schemas.microsoft.com/office/drawing/2014/main" val="176363802"/>
                  </a:ext>
                </a:extLst>
              </a:tr>
              <a:tr h="390666">
                <a:tc>
                  <a:txBody>
                    <a:bodyPr/>
                    <a:lstStyle/>
                    <a:p>
                      <a:pPr algn="ctr" fontAlgn="ctr"/>
                      <a:r>
                        <a:rPr lang="en-US" sz="1800" b="1" i="0" u="none" strike="noStrike">
                          <a:solidFill>
                            <a:srgbClr val="FFFFFF"/>
                          </a:solidFill>
                          <a:effectLst/>
                          <a:latin typeface="Bahnschrift" panose="020B0502040204020203" pitchFamily="34" charset="0"/>
                        </a:rPr>
                        <a:t>Clinique</a:t>
                      </a:r>
                    </a:p>
                  </a:txBody>
                  <a:tcPr marL="0" marR="0" marT="0" marB="0" anchor="ctr">
                    <a:lnL w="6350" cap="flat" cmpd="sng" algn="ctr">
                      <a:solidFill>
                        <a:srgbClr val="C0C0C0"/>
                      </a:solidFill>
                      <a:prstDash val="solid"/>
                      <a:round/>
                      <a:headEnd type="none" w="med" len="med"/>
                      <a:tailEnd type="none" w="med" len="med"/>
                    </a:lnL>
                    <a:lnR w="12700" cap="flat" cmpd="sng" algn="ctr">
                      <a:solidFill>
                        <a:srgbClr val="BFBFBF"/>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800" b="1" i="0" u="none" strike="noStrike">
                          <a:solidFill>
                            <a:srgbClr val="FFFFFF"/>
                          </a:solidFill>
                          <a:effectLst/>
                          <a:latin typeface="Bahnschrift" panose="020B0502040204020203" pitchFamily="34" charset="0"/>
                        </a:rPr>
                        <a:t>Janv</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800" b="1" i="0" u="none" strike="noStrike">
                          <a:solidFill>
                            <a:srgbClr val="FFFFFF"/>
                          </a:solidFill>
                          <a:effectLst/>
                          <a:latin typeface="Bahnschrift" panose="020B0502040204020203" pitchFamily="34" charset="0"/>
                        </a:rPr>
                        <a:t>Févr</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800" b="1" i="0" u="none" strike="noStrike">
                          <a:solidFill>
                            <a:srgbClr val="FFFFFF"/>
                          </a:solidFill>
                          <a:effectLst/>
                          <a:latin typeface="Bahnschrift" panose="020B0502040204020203" pitchFamily="34" charset="0"/>
                        </a:rPr>
                        <a:t>Mars</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800" b="1" i="0" u="none" strike="noStrike">
                          <a:solidFill>
                            <a:srgbClr val="FFFFFF"/>
                          </a:solidFill>
                          <a:effectLst/>
                          <a:latin typeface="Bahnschrift" panose="020B0502040204020203" pitchFamily="34" charset="0"/>
                        </a:rPr>
                        <a:t>Avr</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800" b="1" i="0" u="none" strike="noStrike">
                          <a:solidFill>
                            <a:srgbClr val="FFFFFF"/>
                          </a:solidFill>
                          <a:effectLst/>
                          <a:latin typeface="Bahnschrift" panose="020B0502040204020203" pitchFamily="34" charset="0"/>
                        </a:rPr>
                        <a:t>Mai</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800" b="1" i="0" u="none" strike="noStrike" dirty="0" err="1">
                          <a:solidFill>
                            <a:srgbClr val="FFFFFF"/>
                          </a:solidFill>
                          <a:effectLst/>
                          <a:latin typeface="Bahnschrift" panose="020B0502040204020203" pitchFamily="34" charset="0"/>
                        </a:rPr>
                        <a:t>Juin</a:t>
                      </a:r>
                      <a:endParaRPr lang="en-US" sz="1800" b="1" i="0" u="none" strike="noStrike" dirty="0">
                        <a:solidFill>
                          <a:srgbClr val="FFFFFF"/>
                        </a:solidFill>
                        <a:effectLst/>
                        <a:latin typeface="Bahnschrift" panose="020B0502040204020203" pitchFamily="34" charset="0"/>
                      </a:endParaRP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800" b="1" i="0" u="none" strike="noStrike" dirty="0" err="1">
                          <a:solidFill>
                            <a:srgbClr val="FFFFFF"/>
                          </a:solidFill>
                          <a:effectLst/>
                          <a:latin typeface="Bahnschrift" panose="020B0502040204020203" pitchFamily="34" charset="0"/>
                        </a:rPr>
                        <a:t>Juillet</a:t>
                      </a:r>
                      <a:endParaRPr lang="en-US" sz="1800" b="1" i="0" u="none" strike="noStrike" dirty="0">
                        <a:solidFill>
                          <a:srgbClr val="FFFFFF"/>
                        </a:solidFill>
                        <a:effectLst/>
                        <a:latin typeface="Bahnschrift" panose="020B0502040204020203" pitchFamily="34" charset="0"/>
                      </a:endParaRP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extLst>
                  <a:ext uri="{0D108BD9-81ED-4DB2-BD59-A6C34878D82A}">
                    <a16:rowId xmlns:a16="http://schemas.microsoft.com/office/drawing/2014/main" val="1807802876"/>
                  </a:ext>
                </a:extLst>
              </a:tr>
              <a:tr h="510671">
                <a:tc>
                  <a:txBody>
                    <a:bodyPr/>
                    <a:lstStyle/>
                    <a:p>
                      <a:pPr algn="ctr" fontAlgn="b"/>
                      <a:r>
                        <a:rPr lang="fr-FR" sz="1800" b="1" i="0" u="none" strike="noStrike" dirty="0">
                          <a:solidFill>
                            <a:srgbClr val="000000"/>
                          </a:solidFill>
                          <a:effectLst/>
                          <a:latin typeface="Arial Narrow" panose="020B0606020202030204" pitchFamily="34" charset="0"/>
                        </a:rPr>
                        <a:t>Nombre de patients hospitalisés (2022)</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ctr" fontAlgn="b"/>
                      <a:r>
                        <a:rPr lang="en-US" sz="1800" b="0" i="0" u="none" strike="noStrike" dirty="0">
                          <a:solidFill>
                            <a:srgbClr val="00B050"/>
                          </a:solidFill>
                          <a:effectLst/>
                          <a:latin typeface="Arial Rounded MT Bold" panose="020F0704030504030204" pitchFamily="34" charset="0"/>
                        </a:rPr>
                        <a:t>70</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tc>
                  <a:txBody>
                    <a:bodyPr/>
                    <a:lstStyle/>
                    <a:p>
                      <a:pPr algn="ctr" fontAlgn="b"/>
                      <a:r>
                        <a:rPr lang="en-US" sz="1800" b="0" i="0" u="none" strike="noStrike">
                          <a:solidFill>
                            <a:srgbClr val="C00000"/>
                          </a:solidFill>
                          <a:effectLst/>
                          <a:latin typeface="Arial Rounded MT Bold" panose="020F0704030504030204" pitchFamily="34" charset="0"/>
                        </a:rPr>
                        <a:t>68</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tc>
                  <a:txBody>
                    <a:bodyPr/>
                    <a:lstStyle/>
                    <a:p>
                      <a:pPr algn="ctr" fontAlgn="b"/>
                      <a:r>
                        <a:rPr lang="en-US" sz="1800" b="0" i="0" u="none" strike="noStrike">
                          <a:solidFill>
                            <a:srgbClr val="C00000"/>
                          </a:solidFill>
                          <a:effectLst/>
                          <a:latin typeface="Arial Rounded MT Bold" panose="020F0704030504030204" pitchFamily="34" charset="0"/>
                        </a:rPr>
                        <a:t>58</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tc>
                  <a:txBody>
                    <a:bodyPr/>
                    <a:lstStyle/>
                    <a:p>
                      <a:pPr algn="ctr" fontAlgn="b"/>
                      <a:r>
                        <a:rPr lang="en-US" sz="1800" b="0" i="0" u="none" strike="noStrike">
                          <a:solidFill>
                            <a:srgbClr val="00B050"/>
                          </a:solidFill>
                          <a:effectLst/>
                          <a:latin typeface="Arial Rounded MT Bold" panose="020F0704030504030204" pitchFamily="34" charset="0"/>
                        </a:rPr>
                        <a:t>73</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tc>
                  <a:txBody>
                    <a:bodyPr/>
                    <a:lstStyle/>
                    <a:p>
                      <a:pPr algn="ctr" fontAlgn="b"/>
                      <a:r>
                        <a:rPr lang="en-US" sz="1800" b="0" i="0" u="none" strike="noStrike" dirty="0">
                          <a:solidFill>
                            <a:srgbClr val="C00000"/>
                          </a:solidFill>
                          <a:effectLst/>
                          <a:latin typeface="Arial Rounded MT Bold" panose="020F0704030504030204" pitchFamily="34" charset="0"/>
                        </a:rPr>
                        <a:t>54 </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tc>
                  <a:txBody>
                    <a:bodyPr/>
                    <a:lstStyle/>
                    <a:p>
                      <a:pPr algn="ctr" fontAlgn="b"/>
                      <a:r>
                        <a:rPr lang="en-US" sz="1800" b="0" i="0" u="none" strike="noStrike" dirty="0">
                          <a:solidFill>
                            <a:srgbClr val="C00000"/>
                          </a:solidFill>
                          <a:effectLst/>
                          <a:latin typeface="Arial Rounded MT Bold" panose="020F0704030504030204" pitchFamily="34" charset="0"/>
                        </a:rPr>
                        <a:t> 54</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tc>
                  <a:txBody>
                    <a:bodyPr/>
                    <a:lstStyle/>
                    <a:p>
                      <a:pPr algn="ctr" fontAlgn="b"/>
                      <a:r>
                        <a:rPr lang="en-US" sz="1800" b="0" i="0" u="none" strike="noStrike" dirty="0">
                          <a:solidFill>
                            <a:srgbClr val="C00000"/>
                          </a:solidFill>
                          <a:effectLst/>
                          <a:latin typeface="Arial Rounded MT Bold" panose="020F0704030504030204" pitchFamily="34" charset="0"/>
                        </a:rPr>
                        <a:t>53</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extLst>
                  <a:ext uri="{0D108BD9-81ED-4DB2-BD59-A6C34878D82A}">
                    <a16:rowId xmlns:a16="http://schemas.microsoft.com/office/drawing/2014/main" val="3269853329"/>
                  </a:ext>
                </a:extLst>
              </a:tr>
              <a:tr h="1020039">
                <a:tc>
                  <a:txBody>
                    <a:bodyPr/>
                    <a:lstStyle/>
                    <a:p>
                      <a:pPr algn="ctr" fontAlgn="ctr"/>
                      <a:r>
                        <a:rPr lang="en-US" sz="1800" b="1" i="0" u="none" strike="noStrike" dirty="0" err="1">
                          <a:solidFill>
                            <a:srgbClr val="000000"/>
                          </a:solidFill>
                          <a:effectLst/>
                          <a:latin typeface="Arial Narrow" panose="020B0606020202030204" pitchFamily="34" charset="0"/>
                        </a:rPr>
                        <a:t>Taux</a:t>
                      </a:r>
                      <a:r>
                        <a:rPr lang="en-US" sz="1800" b="1" i="0" u="none" strike="noStrike" dirty="0">
                          <a:solidFill>
                            <a:srgbClr val="000000"/>
                          </a:solidFill>
                          <a:effectLst/>
                          <a:latin typeface="Arial Narrow" panose="020B0606020202030204" pitchFamily="34" charset="0"/>
                        </a:rPr>
                        <a:t> </a:t>
                      </a:r>
                      <a:r>
                        <a:rPr lang="en-US" sz="1800" b="1" i="0" u="none" strike="noStrike" dirty="0" err="1">
                          <a:solidFill>
                            <a:srgbClr val="000000"/>
                          </a:solidFill>
                          <a:effectLst/>
                          <a:latin typeface="Arial Narrow" panose="020B0606020202030204" pitchFamily="34" charset="0"/>
                        </a:rPr>
                        <a:t>d'occupation</a:t>
                      </a:r>
                      <a:r>
                        <a:rPr lang="en-US" sz="1800" b="1" i="0" u="none" strike="noStrike" dirty="0">
                          <a:solidFill>
                            <a:srgbClr val="000000"/>
                          </a:solidFill>
                          <a:effectLst/>
                          <a:latin typeface="Arial Narrow" panose="020B0606020202030204" pitchFamily="34" charset="0"/>
                        </a:rPr>
                        <a:t> des </a:t>
                      </a:r>
                      <a:r>
                        <a:rPr lang="en-US" sz="1800" b="1" i="0" u="none" strike="noStrike" dirty="0" err="1">
                          <a:solidFill>
                            <a:srgbClr val="000000"/>
                          </a:solidFill>
                          <a:effectLst/>
                          <a:latin typeface="Arial Narrow" panose="020B0606020202030204" pitchFamily="34" charset="0"/>
                        </a:rPr>
                        <a:t>lits</a:t>
                      </a:r>
                      <a:endParaRPr lang="en-US" sz="1800" b="1" i="0" u="none" strike="noStrike" dirty="0">
                        <a:solidFill>
                          <a:srgbClr val="000000"/>
                        </a:solidFill>
                        <a:effectLst/>
                        <a:latin typeface="Arial Narrow" panose="020B0606020202030204" pitchFamily="34" charset="0"/>
                      </a:endParaRP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635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a:solidFill>
                            <a:srgbClr val="C00000"/>
                          </a:solidFill>
                          <a:effectLst/>
                          <a:latin typeface="Arial Rounded MT Bold" panose="020F0704030504030204" pitchFamily="34" charset="0"/>
                        </a:rPr>
                        <a:t>66,7%</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00B050"/>
                          </a:solidFill>
                          <a:effectLst/>
                          <a:latin typeface="Arial Rounded MT Bold" panose="020F0704030504030204" pitchFamily="34" charset="0"/>
                        </a:rPr>
                        <a:t>71,4%</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C00000"/>
                          </a:solidFill>
                          <a:effectLst/>
                          <a:latin typeface="Arial Rounded MT Bold" panose="020F0704030504030204" pitchFamily="34" charset="0"/>
                        </a:rPr>
                        <a:t>48,00%</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a:solidFill>
                            <a:srgbClr val="00B050"/>
                          </a:solidFill>
                          <a:effectLst/>
                          <a:latin typeface="Arial Rounded MT Bold" panose="020F0704030504030204" pitchFamily="34" charset="0"/>
                        </a:rPr>
                        <a:t>72,70%</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C00000"/>
                          </a:solidFill>
                          <a:effectLst/>
                          <a:latin typeface="Arial Rounded MT Bold" panose="020F0704030504030204" pitchFamily="34" charset="0"/>
                        </a:rPr>
                        <a:t> 43,99%</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C00000"/>
                          </a:solidFill>
                          <a:effectLst/>
                          <a:latin typeface="Arial Rounded MT Bold" panose="020F0704030504030204" pitchFamily="34" charset="0"/>
                        </a:rPr>
                        <a:t>53,30% </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C00000"/>
                          </a:solidFill>
                          <a:effectLst/>
                          <a:latin typeface="Arial Rounded MT Bold" panose="020F0704030504030204" pitchFamily="34" charset="0"/>
                        </a:rPr>
                        <a:t>44%</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4008061084"/>
                  </a:ext>
                </a:extLst>
              </a:tr>
              <a:tr h="0">
                <a:tc gridSpan="7">
                  <a:txBody>
                    <a:bodyPr/>
                    <a:lstStyle/>
                    <a:p>
                      <a:pPr algn="ctr" fontAlgn="b"/>
                      <a:endParaRPr lang="fr-FR" sz="1800" b="1" i="0" u="none" strike="noStrike" dirty="0">
                        <a:solidFill>
                          <a:srgbClr val="000000"/>
                        </a:solidFill>
                        <a:effectLst/>
                        <a:latin typeface="Arial Narrow" panose="020B0606020202030204" pitchFamily="34" charset="0"/>
                      </a:endParaRP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hMerge="1">
                  <a:txBody>
                    <a:bodyPr/>
                    <a:lstStyle/>
                    <a:p>
                      <a:pPr algn="ctr" fontAlgn="ctr"/>
                      <a:endParaRPr lang="en-US" sz="1800" b="0" i="0" u="none" strike="noStrike" dirty="0">
                        <a:solidFill>
                          <a:srgbClr val="C00000"/>
                        </a:solidFill>
                        <a:effectLst/>
                        <a:latin typeface="Arial Rounded MT Bold" panose="020F0704030504030204" pitchFamily="34" charset="0"/>
                      </a:endParaRP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hMerge="1">
                  <a:txBody>
                    <a:bodyPr/>
                    <a:lstStyle/>
                    <a:p>
                      <a:pPr algn="ctr" fontAlgn="ctr"/>
                      <a:endParaRPr lang="en-US" sz="1800" b="0" i="0" u="none" strike="noStrike" dirty="0">
                        <a:solidFill>
                          <a:srgbClr val="C00000"/>
                        </a:solidFill>
                        <a:effectLst/>
                        <a:latin typeface="Arial Rounded MT Bold" panose="020F0704030504030204" pitchFamily="34" charset="0"/>
                      </a:endParaRP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hMerge="1">
                  <a:txBody>
                    <a:bodyPr/>
                    <a:lstStyle/>
                    <a:p>
                      <a:pPr algn="ctr" fontAlgn="ctr"/>
                      <a:endParaRPr lang="en-US" sz="1800" b="0" i="0" u="none" strike="noStrike" dirty="0">
                        <a:solidFill>
                          <a:srgbClr val="C00000"/>
                        </a:solidFill>
                        <a:effectLst/>
                        <a:latin typeface="Arial Rounded MT Bold" panose="020F0704030504030204" pitchFamily="34" charset="0"/>
                      </a:endParaRP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hMerge="1">
                  <a:txBody>
                    <a:bodyPr/>
                    <a:lstStyle/>
                    <a:p>
                      <a:pPr algn="ctr" fontAlgn="ctr"/>
                      <a:endParaRPr lang="en-US" sz="1800" b="0" i="0" u="none" strike="noStrike" dirty="0">
                        <a:solidFill>
                          <a:srgbClr val="C00000"/>
                        </a:solidFill>
                        <a:effectLst/>
                        <a:latin typeface="Arial Rounded MT Bold" panose="020F0704030504030204" pitchFamily="34" charset="0"/>
                      </a:endParaRP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hMerge="1">
                  <a:txBody>
                    <a:bodyPr/>
                    <a:lstStyle/>
                    <a:p>
                      <a:pPr algn="ctr" fontAlgn="ctr"/>
                      <a:endParaRPr lang="en-US" sz="1800" b="0" i="0" u="none" strike="noStrike" dirty="0">
                        <a:solidFill>
                          <a:srgbClr val="00B050"/>
                        </a:solidFill>
                        <a:effectLst/>
                        <a:latin typeface="Arial Rounded MT Bold" panose="020F0704030504030204" pitchFamily="34" charset="0"/>
                      </a:endParaRP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hMerge="1">
                  <a:txBody>
                    <a:bodyPr/>
                    <a:lstStyle/>
                    <a:p>
                      <a:pPr algn="ctr" fontAlgn="ctr"/>
                      <a:endParaRPr lang="en-US" sz="1800" b="0" i="0" u="none" strike="noStrike" dirty="0">
                        <a:solidFill>
                          <a:srgbClr val="00B050"/>
                        </a:solidFill>
                        <a:effectLst/>
                        <a:latin typeface="Arial Rounded MT Bold" panose="020F0704030504030204" pitchFamily="34" charset="0"/>
                      </a:endParaRP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l" fontAlgn="b"/>
                      <a:endParaRPr lang="fr-FR" sz="1800" b="0" i="0" u="none" strike="noStrike" dirty="0">
                        <a:solidFill>
                          <a:srgbClr val="000000"/>
                        </a:solidFill>
                        <a:effectLst/>
                        <a:latin typeface="Arial Narrow" panose="020B0606020202030204" pitchFamily="34" charset="0"/>
                      </a:endParaRP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2522928799"/>
                  </a:ext>
                </a:extLst>
              </a:tr>
              <a:tr h="799935">
                <a:tc>
                  <a:txBody>
                    <a:bodyPr/>
                    <a:lstStyle/>
                    <a:p>
                      <a:pPr algn="ctr" fontAlgn="b"/>
                      <a:r>
                        <a:rPr lang="fr-FR" sz="1800" b="1" i="0" u="none" strike="noStrike" dirty="0">
                          <a:solidFill>
                            <a:srgbClr val="000000"/>
                          </a:solidFill>
                          <a:effectLst/>
                          <a:latin typeface="Arial Narrow" panose="020B0606020202030204" pitchFamily="34" charset="0"/>
                        </a:rPr>
                        <a:t>Taux de dossiers patient non conformes (hospitalisation)</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ctr" fontAlgn="ctr"/>
                      <a:r>
                        <a:rPr lang="en-US" sz="1800" b="0" i="0" u="none" strike="noStrike">
                          <a:solidFill>
                            <a:srgbClr val="C00000"/>
                          </a:solidFill>
                          <a:effectLst/>
                          <a:latin typeface="Arial Rounded MT Bold" panose="020F0704030504030204" pitchFamily="34" charset="0"/>
                        </a:rPr>
                        <a:t>17,14%</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C00000"/>
                          </a:solidFill>
                          <a:effectLst/>
                          <a:latin typeface="Arial Rounded MT Bold" panose="020F0704030504030204" pitchFamily="34" charset="0"/>
                        </a:rPr>
                        <a:t>19,11%</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C00000"/>
                          </a:solidFill>
                          <a:effectLst/>
                          <a:latin typeface="Arial Rounded MT Bold" panose="020F0704030504030204" pitchFamily="34" charset="0"/>
                        </a:rPr>
                        <a:t>12,06%</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C00000"/>
                          </a:solidFill>
                          <a:effectLst/>
                          <a:latin typeface="Arial Rounded MT Bold" panose="020F0704030504030204" pitchFamily="34" charset="0"/>
                        </a:rPr>
                        <a:t>17,80%</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00B050"/>
                          </a:solidFill>
                          <a:effectLst/>
                          <a:latin typeface="Arial Rounded MT Bold" panose="020F0704030504030204" pitchFamily="34" charset="0"/>
                        </a:rPr>
                        <a:t>7,8% </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00B050"/>
                          </a:solidFill>
                          <a:effectLst/>
                          <a:latin typeface="Arial Rounded MT Bold" panose="020F0704030504030204" pitchFamily="34" charset="0"/>
                        </a:rPr>
                        <a:t>9,25 %</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FF0000"/>
                          </a:solidFill>
                          <a:effectLst/>
                          <a:latin typeface="Arial Rounded MT Bold" panose="020F0704030504030204" pitchFamily="34" charset="0"/>
                        </a:rPr>
                        <a:t>16%</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471437821"/>
                  </a:ext>
                </a:extLst>
              </a:tr>
              <a:tr h="799935">
                <a:tc>
                  <a:txBody>
                    <a:bodyPr/>
                    <a:lstStyle/>
                    <a:p>
                      <a:pPr algn="ctr" fontAlgn="b"/>
                      <a:r>
                        <a:rPr lang="fr-FR" sz="1800" b="1" i="0" u="none" strike="noStrike">
                          <a:solidFill>
                            <a:srgbClr val="000000"/>
                          </a:solidFill>
                          <a:effectLst/>
                          <a:latin typeface="Arial Narrow" panose="020B0606020202030204" pitchFamily="34" charset="0"/>
                        </a:rPr>
                        <a:t>Taux de dossiers patient non conformes (nné)</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ctr" fontAlgn="ctr"/>
                      <a:r>
                        <a:rPr lang="en-US" sz="1800" b="0" i="0" u="none" strike="noStrike">
                          <a:solidFill>
                            <a:srgbClr val="00B050"/>
                          </a:solidFill>
                          <a:effectLst/>
                          <a:latin typeface="Arial Rounded MT Bold" panose="020F0704030504030204" pitchFamily="34" charset="0"/>
                        </a:rPr>
                        <a:t>0,00%</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a:solidFill>
                            <a:srgbClr val="00B050"/>
                          </a:solidFill>
                          <a:effectLst/>
                          <a:latin typeface="Arial Rounded MT Bold" panose="020F0704030504030204" pitchFamily="34" charset="0"/>
                        </a:rPr>
                        <a:t>0,00%</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00B050"/>
                          </a:solidFill>
                          <a:effectLst/>
                          <a:latin typeface="Arial Rounded MT Bold" panose="020F0704030504030204" pitchFamily="34" charset="0"/>
                        </a:rPr>
                        <a:t>7,89%</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C00000"/>
                          </a:solidFill>
                          <a:effectLst/>
                          <a:latin typeface="Arial Rounded MT Bold" panose="020F0704030504030204" pitchFamily="34" charset="0"/>
                        </a:rPr>
                        <a:t>15,00%</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00B050"/>
                          </a:solidFill>
                          <a:effectLst/>
                          <a:latin typeface="Arial Rounded MT Bold" panose="020F0704030504030204" pitchFamily="34" charset="0"/>
                        </a:rPr>
                        <a:t> 3,57%</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00B050"/>
                          </a:solidFill>
                          <a:effectLst/>
                          <a:latin typeface="Arial Rounded MT Bold" panose="020F0704030504030204" pitchFamily="34" charset="0"/>
                        </a:rPr>
                        <a:t>7,31% </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00B050"/>
                          </a:solidFill>
                          <a:effectLst/>
                          <a:latin typeface="Arial Rounded MT Bold" panose="020F0704030504030204" pitchFamily="34" charset="0"/>
                        </a:rPr>
                        <a:t>6,3%</a:t>
                      </a:r>
                    </a:p>
                  </a:txBody>
                  <a:tcPr marL="0" marR="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287561265"/>
                  </a:ext>
                </a:extLst>
              </a:tr>
              <a:tr h="232906">
                <a:tc gridSpan="7">
                  <a:txBody>
                    <a:bodyPr/>
                    <a:lstStyle/>
                    <a:p>
                      <a:pPr algn="ctr" fontAlgn="b"/>
                      <a:endParaRPr lang="en-US" sz="1800" b="1" i="0" u="none" strike="noStrike" dirty="0">
                        <a:solidFill>
                          <a:srgbClr val="000000"/>
                        </a:solidFill>
                        <a:effectLst/>
                        <a:latin typeface="Arial Narrow" panose="020B0606020202030204" pitchFamily="34" charset="0"/>
                      </a:endParaRP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hMerge="1">
                  <a:txBody>
                    <a:bodyPr/>
                    <a:lstStyle/>
                    <a:p>
                      <a:pPr algn="ctr" fontAlgn="b"/>
                      <a:endParaRPr lang="en-US" sz="1800" b="0" i="0" u="none" strike="noStrike">
                        <a:solidFill>
                          <a:srgbClr val="00B050"/>
                        </a:solidFill>
                        <a:effectLst/>
                        <a:latin typeface="Arial Rounded MT Bold" panose="020F0704030504030204" pitchFamily="34" charset="0"/>
                      </a:endParaRP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hMerge="1">
                  <a:txBody>
                    <a:bodyPr/>
                    <a:lstStyle/>
                    <a:p>
                      <a:pPr algn="ctr" fontAlgn="b"/>
                      <a:endParaRPr lang="en-US" sz="1800" b="0" i="0" u="none" strike="noStrike" dirty="0">
                        <a:solidFill>
                          <a:srgbClr val="00B050"/>
                        </a:solidFill>
                        <a:effectLst/>
                        <a:latin typeface="Arial Rounded MT Bold" panose="020F0704030504030204" pitchFamily="34" charset="0"/>
                      </a:endParaRP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hMerge="1">
                  <a:txBody>
                    <a:bodyPr/>
                    <a:lstStyle/>
                    <a:p>
                      <a:pPr algn="ctr" fontAlgn="b"/>
                      <a:endParaRPr lang="en-US" sz="1800" b="0" i="0" u="none" strike="noStrike">
                        <a:solidFill>
                          <a:srgbClr val="00B050"/>
                        </a:solidFill>
                        <a:effectLst/>
                        <a:latin typeface="Arial Rounded MT Bold" panose="020F0704030504030204" pitchFamily="34" charset="0"/>
                      </a:endParaRP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hMerge="1">
                  <a:txBody>
                    <a:bodyPr/>
                    <a:lstStyle/>
                    <a:p>
                      <a:pPr algn="ctr" fontAlgn="b"/>
                      <a:endParaRPr lang="en-US" sz="1800" b="0" i="0" u="none" strike="noStrike" dirty="0">
                        <a:solidFill>
                          <a:srgbClr val="00B050"/>
                        </a:solidFill>
                        <a:effectLst/>
                        <a:latin typeface="Arial Rounded MT Bold" panose="020F0704030504030204" pitchFamily="34" charset="0"/>
                      </a:endParaRP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hMerge="1">
                  <a:txBody>
                    <a:bodyPr/>
                    <a:lstStyle/>
                    <a:p>
                      <a:pPr algn="ctr" fontAlgn="b"/>
                      <a:endParaRPr lang="en-US" sz="1800" b="0" i="0" u="none" strike="noStrike" dirty="0">
                        <a:solidFill>
                          <a:srgbClr val="00B050"/>
                        </a:solidFill>
                        <a:effectLst/>
                        <a:latin typeface="Arial Rounded MT Bold" panose="020F0704030504030204" pitchFamily="34" charset="0"/>
                      </a:endParaRP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hMerge="1">
                  <a:txBody>
                    <a:bodyPr/>
                    <a:lstStyle/>
                    <a:p>
                      <a:pPr algn="ctr" fontAlgn="b"/>
                      <a:endParaRPr lang="en-US" sz="1800" b="0" i="0" u="none" strike="noStrike" dirty="0">
                        <a:solidFill>
                          <a:srgbClr val="00B050"/>
                        </a:solidFill>
                        <a:effectLst/>
                        <a:latin typeface="Arial Rounded MT Bold" panose="020F0704030504030204" pitchFamily="34" charset="0"/>
                      </a:endParaRP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l" fontAlgn="b"/>
                      <a:endParaRPr lang="en-US" sz="1800" b="0" i="0" u="none" strike="noStrike" dirty="0">
                        <a:solidFill>
                          <a:srgbClr val="000000"/>
                        </a:solidFill>
                        <a:effectLst/>
                        <a:latin typeface="Arial Narrow" panose="020B0606020202030204" pitchFamily="34" charset="0"/>
                      </a:endParaRP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3514253156"/>
                  </a:ext>
                </a:extLst>
              </a:tr>
              <a:tr h="409269">
                <a:tc>
                  <a:txBody>
                    <a:bodyPr/>
                    <a:lstStyle/>
                    <a:p>
                      <a:pPr algn="ctr" fontAlgn="b"/>
                      <a:r>
                        <a:rPr lang="en-US" sz="1800" b="1" i="0" u="none" strike="noStrike" dirty="0" err="1">
                          <a:solidFill>
                            <a:srgbClr val="000000"/>
                          </a:solidFill>
                          <a:effectLst/>
                          <a:latin typeface="Arial Narrow" panose="020B0606020202030204" pitchFamily="34" charset="0"/>
                        </a:rPr>
                        <a:t>Nombre</a:t>
                      </a:r>
                      <a:r>
                        <a:rPr lang="en-US" sz="1800" b="1" i="0" u="none" strike="noStrike" dirty="0">
                          <a:solidFill>
                            <a:srgbClr val="000000"/>
                          </a:solidFill>
                          <a:effectLst/>
                          <a:latin typeface="Arial Narrow" panose="020B0606020202030204" pitchFamily="34" charset="0"/>
                        </a:rPr>
                        <a:t> </a:t>
                      </a:r>
                      <a:r>
                        <a:rPr lang="en-US" sz="1800" b="1" i="0" u="none" strike="noStrike" dirty="0" err="1">
                          <a:solidFill>
                            <a:srgbClr val="000000"/>
                          </a:solidFill>
                          <a:effectLst/>
                          <a:latin typeface="Arial Narrow" panose="020B0606020202030204" pitchFamily="34" charset="0"/>
                        </a:rPr>
                        <a:t>d'infections</a:t>
                      </a:r>
                      <a:r>
                        <a:rPr lang="en-US" sz="1800" b="1" i="0" u="none" strike="noStrike" dirty="0">
                          <a:solidFill>
                            <a:srgbClr val="000000"/>
                          </a:solidFill>
                          <a:effectLst/>
                          <a:latin typeface="Arial Narrow" panose="020B0606020202030204" pitchFamily="34" charset="0"/>
                        </a:rPr>
                        <a:t> </a:t>
                      </a:r>
                      <a:r>
                        <a:rPr lang="en-US" sz="1800" b="1" i="0" u="none" strike="noStrike" dirty="0" err="1">
                          <a:solidFill>
                            <a:srgbClr val="000000"/>
                          </a:solidFill>
                          <a:effectLst/>
                          <a:latin typeface="Arial Narrow" panose="020B0606020202030204" pitchFamily="34" charset="0"/>
                        </a:rPr>
                        <a:t>nosocomiales</a:t>
                      </a:r>
                      <a:endParaRPr lang="en-US" sz="1800" b="1" i="0" u="none" strike="noStrike" dirty="0">
                        <a:solidFill>
                          <a:srgbClr val="000000"/>
                        </a:solidFill>
                        <a:effectLst/>
                        <a:latin typeface="Arial Narrow" panose="020B0606020202030204" pitchFamily="34" charset="0"/>
                      </a:endParaRP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6350" cap="flat" cmpd="sng" algn="ctr">
                      <a:solidFill>
                        <a:srgbClr val="A6A6A6"/>
                      </a:solidFill>
                      <a:prstDash val="solid"/>
                      <a:round/>
                      <a:headEnd type="none" w="med" len="med"/>
                      <a:tailEnd type="none" w="med" len="med"/>
                    </a:lnT>
                    <a:lnB>
                      <a:noFill/>
                    </a:lnB>
                  </a:tcPr>
                </a:tc>
                <a:tc>
                  <a:txBody>
                    <a:bodyPr/>
                    <a:lstStyle/>
                    <a:p>
                      <a:pPr algn="ctr" fontAlgn="b"/>
                      <a:r>
                        <a:rPr lang="en-US" sz="1800" b="0" i="0" u="none" strike="noStrike">
                          <a:solidFill>
                            <a:srgbClr val="00B050"/>
                          </a:solidFill>
                          <a:effectLst/>
                          <a:latin typeface="Arial Rounded MT Bold" panose="020F0704030504030204" pitchFamily="34" charset="0"/>
                        </a:rPr>
                        <a:t>0</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tc>
                  <a:txBody>
                    <a:bodyPr/>
                    <a:lstStyle/>
                    <a:p>
                      <a:pPr algn="ctr" fontAlgn="b"/>
                      <a:r>
                        <a:rPr lang="en-US" sz="1800" b="0" i="0" u="none" strike="noStrike">
                          <a:solidFill>
                            <a:srgbClr val="00B050"/>
                          </a:solidFill>
                          <a:effectLst/>
                          <a:latin typeface="Arial Rounded MT Bold" panose="020F0704030504030204" pitchFamily="34" charset="0"/>
                        </a:rPr>
                        <a:t>0</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tc>
                  <a:txBody>
                    <a:bodyPr/>
                    <a:lstStyle/>
                    <a:p>
                      <a:pPr algn="ctr" fontAlgn="b"/>
                      <a:r>
                        <a:rPr lang="en-US" sz="1800" b="0" i="0" u="none" strike="noStrike">
                          <a:solidFill>
                            <a:srgbClr val="00B050"/>
                          </a:solidFill>
                          <a:effectLst/>
                          <a:latin typeface="Arial Rounded MT Bold" panose="020F0704030504030204" pitchFamily="34" charset="0"/>
                        </a:rPr>
                        <a:t>0</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tc>
                  <a:txBody>
                    <a:bodyPr/>
                    <a:lstStyle/>
                    <a:p>
                      <a:pPr algn="ctr" fontAlgn="b"/>
                      <a:r>
                        <a:rPr lang="en-US" sz="1800" b="0" i="0" u="none" strike="noStrike" dirty="0">
                          <a:solidFill>
                            <a:srgbClr val="00B050"/>
                          </a:solidFill>
                          <a:effectLst/>
                          <a:latin typeface="Arial Rounded MT Bold" panose="020F0704030504030204" pitchFamily="34" charset="0"/>
                        </a:rPr>
                        <a:t>0</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tc>
                  <a:txBody>
                    <a:bodyPr/>
                    <a:lstStyle/>
                    <a:p>
                      <a:pPr algn="ctr" fontAlgn="b"/>
                      <a:r>
                        <a:rPr lang="en-US" sz="1800" b="0" i="0" u="none" strike="noStrike" dirty="0">
                          <a:solidFill>
                            <a:srgbClr val="00B050"/>
                          </a:solidFill>
                          <a:effectLst/>
                          <a:latin typeface="Arial Rounded MT Bold" panose="020F0704030504030204" pitchFamily="34" charset="0"/>
                        </a:rPr>
                        <a:t>0 </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tc>
                  <a:txBody>
                    <a:bodyPr/>
                    <a:lstStyle/>
                    <a:p>
                      <a:pPr algn="ctr" fontAlgn="b"/>
                      <a:r>
                        <a:rPr lang="en-US" sz="1800" b="0" i="0" u="none" strike="noStrike" dirty="0">
                          <a:solidFill>
                            <a:srgbClr val="00B050"/>
                          </a:solidFill>
                          <a:effectLst/>
                          <a:latin typeface="Arial Rounded MT Bold" panose="020F0704030504030204" pitchFamily="34" charset="0"/>
                        </a:rPr>
                        <a:t>0 </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tc>
                  <a:txBody>
                    <a:bodyPr/>
                    <a:lstStyle/>
                    <a:p>
                      <a:pPr algn="ctr" fontAlgn="b"/>
                      <a:r>
                        <a:rPr lang="en-US" sz="1800" b="0" i="0" u="none" strike="noStrike" dirty="0">
                          <a:solidFill>
                            <a:srgbClr val="00B050"/>
                          </a:solidFill>
                          <a:effectLst/>
                          <a:latin typeface="Arial Rounded MT Bold" panose="020F0704030504030204" pitchFamily="34" charset="0"/>
                        </a:rPr>
                        <a:t>0</a:t>
                      </a:r>
                    </a:p>
                  </a:txBody>
                  <a:tcPr marL="0" marR="0" marT="0" marB="0" anchor="b">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a:noFill/>
                    </a:lnB>
                  </a:tcPr>
                </a:tc>
                <a:extLst>
                  <a:ext uri="{0D108BD9-81ED-4DB2-BD59-A6C34878D82A}">
                    <a16:rowId xmlns:a16="http://schemas.microsoft.com/office/drawing/2014/main" val="2499074001"/>
                  </a:ext>
                </a:extLst>
              </a:tr>
            </a:tbl>
          </a:graphicData>
        </a:graphic>
      </p:graphicFrame>
    </p:spTree>
    <p:extLst>
      <p:ext uri="{BB962C8B-B14F-4D97-AF65-F5344CB8AC3E}">
        <p14:creationId xmlns:p14="http://schemas.microsoft.com/office/powerpoint/2010/main" val="22592284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PO04 – Hospitalisation</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aphicFrame>
        <p:nvGraphicFramePr>
          <p:cNvPr id="7" name="Tableau 6"/>
          <p:cNvGraphicFramePr>
            <a:graphicFrameLocks noGrp="1"/>
          </p:cNvGraphicFramePr>
          <p:nvPr>
            <p:extLst>
              <p:ext uri="{D42A27DB-BD31-4B8C-83A1-F6EECF244321}">
                <p14:modId xmlns:p14="http://schemas.microsoft.com/office/powerpoint/2010/main" val="69869"/>
              </p:ext>
            </p:extLst>
          </p:nvPr>
        </p:nvGraphicFramePr>
        <p:xfrm>
          <a:off x="702000" y="1593670"/>
          <a:ext cx="10584721" cy="4396184"/>
        </p:xfrm>
        <a:graphic>
          <a:graphicData uri="http://schemas.openxmlformats.org/drawingml/2006/table">
            <a:tbl>
              <a:tblPr/>
              <a:tblGrid>
                <a:gridCol w="4480440">
                  <a:extLst>
                    <a:ext uri="{9D8B030D-6E8A-4147-A177-3AD203B41FA5}">
                      <a16:colId xmlns:a16="http://schemas.microsoft.com/office/drawing/2014/main" val="746552841"/>
                    </a:ext>
                  </a:extLst>
                </a:gridCol>
                <a:gridCol w="1287503">
                  <a:extLst>
                    <a:ext uri="{9D8B030D-6E8A-4147-A177-3AD203B41FA5}">
                      <a16:colId xmlns:a16="http://schemas.microsoft.com/office/drawing/2014/main" val="2339216956"/>
                    </a:ext>
                  </a:extLst>
                </a:gridCol>
                <a:gridCol w="2248577">
                  <a:extLst>
                    <a:ext uri="{9D8B030D-6E8A-4147-A177-3AD203B41FA5}">
                      <a16:colId xmlns:a16="http://schemas.microsoft.com/office/drawing/2014/main" val="36528668"/>
                    </a:ext>
                  </a:extLst>
                </a:gridCol>
                <a:gridCol w="2568201">
                  <a:extLst>
                    <a:ext uri="{9D8B030D-6E8A-4147-A177-3AD203B41FA5}">
                      <a16:colId xmlns:a16="http://schemas.microsoft.com/office/drawing/2014/main" val="3838855176"/>
                    </a:ext>
                  </a:extLst>
                </a:gridCol>
              </a:tblGrid>
              <a:tr h="1232146">
                <a:tc>
                  <a:txBody>
                    <a:bodyPr/>
                    <a:lstStyle/>
                    <a:p>
                      <a:pPr algn="ctr" fontAlgn="ctr"/>
                      <a:r>
                        <a:rPr lang="en-US" sz="1600" b="1" i="0" u="none" strike="noStrike" dirty="0" err="1">
                          <a:solidFill>
                            <a:srgbClr val="FFFFFF"/>
                          </a:solidFill>
                          <a:effectLst/>
                          <a:latin typeface="Arial" panose="020B0604020202020204" pitchFamily="34" charset="0"/>
                        </a:rPr>
                        <a:t>Indicateurs</a:t>
                      </a:r>
                      <a:r>
                        <a:rPr lang="en-US" sz="1600" b="1" i="0" u="none" strike="noStrike" dirty="0">
                          <a:solidFill>
                            <a:srgbClr val="FFFFFF"/>
                          </a:solidFill>
                          <a:effectLst/>
                          <a:latin typeface="Arial" panose="020B0604020202020204" pitchFamily="34" charset="0"/>
                        </a:rPr>
                        <a:t> non </a:t>
                      </a:r>
                      <a:r>
                        <a:rPr lang="en-US" sz="1600" b="1" i="0" u="none" strike="noStrike" dirty="0" err="1">
                          <a:solidFill>
                            <a:srgbClr val="FFFFFF"/>
                          </a:solidFill>
                          <a:effectLst/>
                          <a:latin typeface="Arial" panose="020B0604020202020204" pitchFamily="34" charset="0"/>
                        </a:rPr>
                        <a:t>conformes</a:t>
                      </a:r>
                      <a:endParaRPr lang="en-US" sz="1600" b="1" i="0" u="none" strike="noStrike" dirty="0">
                        <a:solidFill>
                          <a:srgbClr val="FFFFFF"/>
                        </a:solidFill>
                        <a:effectLst/>
                        <a:latin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600" b="1" i="0" u="none" strike="noStrike" dirty="0" err="1">
                          <a:solidFill>
                            <a:srgbClr val="FFFFFF"/>
                          </a:solidFill>
                          <a:effectLst/>
                          <a:latin typeface="Arial" panose="020B0604020202020204" pitchFamily="34" charset="0"/>
                        </a:rPr>
                        <a:t>Responsable</a:t>
                      </a:r>
                      <a:endParaRPr lang="en-US" sz="1600" b="1" i="0" u="none" strike="noStrike" dirty="0">
                        <a:solidFill>
                          <a:srgbClr val="FFFFFF"/>
                        </a:solidFill>
                        <a:effectLst/>
                        <a:latin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600" b="1" i="0" u="none" strike="noStrike" dirty="0">
                          <a:solidFill>
                            <a:srgbClr val="FFFFFF"/>
                          </a:solidFill>
                          <a:effectLst/>
                          <a:latin typeface="Arial" panose="020B0604020202020204" pitchFamily="34" charset="0"/>
                        </a:rPr>
                        <a:t>Cause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600" b="1" i="0" u="none" strike="noStrike" dirty="0">
                          <a:solidFill>
                            <a:srgbClr val="FFFFFF"/>
                          </a:solidFill>
                          <a:effectLst/>
                          <a:latin typeface="Arial" panose="020B0604020202020204" pitchFamily="34" charset="0"/>
                        </a:rPr>
                        <a:t>Action corrective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solidFill>
                      <a:srgbClr val="1F4E78"/>
                    </a:solidFill>
                  </a:tcPr>
                </a:tc>
                <a:extLst>
                  <a:ext uri="{0D108BD9-81ED-4DB2-BD59-A6C34878D82A}">
                    <a16:rowId xmlns:a16="http://schemas.microsoft.com/office/drawing/2014/main" val="616134662"/>
                  </a:ext>
                </a:extLst>
              </a:tr>
              <a:tr h="710760">
                <a:tc>
                  <a:txBody>
                    <a:bodyPr/>
                    <a:lstStyle/>
                    <a:p>
                      <a:pPr algn="ctr" fontAlgn="ctr"/>
                      <a:r>
                        <a:rPr lang="fr-FR" sz="1800" b="1" i="0" u="none" strike="noStrike" dirty="0">
                          <a:solidFill>
                            <a:srgbClr val="000000"/>
                          </a:solidFill>
                          <a:effectLst/>
                          <a:latin typeface="Arial" panose="020B0604020202020204" pitchFamily="34" charset="0"/>
                        </a:rPr>
                        <a:t>Taux de dossiers patients</a:t>
                      </a:r>
                      <a:r>
                        <a:rPr lang="fr-FR" sz="1800" b="1" i="0" u="none" strike="noStrike" baseline="0" dirty="0">
                          <a:solidFill>
                            <a:srgbClr val="000000"/>
                          </a:solidFill>
                          <a:effectLst/>
                          <a:latin typeface="Arial" panose="020B0604020202020204" pitchFamily="34" charset="0"/>
                        </a:rPr>
                        <a:t> non-conformes (hospitalisation)</a:t>
                      </a:r>
                      <a:endParaRPr lang="fr-FR" sz="1800" b="1" i="0" u="none" strike="noStrike" dirty="0">
                        <a:solidFill>
                          <a:srgbClr val="000000"/>
                        </a:solidFill>
                        <a:effectLst/>
                        <a:latin typeface="Arial" panose="020B0604020202020204" pitchFamily="34" charset="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dirty="0" err="1"/>
                        <a:t>Bigué</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dirty="0"/>
                        <a:t>Les</a:t>
                      </a:r>
                      <a:r>
                        <a:rPr lang="fr-SN" baseline="0" dirty="0"/>
                        <a:t> médecins ne remplissent pas les protocoles</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dirty="0"/>
                        <a:t>Remettre</a:t>
                      </a:r>
                      <a:r>
                        <a:rPr lang="fr-SN" baseline="0" dirty="0"/>
                        <a:t> les dossiers aux médecins pour le rattrapage </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a:noFill/>
                    </a:lnT>
                    <a:lnB w="6350" cap="flat" cmpd="sng" algn="ctr">
                      <a:noFill/>
                      <a:prstDash val="solid"/>
                      <a:round/>
                      <a:headEnd type="none" w="med" len="med"/>
                      <a:tailEnd type="none" w="med" len="med"/>
                    </a:lnB>
                  </a:tcPr>
                </a:tc>
                <a:extLst>
                  <a:ext uri="{0D108BD9-81ED-4DB2-BD59-A6C34878D82A}">
                    <a16:rowId xmlns:a16="http://schemas.microsoft.com/office/drawing/2014/main" val="1884220283"/>
                  </a:ext>
                </a:extLst>
              </a:tr>
              <a:tr h="1170539">
                <a:tc>
                  <a:txBody>
                    <a:bodyPr/>
                    <a:lstStyle/>
                    <a:p>
                      <a:pPr algn="ctr" fontAlgn="ctr"/>
                      <a:r>
                        <a:rPr lang="fr-FR" sz="1800" b="1" i="0" u="none" strike="noStrike" dirty="0">
                          <a:solidFill>
                            <a:srgbClr val="000000"/>
                          </a:solidFill>
                          <a:effectLst/>
                          <a:latin typeface="Arial" panose="020B0604020202020204" pitchFamily="34" charset="0"/>
                        </a:rPr>
                        <a:t>Nombre de patients hospitalisés</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dirty="0" err="1"/>
                        <a:t>Bigué</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dirty="0"/>
                        <a:t>Baisse d’activité</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dirty="0"/>
                        <a:t>-</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a:noFill/>
                    </a:lnT>
                    <a:lnB w="6350" cap="flat" cmpd="sng" algn="ctr">
                      <a:noFill/>
                      <a:prstDash val="solid"/>
                      <a:round/>
                      <a:headEnd type="none" w="med" len="med"/>
                      <a:tailEnd type="none" w="med" len="med"/>
                    </a:lnB>
                  </a:tcPr>
                </a:tc>
                <a:extLst>
                  <a:ext uri="{0D108BD9-81ED-4DB2-BD59-A6C34878D82A}">
                    <a16:rowId xmlns:a16="http://schemas.microsoft.com/office/drawing/2014/main" val="385698387"/>
                  </a:ext>
                </a:extLst>
              </a:tr>
              <a:tr h="1170539">
                <a:tc>
                  <a:txBody>
                    <a:bodyPr/>
                    <a:lstStyle/>
                    <a:p>
                      <a:pPr algn="ctr" fontAlgn="ctr"/>
                      <a:r>
                        <a:rPr lang="fr-FR" sz="1800" b="1" i="0" u="none" strike="noStrike" dirty="0">
                          <a:solidFill>
                            <a:srgbClr val="000000"/>
                          </a:solidFill>
                          <a:effectLst/>
                          <a:latin typeface="Arial" panose="020B0604020202020204" pitchFamily="34" charset="0"/>
                        </a:rPr>
                        <a:t>Taux d’occupation des lits</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dirty="0" err="1"/>
                        <a:t>Bigué</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dirty="0"/>
                        <a:t>Baisse d’activité</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dirty="0"/>
                        <a:t>-</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a:noFill/>
                    </a:lnT>
                    <a:lnB w="635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4209134498"/>
                  </a:ext>
                </a:extLst>
              </a:tr>
            </a:tbl>
          </a:graphicData>
        </a:graphic>
      </p:graphicFrame>
      <p:sp>
        <p:nvSpPr>
          <p:cNvPr id="8" name="Rectangle 7"/>
          <p:cNvSpPr/>
          <p:nvPr/>
        </p:nvSpPr>
        <p:spPr>
          <a:xfrm>
            <a:off x="702000" y="6426684"/>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plan d’action cibles non atteintes 2023</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p:cNvSpPr/>
          <p:nvPr/>
        </p:nvSpPr>
        <p:spPr>
          <a:xfrm>
            <a:off x="702000" y="1215479"/>
            <a:ext cx="10584721"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PO04 - Hospitalisation</a:t>
            </a:r>
            <a:endParaRPr lang="en-US" dirty="0"/>
          </a:p>
        </p:txBody>
      </p:sp>
    </p:spTree>
    <p:extLst>
      <p:ext uri="{BB962C8B-B14F-4D97-AF65-F5344CB8AC3E}">
        <p14:creationId xmlns:p14="http://schemas.microsoft.com/office/powerpoint/2010/main" val="18556630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Gestion du processus</a:t>
            </a:r>
            <a:endParaRPr lang="en-US" sz="2400" dirty="0">
              <a:solidFill>
                <a:schemeClr val="bg1"/>
              </a:solidFill>
            </a:endParaRPr>
          </a:p>
        </p:txBody>
      </p:sp>
      <p:sp>
        <p:nvSpPr>
          <p:cNvPr id="11" name="Titre 1">
            <a:extLst>
              <a:ext uri="{FF2B5EF4-FFF2-40B4-BE49-F238E27FC236}">
                <a16:creationId xmlns:a16="http://schemas.microsoft.com/office/drawing/2014/main" id="{DB7CEAEC-4849-4BA5-9A1C-6D67CF319CFF}"/>
              </a:ext>
            </a:extLst>
          </p:cNvPr>
          <p:cNvSpPr>
            <a:spLocks noGrp="1"/>
          </p:cNvSpPr>
          <p:nvPr>
            <p:ph type="title"/>
          </p:nvPr>
        </p:nvSpPr>
        <p:spPr>
          <a:xfrm>
            <a:off x="702000" y="151297"/>
            <a:ext cx="10788000" cy="896076"/>
          </a:xfrm>
        </p:spPr>
        <p:txBody>
          <a:bodyPr>
            <a:normAutofit/>
          </a:bodyPr>
          <a:lstStyle/>
          <a:p>
            <a:pPr algn="ctr"/>
            <a:r>
              <a:rPr lang="fr-FR" sz="3200" b="1" dirty="0">
                <a:latin typeface="Bahnschrift" panose="020B0502040204020203" pitchFamily="34" charset="0"/>
              </a:rPr>
              <a:t> PO04 – Hospitalisation</a:t>
            </a:r>
          </a:p>
        </p:txBody>
      </p:sp>
      <p:graphicFrame>
        <p:nvGraphicFramePr>
          <p:cNvPr id="3" name="Tableau 2"/>
          <p:cNvGraphicFramePr>
            <a:graphicFrameLocks noGrp="1"/>
          </p:cNvGraphicFramePr>
          <p:nvPr>
            <p:extLst>
              <p:ext uri="{D42A27DB-BD31-4B8C-83A1-F6EECF244321}">
                <p14:modId xmlns:p14="http://schemas.microsoft.com/office/powerpoint/2010/main" val="3627582493"/>
              </p:ext>
            </p:extLst>
          </p:nvPr>
        </p:nvGraphicFramePr>
        <p:xfrm>
          <a:off x="1240971" y="1593670"/>
          <a:ext cx="9209315" cy="2334755"/>
        </p:xfrm>
        <a:graphic>
          <a:graphicData uri="http://schemas.openxmlformats.org/drawingml/2006/table">
            <a:tbl>
              <a:tblPr/>
              <a:tblGrid>
                <a:gridCol w="4930294">
                  <a:extLst>
                    <a:ext uri="{9D8B030D-6E8A-4147-A177-3AD203B41FA5}">
                      <a16:colId xmlns:a16="http://schemas.microsoft.com/office/drawing/2014/main" val="2447260720"/>
                    </a:ext>
                  </a:extLst>
                </a:gridCol>
                <a:gridCol w="4279021">
                  <a:extLst>
                    <a:ext uri="{9D8B030D-6E8A-4147-A177-3AD203B41FA5}">
                      <a16:colId xmlns:a16="http://schemas.microsoft.com/office/drawing/2014/main" val="2779336989"/>
                    </a:ext>
                  </a:extLst>
                </a:gridCol>
              </a:tblGrid>
              <a:tr h="281495">
                <a:tc gridSpan="2">
                  <a:txBody>
                    <a:bodyPr/>
                    <a:lstStyle/>
                    <a:p>
                      <a:pPr algn="ctr" fontAlgn="ctr"/>
                      <a:r>
                        <a:rPr lang="fr-FR" sz="1400" b="1" i="0" u="none" strike="noStrike" dirty="0">
                          <a:solidFill>
                            <a:srgbClr val="FFFFFF"/>
                          </a:solidFill>
                          <a:effectLst/>
                          <a:latin typeface="Bahnschrift" panose="020B0502040204020203" pitchFamily="34" charset="0"/>
                        </a:rPr>
                        <a:t>PO04 – Hospitalisation</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82483"/>
                    </a:solidFill>
                  </a:tcPr>
                </a:tc>
                <a:tc hMerge="1">
                  <a:txBody>
                    <a:bodyPr/>
                    <a:lstStyle/>
                    <a:p>
                      <a:endParaRPr lang="en-US"/>
                    </a:p>
                  </a:txBody>
                  <a:tcPr/>
                </a:tc>
                <a:extLst>
                  <a:ext uri="{0D108BD9-81ED-4DB2-BD59-A6C34878D82A}">
                    <a16:rowId xmlns:a16="http://schemas.microsoft.com/office/drawing/2014/main" val="2574862643"/>
                  </a:ext>
                </a:extLst>
              </a:tr>
              <a:tr h="281495">
                <a:tc>
                  <a:txBody>
                    <a:bodyPr/>
                    <a:lstStyle/>
                    <a:p>
                      <a:pPr algn="l" fontAlgn="b"/>
                      <a:endParaRPr lang="en-US" sz="1400" b="0" i="0" u="none" strike="noStrike">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endParaRPr lang="en-US" sz="1400" b="0" i="0" u="none" strike="noStrike">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587809041"/>
                  </a:ext>
                </a:extLst>
              </a:tr>
              <a:tr h="562991">
                <a:tc>
                  <a:txBody>
                    <a:bodyPr/>
                    <a:lstStyle/>
                    <a:p>
                      <a:pPr algn="ctr" fontAlgn="ctr"/>
                      <a:r>
                        <a:rPr lang="fr-FR" sz="1400" b="1" i="0" u="none" strike="noStrike" dirty="0">
                          <a:solidFill>
                            <a:srgbClr val="FFFFFF"/>
                          </a:solidFill>
                          <a:effectLst/>
                          <a:latin typeface="Bahnschrift" panose="020B0502040204020203" pitchFamily="34" charset="0"/>
                        </a:rPr>
                        <a:t>Difficultés rencontrées dans le processus &amp; Qualipro</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Bahnschrift" panose="020B0502040204020203" pitchFamily="34" charset="0"/>
                        </a:rPr>
                        <a:t>Besoin/réclamation</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extLst>
                  <a:ext uri="{0D108BD9-81ED-4DB2-BD59-A6C34878D82A}">
                    <a16:rowId xmlns:a16="http://schemas.microsoft.com/office/drawing/2014/main" val="2440026530"/>
                  </a:ext>
                </a:extLst>
              </a:tr>
              <a:tr h="1208774">
                <a:tc>
                  <a:txBody>
                    <a:bodyPr/>
                    <a:lstStyle/>
                    <a:p>
                      <a:pPr marL="0" indent="0" algn="ctr" fontAlgn="ctr">
                        <a:buFont typeface="Arial" panose="020B0604020202020204" pitchFamily="34" charset="0"/>
                        <a:buNone/>
                      </a:pPr>
                      <a:r>
                        <a:rPr lang="fr-SN" sz="1400" b="0" i="0" u="none" strike="noStrike" dirty="0">
                          <a:solidFill>
                            <a:srgbClr val="000000"/>
                          </a:solidFill>
                          <a:effectLst/>
                          <a:latin typeface="Bahnschrift" panose="020B0502040204020203" pitchFamily="34" charset="0"/>
                        </a:rPr>
                        <a:t>Problème</a:t>
                      </a:r>
                      <a:r>
                        <a:rPr lang="fr-SN" sz="1400" b="0" i="0" u="none" strike="noStrike" baseline="0" dirty="0">
                          <a:solidFill>
                            <a:srgbClr val="000000"/>
                          </a:solidFill>
                          <a:effectLst/>
                          <a:latin typeface="Bahnschrift" panose="020B0502040204020203" pitchFamily="34" charset="0"/>
                        </a:rPr>
                        <a:t> d’archivage des dossiers patients</a:t>
                      </a:r>
                      <a:endParaRPr lang="en-US" sz="1400" b="0" i="0" u="none" strike="noStrike" dirty="0">
                        <a:solidFill>
                          <a:srgbClr val="000000"/>
                        </a:solidFill>
                        <a:effectLst/>
                        <a:latin typeface="Bahnschrift" panose="020B0502040204020203"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ctr"/>
                      <a:r>
                        <a:rPr lang="en-US" sz="1400" b="0" i="0" u="none" strike="noStrike" dirty="0">
                          <a:solidFill>
                            <a:srgbClr val="C000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550560852"/>
                  </a:ext>
                </a:extLst>
              </a:tr>
            </a:tbl>
          </a:graphicData>
        </a:graphic>
      </p:graphicFrame>
    </p:spTree>
    <p:extLst>
      <p:ext uri="{BB962C8B-B14F-4D97-AF65-F5344CB8AC3E}">
        <p14:creationId xmlns:p14="http://schemas.microsoft.com/office/powerpoint/2010/main" val="20701918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Audit</a:t>
            </a:r>
            <a:endParaRPr lang="en-US" sz="2400" dirty="0">
              <a:solidFill>
                <a:schemeClr val="bg1"/>
              </a:solidFill>
            </a:endParaRPr>
          </a:p>
        </p:txBody>
      </p:sp>
      <p:sp>
        <p:nvSpPr>
          <p:cNvPr id="11" name="Titre 1">
            <a:extLst>
              <a:ext uri="{FF2B5EF4-FFF2-40B4-BE49-F238E27FC236}">
                <a16:creationId xmlns:a16="http://schemas.microsoft.com/office/drawing/2014/main" id="{DB7CEAEC-4849-4BA5-9A1C-6D67CF319CFF}"/>
              </a:ext>
            </a:extLst>
          </p:cNvPr>
          <p:cNvSpPr>
            <a:spLocks noGrp="1"/>
          </p:cNvSpPr>
          <p:nvPr>
            <p:ph type="title"/>
          </p:nvPr>
        </p:nvSpPr>
        <p:spPr>
          <a:xfrm>
            <a:off x="702000" y="151297"/>
            <a:ext cx="10788000" cy="896076"/>
          </a:xfrm>
        </p:spPr>
        <p:txBody>
          <a:bodyPr>
            <a:normAutofit/>
          </a:bodyPr>
          <a:lstStyle/>
          <a:p>
            <a:pPr algn="ctr"/>
            <a:r>
              <a:rPr lang="fr-FR" sz="3200" b="1" dirty="0">
                <a:latin typeface="Bahnschrift" panose="020B0502040204020203" pitchFamily="34" charset="0"/>
              </a:rPr>
              <a:t> PO04 – Hospitalisation</a:t>
            </a:r>
          </a:p>
        </p:txBody>
      </p:sp>
      <p:graphicFrame>
        <p:nvGraphicFramePr>
          <p:cNvPr id="8" name="Tableau 7"/>
          <p:cNvGraphicFramePr>
            <a:graphicFrameLocks noGrp="1"/>
          </p:cNvGraphicFramePr>
          <p:nvPr>
            <p:extLst>
              <p:ext uri="{D42A27DB-BD31-4B8C-83A1-F6EECF244321}">
                <p14:modId xmlns:p14="http://schemas.microsoft.com/office/powerpoint/2010/main" val="3538137715"/>
              </p:ext>
            </p:extLst>
          </p:nvPr>
        </p:nvGraphicFramePr>
        <p:xfrm>
          <a:off x="702000" y="1047373"/>
          <a:ext cx="9762349" cy="4607867"/>
        </p:xfrm>
        <a:graphic>
          <a:graphicData uri="http://schemas.openxmlformats.org/drawingml/2006/table">
            <a:tbl>
              <a:tblPr/>
              <a:tblGrid>
                <a:gridCol w="3623503">
                  <a:extLst>
                    <a:ext uri="{9D8B030D-6E8A-4147-A177-3AD203B41FA5}">
                      <a16:colId xmlns:a16="http://schemas.microsoft.com/office/drawing/2014/main" val="1773555427"/>
                    </a:ext>
                  </a:extLst>
                </a:gridCol>
                <a:gridCol w="1530314">
                  <a:extLst>
                    <a:ext uri="{9D8B030D-6E8A-4147-A177-3AD203B41FA5}">
                      <a16:colId xmlns:a16="http://schemas.microsoft.com/office/drawing/2014/main" val="1375318744"/>
                    </a:ext>
                  </a:extLst>
                </a:gridCol>
                <a:gridCol w="4608532">
                  <a:extLst>
                    <a:ext uri="{9D8B030D-6E8A-4147-A177-3AD203B41FA5}">
                      <a16:colId xmlns:a16="http://schemas.microsoft.com/office/drawing/2014/main" val="3001103945"/>
                    </a:ext>
                  </a:extLst>
                </a:gridCol>
              </a:tblGrid>
              <a:tr h="560795">
                <a:tc gridSpan="3">
                  <a:txBody>
                    <a:bodyPr/>
                    <a:lstStyle/>
                    <a:p>
                      <a:pPr algn="ctr" rtl="0" fontAlgn="ctr"/>
                      <a:r>
                        <a:rPr lang="fr-FR" sz="1800" b="1" i="0" u="none" strike="noStrike" dirty="0">
                          <a:solidFill>
                            <a:srgbClr val="FFFFFF"/>
                          </a:solidFill>
                          <a:effectLst/>
                          <a:latin typeface="Arial Narrow" panose="020B0606020202030204" pitchFamily="34" charset="0"/>
                        </a:rPr>
                        <a:t>PO04 – Hospitalisation</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82483"/>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464213">
                <a:tc>
                  <a:txBody>
                    <a:bodyPr/>
                    <a:lstStyle/>
                    <a:p>
                      <a:pPr algn="l" fontAlgn="b"/>
                      <a:endParaRPr lang="en-US" sz="2000" b="0" i="0" u="none" strike="noStrike">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2000" b="0" i="0" u="none" strike="noStrike">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2000" b="0" i="0" u="none" strike="noStrike">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82907">
                <a:tc>
                  <a:txBody>
                    <a:bodyPr/>
                    <a:lstStyle/>
                    <a:p>
                      <a:pPr algn="ctr" fontAlgn="b"/>
                      <a:r>
                        <a:rPr lang="en-US" sz="2000" b="0" i="0" u="none" strike="noStrike" dirty="0">
                          <a:solidFill>
                            <a:srgbClr val="000000"/>
                          </a:solidFill>
                          <a:effectLst/>
                          <a:latin typeface="Arial Narrow" panose="020B0606020202030204" pitchFamily="34" charset="0"/>
                        </a:rPr>
                        <a:t>Rubriques</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Arial Narrow" panose="020B0606020202030204" pitchFamily="34" charset="0"/>
                        </a:rPr>
                        <a:t>Réponses</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2000" b="0" i="0" u="none" strike="noStrike" dirty="0" err="1">
                          <a:solidFill>
                            <a:srgbClr val="000000"/>
                          </a:solidFill>
                          <a:effectLst/>
                          <a:latin typeface="Arial Narrow" panose="020B0606020202030204" pitchFamily="34" charset="0"/>
                        </a:rPr>
                        <a:t>Commentaires</a:t>
                      </a:r>
                      <a:endParaRPr lang="en-US" sz="2000" b="0" i="0" u="none" strike="noStrike" dirty="0">
                        <a:solidFill>
                          <a:srgbClr val="000000"/>
                        </a:solidFill>
                        <a:effectLst/>
                        <a:latin typeface="Arial Narrow" panose="020B0606020202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638683">
                <a:tc>
                  <a:txBody>
                    <a:bodyPr/>
                    <a:lstStyle/>
                    <a:p>
                      <a:pPr algn="ctr" rtl="0" fontAlgn="ctr"/>
                      <a:r>
                        <a:rPr lang="en-US" sz="1800" b="1" i="0" u="none" strike="noStrike">
                          <a:solidFill>
                            <a:srgbClr val="FFFFFF"/>
                          </a:solidFill>
                          <a:effectLst/>
                          <a:latin typeface="Arial Narrow" panose="020B0606020202030204"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fr-SN" sz="1800" b="0" i="0" u="none" strike="noStrike" baseline="0" dirty="0">
                          <a:solidFill>
                            <a:srgbClr val="00B050"/>
                          </a:solidFill>
                          <a:effectLst/>
                          <a:latin typeface="Arial Rounded MT Bold" panose="020F0704030504030204" pitchFamily="34" charset="0"/>
                        </a:rPr>
                        <a:t> Août 2023</a:t>
                      </a:r>
                      <a:endParaRPr lang="en-US" sz="1800" b="0" i="0" u="none" strike="noStrike" dirty="0">
                        <a:solidFill>
                          <a:srgbClr val="00B05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0" indent="0" algn="l" fontAlgn="b">
                        <a:buFont typeface="Arial" panose="020B0604020202020204" pitchFamily="34" charset="0"/>
                        <a:buNone/>
                      </a:pPr>
                      <a:endParaRPr lang="en-US" sz="1800" b="0" i="0" u="none" strike="noStrike" dirty="0">
                        <a:solidFill>
                          <a:srgbClr val="0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607529">
                <a:tc>
                  <a:txBody>
                    <a:bodyPr/>
                    <a:lstStyle/>
                    <a:p>
                      <a:pPr algn="ctr" rtl="0" fontAlgn="ctr"/>
                      <a:r>
                        <a:rPr lang="en-US" sz="1800" b="1" i="0" u="none" strike="noStrike" dirty="0">
                          <a:solidFill>
                            <a:srgbClr val="FFFFFF"/>
                          </a:solidFill>
                          <a:effectLst/>
                          <a:latin typeface="Arial Narrow" panose="020B0606020202030204" pitchFamily="34" charset="0"/>
                        </a:rPr>
                        <a:t>Derniers Audits cloturés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800" b="0" i="0" u="none" strike="noStrike" dirty="0">
                          <a:solidFill>
                            <a:srgbClr val="FF0000"/>
                          </a:solidFill>
                          <a:effectLst/>
                          <a:latin typeface="Arial Rounded MT Bold" panose="020F0704030504030204" pitchFamily="34" charset="0"/>
                        </a:rPr>
                        <a:t>Non</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l" rtl="0" fontAlgn="ctr"/>
                      <a:endParaRPr lang="en-US" sz="18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1199479">
                <a:tc>
                  <a:txBody>
                    <a:bodyPr/>
                    <a:lstStyle/>
                    <a:p>
                      <a:pPr algn="ctr" rtl="0" fontAlgn="ctr"/>
                      <a:r>
                        <a:rPr lang="en-US" sz="1800" b="1" i="0" u="none" strike="noStrike" dirty="0" err="1">
                          <a:solidFill>
                            <a:srgbClr val="FFFFFF"/>
                          </a:solidFill>
                          <a:effectLst/>
                          <a:latin typeface="Arial Narrow" panose="020B0606020202030204" pitchFamily="34" charset="0"/>
                        </a:rPr>
                        <a:t>Ecarts</a:t>
                      </a:r>
                      <a:r>
                        <a:rPr lang="en-US" sz="1800" b="1" i="0" u="none" strike="noStrike" dirty="0">
                          <a:solidFill>
                            <a:srgbClr val="FFFFFF"/>
                          </a:solidFill>
                          <a:effectLst/>
                          <a:latin typeface="Arial Narrow" panose="020B0606020202030204" pitchFamily="34" charset="0"/>
                        </a:rPr>
                        <a:t>/pts faibles </a:t>
                      </a:r>
                      <a:r>
                        <a:rPr lang="en-US" sz="1800" b="1" i="0" u="none" strike="noStrike" dirty="0" err="1">
                          <a:solidFill>
                            <a:srgbClr val="FFFFFF"/>
                          </a:solidFill>
                          <a:effectLst/>
                          <a:latin typeface="Arial Narrow" panose="020B0606020202030204" pitchFamily="34" charset="0"/>
                        </a:rPr>
                        <a:t>ouverts</a:t>
                      </a:r>
                      <a:r>
                        <a:rPr lang="en-US" sz="1800" b="1" i="0" u="none" strike="noStrike" dirty="0">
                          <a:solidFill>
                            <a:srgbClr val="FFFFFF"/>
                          </a:solidFill>
                          <a:effectLst/>
                          <a:latin typeface="Arial Narrow" panose="020B0606020202030204" pitchFamily="34" charset="0"/>
                        </a:rPr>
                        <a:t>/non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800" b="0" i="0" u="none" strike="noStrike" dirty="0" err="1">
                          <a:solidFill>
                            <a:srgbClr val="00B050"/>
                          </a:solidFill>
                          <a:effectLst/>
                          <a:latin typeface="Arial Rounded MT Bold" panose="020F0704030504030204" pitchFamily="34" charset="0"/>
                        </a:rPr>
                        <a:t>Oui</a:t>
                      </a:r>
                      <a:endParaRPr lang="en-US" sz="1800" b="0" i="0" u="none" strike="noStrike" dirty="0">
                        <a:solidFill>
                          <a:srgbClr val="00B05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8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54261">
                <a:tc>
                  <a:txBody>
                    <a:bodyPr/>
                    <a:lstStyle/>
                    <a:p>
                      <a:pPr algn="ctr" rtl="0" fontAlgn="ctr"/>
                      <a:r>
                        <a:rPr lang="en-US" sz="1800" b="1" i="0" u="none" strike="noStrike" dirty="0">
                          <a:solidFill>
                            <a:srgbClr val="FFFFFF"/>
                          </a:solidFill>
                          <a:effectLst/>
                          <a:latin typeface="Arial Narrow" panose="020B0606020202030204"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800" b="0" i="0" u="none" strike="noStrike" dirty="0" err="1">
                          <a:solidFill>
                            <a:srgbClr val="00B050"/>
                          </a:solidFill>
                          <a:effectLst/>
                          <a:latin typeface="Arial Rounded MT Bold" panose="020F0704030504030204" pitchFamily="34" charset="0"/>
                        </a:rPr>
                        <a:t>Décembre</a:t>
                      </a:r>
                      <a:r>
                        <a:rPr lang="en-US" sz="1800" b="0" i="0" u="none" strike="noStrike" dirty="0">
                          <a:solidFill>
                            <a:srgbClr val="00B050"/>
                          </a:solidFill>
                          <a:effectLst/>
                          <a:latin typeface="Arial Rounded MT Bold" panose="020F0704030504030204" pitchFamily="34" charset="0"/>
                        </a:rPr>
                        <a:t> 2023</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r>
                        <a:rPr lang="en-US" sz="1800" b="0" i="0" u="none" strike="noStrike" dirty="0">
                          <a:solidFill>
                            <a:srgbClr val="CC33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Tree>
    <p:extLst>
      <p:ext uri="{BB962C8B-B14F-4D97-AF65-F5344CB8AC3E}">
        <p14:creationId xmlns:p14="http://schemas.microsoft.com/office/powerpoint/2010/main" val="38453311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446907"/>
            <a:ext cx="9326880"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Actes</a:t>
            </a:r>
            <a:endParaRPr kumimoji="0" lang="en-US"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72777108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PO05 - Actes</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6" y="1681511"/>
            <a:ext cx="3221296" cy="1152962"/>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FFFFF"/>
                    </a:solidFill>
                    <a:effectLst/>
                    <a:uLnTx/>
                    <a:uFillTx/>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15" name="Group 759"/>
          <p:cNvGrpSpPr/>
          <p:nvPr/>
        </p:nvGrpSpPr>
        <p:grpSpPr>
          <a:xfrm>
            <a:off x="4085766" y="2098518"/>
            <a:ext cx="805918"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5128549" y="1373532"/>
            <a:ext cx="6843057" cy="1815882"/>
          </a:xfrm>
          <a:prstGeom prst="rect">
            <a:avLst/>
          </a:prstGeom>
          <a:noFill/>
          <a:ln>
            <a:solidFill>
              <a:srgbClr val="7030A0"/>
            </a:solidFill>
          </a:ln>
        </p:spPr>
        <p:txBody>
          <a:bodyPr wrap="square" rtlCol="0">
            <a:spAutoFit/>
          </a:bodyPr>
          <a:lstStyle/>
          <a:p>
            <a:r>
              <a:rPr lang="fr-FR" sz="2800" dirty="0">
                <a:solidFill>
                  <a:srgbClr val="7030A0"/>
                </a:solidFill>
                <a:latin typeface="Arial Narrow" panose="020B0606020202030204" pitchFamily="34" charset="0"/>
              </a:rPr>
              <a:t>Prendre le patient en charge de manière personnalisée et adéquate pour maintenir ou améliorer son état, donner des conseils d'éducation et prévenir les risques.</a:t>
            </a:r>
            <a:endParaRPr lang="en-US" sz="2800" dirty="0">
              <a:solidFill>
                <a:srgbClr val="7030A0"/>
              </a:solidFill>
              <a:latin typeface="Arial Narrow" panose="020B0606020202030204" pitchFamily="34" charset="0"/>
            </a:endParaRPr>
          </a:p>
        </p:txBody>
      </p:sp>
      <p:grpSp>
        <p:nvGrpSpPr>
          <p:cNvPr id="19" name="Group 719"/>
          <p:cNvGrpSpPr/>
          <p:nvPr/>
        </p:nvGrpSpPr>
        <p:grpSpPr>
          <a:xfrm>
            <a:off x="569235" y="4328453"/>
            <a:ext cx="3221297" cy="1152962"/>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fr-SN" sz="2400" b="1" i="0" u="none" strike="noStrike" kern="0" cap="none" spc="0" normalizeH="0" baseline="0" noProof="0" dirty="0">
                    <a:ln>
                      <a:noFill/>
                    </a:ln>
                    <a:solidFill>
                      <a:srgbClr val="FFFFFF"/>
                    </a:solidFill>
                    <a:effectLst/>
                    <a:uLnTx/>
                    <a:uFillTx/>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25" name="Group 759"/>
          <p:cNvGrpSpPr/>
          <p:nvPr/>
        </p:nvGrpSpPr>
        <p:grpSpPr>
          <a:xfrm>
            <a:off x="4049886" y="4766779"/>
            <a:ext cx="805918"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5128550" y="4021425"/>
            <a:ext cx="6843056" cy="1754326"/>
          </a:xfrm>
          <a:prstGeom prst="rect">
            <a:avLst/>
          </a:prstGeom>
          <a:noFill/>
          <a:ln>
            <a:solidFill>
              <a:srgbClr val="7030A0"/>
            </a:solidFill>
          </a:ln>
        </p:spPr>
        <p:txBody>
          <a:bodyPr wrap="square" rtlCol="0">
            <a:spAutoFit/>
          </a:bodyPr>
          <a:lstStyle/>
          <a:p>
            <a:pPr>
              <a:lnSpc>
                <a:spcPct val="150000"/>
              </a:lnSpc>
            </a:pPr>
            <a:r>
              <a:rPr lang="fr-FR" sz="2400" dirty="0">
                <a:solidFill>
                  <a:srgbClr val="7030A0"/>
                </a:solidFill>
                <a:latin typeface="Arial Narrow" panose="020B0606020202030204" pitchFamily="34" charset="0"/>
              </a:rPr>
              <a:t>De : Décision prise de réaliser un acte ;</a:t>
            </a:r>
          </a:p>
          <a:p>
            <a:pPr>
              <a:lnSpc>
                <a:spcPct val="150000"/>
              </a:lnSpc>
            </a:pPr>
            <a:r>
              <a:rPr lang="fr-FR" sz="2400" dirty="0">
                <a:solidFill>
                  <a:srgbClr val="7030A0"/>
                </a:solidFill>
                <a:latin typeface="Arial Narrow" panose="020B0606020202030204" pitchFamily="34" charset="0"/>
              </a:rPr>
              <a:t>A : Acte réalisé (exécution, surveillance et contrôle de l'efficacité)</a:t>
            </a:r>
          </a:p>
        </p:txBody>
      </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i="1" dirty="0">
                <a:solidFill>
                  <a:schemeClr val="bg1"/>
                </a:solidFill>
              </a:rPr>
              <a:t>  Finalité &amp; Périmètre</a:t>
            </a:r>
            <a:endParaRPr lang="en-US" sz="2400" dirty="0">
              <a:solidFill>
                <a:schemeClr val="bg1"/>
              </a:solidFill>
            </a:endParaRPr>
          </a:p>
        </p:txBody>
      </p:sp>
      <p:sp>
        <p:nvSpPr>
          <p:cNvPr id="34" name="ZoneTexte 33"/>
          <p:cNvSpPr txBox="1"/>
          <p:nvPr/>
        </p:nvSpPr>
        <p:spPr>
          <a:xfrm>
            <a:off x="702000" y="836023"/>
            <a:ext cx="3465051" cy="646331"/>
          </a:xfrm>
          <a:prstGeom prst="rect">
            <a:avLst/>
          </a:prstGeom>
          <a:noFill/>
        </p:spPr>
        <p:txBody>
          <a:bodyPr wrap="square" rtlCol="0">
            <a:spAutoFit/>
          </a:bodyPr>
          <a:lstStyle/>
          <a:p>
            <a:r>
              <a:rPr lang="fr-SN" dirty="0">
                <a:latin typeface="Century Gothic" panose="020B0502020202020204" pitchFamily="34" charset="0"/>
              </a:rPr>
              <a:t>Pilote :</a:t>
            </a:r>
          </a:p>
          <a:p>
            <a:r>
              <a:rPr lang="fr-SN" dirty="0">
                <a:latin typeface="Century Gothic" panose="020B0502020202020204" pitchFamily="34" charset="0"/>
              </a:rPr>
              <a:t>Co-pilote :  </a:t>
            </a:r>
            <a:endParaRPr lang="en-US" dirty="0">
              <a:latin typeface="Century Gothic" panose="020B0502020202020204" pitchFamily="34" charset="0"/>
            </a:endParaRPr>
          </a:p>
        </p:txBody>
      </p:sp>
    </p:spTree>
    <p:extLst>
      <p:ext uri="{BB962C8B-B14F-4D97-AF65-F5344CB8AC3E}">
        <p14:creationId xmlns:p14="http://schemas.microsoft.com/office/powerpoint/2010/main" val="21592596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10"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PO05 - Actes</a:t>
            </a:r>
          </a:p>
        </p:txBody>
      </p:sp>
      <p:graphicFrame>
        <p:nvGraphicFramePr>
          <p:cNvPr id="2" name="Tableau 1"/>
          <p:cNvGraphicFramePr>
            <a:graphicFrameLocks noGrp="1"/>
          </p:cNvGraphicFramePr>
          <p:nvPr>
            <p:extLst>
              <p:ext uri="{D42A27DB-BD31-4B8C-83A1-F6EECF244321}">
                <p14:modId xmlns:p14="http://schemas.microsoft.com/office/powerpoint/2010/main" val="2177944745"/>
              </p:ext>
            </p:extLst>
          </p:nvPr>
        </p:nvGraphicFramePr>
        <p:xfrm>
          <a:off x="702000" y="1801284"/>
          <a:ext cx="10788000" cy="2435681"/>
        </p:xfrm>
        <a:graphic>
          <a:graphicData uri="http://schemas.openxmlformats.org/drawingml/2006/table">
            <a:tbl>
              <a:tblPr/>
              <a:tblGrid>
                <a:gridCol w="4667126">
                  <a:extLst>
                    <a:ext uri="{9D8B030D-6E8A-4147-A177-3AD203B41FA5}">
                      <a16:colId xmlns:a16="http://schemas.microsoft.com/office/drawing/2014/main" val="1037962348"/>
                    </a:ext>
                  </a:extLst>
                </a:gridCol>
                <a:gridCol w="1276141">
                  <a:extLst>
                    <a:ext uri="{9D8B030D-6E8A-4147-A177-3AD203B41FA5}">
                      <a16:colId xmlns:a16="http://schemas.microsoft.com/office/drawing/2014/main" val="2983928454"/>
                    </a:ext>
                  </a:extLst>
                </a:gridCol>
                <a:gridCol w="1499795">
                  <a:extLst>
                    <a:ext uri="{9D8B030D-6E8A-4147-A177-3AD203B41FA5}">
                      <a16:colId xmlns:a16="http://schemas.microsoft.com/office/drawing/2014/main" val="1293066506"/>
                    </a:ext>
                  </a:extLst>
                </a:gridCol>
                <a:gridCol w="986708">
                  <a:extLst>
                    <a:ext uri="{9D8B030D-6E8A-4147-A177-3AD203B41FA5}">
                      <a16:colId xmlns:a16="http://schemas.microsoft.com/office/drawing/2014/main" val="1161711514"/>
                    </a:ext>
                  </a:extLst>
                </a:gridCol>
                <a:gridCol w="2358230">
                  <a:extLst>
                    <a:ext uri="{9D8B030D-6E8A-4147-A177-3AD203B41FA5}">
                      <a16:colId xmlns:a16="http://schemas.microsoft.com/office/drawing/2014/main" val="1985528791"/>
                    </a:ext>
                  </a:extLst>
                </a:gridCol>
              </a:tblGrid>
              <a:tr h="664438">
                <a:tc>
                  <a:txBody>
                    <a:bodyPr/>
                    <a:lstStyle/>
                    <a:p>
                      <a:pPr algn="ctr" fontAlgn="ctr"/>
                      <a:r>
                        <a:rPr lang="en-US" sz="1100" b="0" i="0" u="none" strike="noStrike" dirty="0">
                          <a:solidFill>
                            <a:schemeClr val="bg1"/>
                          </a:solidFill>
                          <a:effectLst/>
                          <a:latin typeface="Myriad Web Pro Condensed"/>
                        </a:rPr>
                        <a:t>INDICATEURS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algn="ctr" fontAlgn="ctr"/>
                      <a:r>
                        <a:rPr lang="en-US" sz="1100" b="0" i="0" u="none" strike="noStrike" dirty="0">
                          <a:solidFill>
                            <a:schemeClr val="bg1"/>
                          </a:solidFill>
                          <a:effectLst/>
                          <a:latin typeface="Myriad Web Pro Condensed"/>
                        </a:rPr>
                        <a:t>RESP.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algn="ctr" fontAlgn="ctr"/>
                      <a:r>
                        <a:rPr lang="en-US" sz="1100" b="0" i="0" u="none" strike="noStrike" dirty="0">
                          <a:solidFill>
                            <a:schemeClr val="bg1"/>
                          </a:solidFill>
                          <a:effectLst/>
                          <a:latin typeface="Myriad Web Pro Condensed"/>
                        </a:rPr>
                        <a:t>FREQ.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algn="ctr" fontAlgn="ctr"/>
                      <a:r>
                        <a:rPr lang="en-US" sz="1100" b="0" i="0" u="none" strike="noStrike" dirty="0">
                          <a:solidFill>
                            <a:schemeClr val="bg1"/>
                          </a:solidFill>
                          <a:effectLst/>
                          <a:latin typeface="Myriad Web Pro Condensed"/>
                        </a:rPr>
                        <a:t>CIBLE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algn="ctr" fontAlgn="ctr"/>
                      <a:r>
                        <a:rPr lang="en-US" sz="1100" b="0" i="0" u="none" strike="noStrike" dirty="0">
                          <a:solidFill>
                            <a:schemeClr val="bg1"/>
                          </a:solidFill>
                          <a:effectLst/>
                          <a:latin typeface="Myriad Web Pro Condensed"/>
                        </a:rPr>
                        <a:t>METHODE DE CALCUL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extLst>
                  <a:ext uri="{0D108BD9-81ED-4DB2-BD59-A6C34878D82A}">
                    <a16:rowId xmlns:a16="http://schemas.microsoft.com/office/drawing/2014/main" val="640835416"/>
                  </a:ext>
                </a:extLst>
              </a:tr>
              <a:tr h="664438">
                <a:tc>
                  <a:txBody>
                    <a:bodyPr/>
                    <a:lstStyle/>
                    <a:p>
                      <a:pPr algn="ctr" fontAlgn="ctr"/>
                      <a:r>
                        <a:rPr lang="en-US" sz="2400" b="0" i="0" u="none" strike="noStrike" dirty="0" err="1">
                          <a:solidFill>
                            <a:srgbClr val="403151"/>
                          </a:solidFill>
                          <a:effectLst/>
                          <a:latin typeface="Myriad Web Pro Condensed"/>
                        </a:rPr>
                        <a:t>Nombre</a:t>
                      </a:r>
                      <a:r>
                        <a:rPr lang="en-US" sz="2400" b="0" i="0" u="none" strike="noStrike" dirty="0">
                          <a:solidFill>
                            <a:srgbClr val="403151"/>
                          </a:solidFill>
                          <a:effectLst/>
                          <a:latin typeface="Myriad Web Pro Condensed"/>
                        </a:rPr>
                        <a:t> </a:t>
                      </a:r>
                      <a:r>
                        <a:rPr lang="en-US" sz="2400" b="0" i="0" u="none" strike="noStrike" dirty="0" err="1">
                          <a:solidFill>
                            <a:srgbClr val="403151"/>
                          </a:solidFill>
                          <a:effectLst/>
                          <a:latin typeface="Myriad Web Pro Condensed"/>
                        </a:rPr>
                        <a:t>d'analyses</a:t>
                      </a:r>
                      <a:r>
                        <a:rPr lang="en-US" sz="2400" b="0" i="0" u="none" strike="noStrike" dirty="0">
                          <a:solidFill>
                            <a:srgbClr val="403151"/>
                          </a:solidFill>
                          <a:effectLst/>
                          <a:latin typeface="Myriad Web Pro Condensed"/>
                        </a:rPr>
                        <a:t> </a:t>
                      </a:r>
                      <a:r>
                        <a:rPr lang="en-US" sz="2400" b="0" i="0" u="none" strike="noStrike" dirty="0" err="1">
                          <a:solidFill>
                            <a:srgbClr val="403151"/>
                          </a:solidFill>
                          <a:effectLst/>
                          <a:latin typeface="Myriad Web Pro Condensed"/>
                        </a:rPr>
                        <a:t>mensuelles</a:t>
                      </a:r>
                      <a:endParaRPr lang="en-US" sz="2400" b="0" i="0" u="none" strike="noStrike" dirty="0">
                        <a:solidFill>
                          <a:srgbClr val="403151"/>
                        </a:solidFill>
                        <a:effectLst/>
                        <a:latin typeface="Myriad Web Pro Condensed"/>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n-US" sz="1600" b="0" i="0" u="none" strike="noStrike" dirty="0" err="1">
                          <a:solidFill>
                            <a:srgbClr val="403151"/>
                          </a:solidFill>
                          <a:effectLst/>
                          <a:latin typeface="Myriad Web Pro Condensed"/>
                        </a:rPr>
                        <a:t>Pilote</a:t>
                      </a:r>
                      <a:r>
                        <a:rPr lang="en-US" sz="1600" b="0" i="0" u="none" strike="noStrike" dirty="0">
                          <a:solidFill>
                            <a:srgbClr val="403151"/>
                          </a:solidFill>
                          <a:effectLst/>
                          <a:latin typeface="Myriad Web Pro Condensed"/>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n-US" sz="1600" b="0" i="0" u="none" strike="noStrike" dirty="0" err="1">
                          <a:solidFill>
                            <a:srgbClr val="403151"/>
                          </a:solidFill>
                          <a:effectLst/>
                          <a:latin typeface="Myriad Web Pro Condensed"/>
                        </a:rPr>
                        <a:t>Mensuelle</a:t>
                      </a:r>
                      <a:endParaRPr lang="en-US" sz="1600" b="0" i="0" u="none" strike="noStrike" dirty="0">
                        <a:solidFill>
                          <a:srgbClr val="403151"/>
                        </a:solidFill>
                        <a:effectLst/>
                        <a:latin typeface="Myriad Web Pro Condensed"/>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n-US" sz="1600" b="0" i="0" u="none" strike="noStrike" dirty="0">
                          <a:solidFill>
                            <a:srgbClr val="403151"/>
                          </a:solidFill>
                          <a:effectLst/>
                          <a:latin typeface="Myriad Web Pro Condensed"/>
                        </a:rPr>
                        <a:t>50 et plus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fontAlgn="ctr"/>
                      <a:r>
                        <a:rPr lang="en-US" sz="2000" b="0" i="0" u="none" strike="noStrike" dirty="0" err="1">
                          <a:solidFill>
                            <a:srgbClr val="403151"/>
                          </a:solidFill>
                          <a:effectLst/>
                          <a:latin typeface="Myriad Web Pro Condensed"/>
                        </a:rPr>
                        <a:t>Décompte</a:t>
                      </a:r>
                      <a:r>
                        <a:rPr lang="en-US" sz="2000" b="0" i="0" u="none" strike="noStrike" dirty="0">
                          <a:solidFill>
                            <a:srgbClr val="403151"/>
                          </a:solidFill>
                          <a:effectLst/>
                          <a:latin typeface="Myriad Web Pro Condensed"/>
                        </a:rPr>
                        <a:t> des analyses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399164964"/>
                  </a:ext>
                </a:extLst>
              </a:tr>
              <a:tr h="844016">
                <a:tc>
                  <a:txBody>
                    <a:bodyPr/>
                    <a:lstStyle/>
                    <a:p>
                      <a:pPr algn="ctr" fontAlgn="ctr"/>
                      <a:r>
                        <a:rPr lang="fr-FR" sz="2400" b="0" i="0" u="none" strike="noStrike" dirty="0">
                          <a:solidFill>
                            <a:srgbClr val="403151"/>
                          </a:solidFill>
                          <a:effectLst/>
                          <a:latin typeface="Myriad Web Pro Condensed"/>
                        </a:rPr>
                        <a:t>Nombre d'incidents pendant un accouchement ou une intervention </a:t>
                      </a:r>
                      <a:r>
                        <a:rPr lang="fr-FR" sz="2400" b="0" i="0" u="none" strike="noStrike" dirty="0" err="1">
                          <a:solidFill>
                            <a:srgbClr val="403151"/>
                          </a:solidFill>
                          <a:effectLst/>
                          <a:latin typeface="Myriad Web Pro Condensed"/>
                        </a:rPr>
                        <a:t>chirugicale</a:t>
                      </a:r>
                      <a:endParaRPr lang="fr-FR" sz="2400" b="0" i="0" u="none" strike="noStrike" dirty="0">
                        <a:solidFill>
                          <a:srgbClr val="403151"/>
                        </a:solidFill>
                        <a:effectLst/>
                        <a:latin typeface="Myriad Web Pro Condensed"/>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n-US" sz="1600" b="0" i="0" u="none" strike="noStrike">
                          <a:solidFill>
                            <a:srgbClr val="403151"/>
                          </a:solidFill>
                          <a:effectLst/>
                          <a:latin typeface="Myriad Web Pro Condensed"/>
                        </a:rPr>
                        <a:t>Pilote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n-US" sz="1600" b="0" i="0" u="none" strike="noStrike" dirty="0" err="1">
                          <a:solidFill>
                            <a:srgbClr val="403151"/>
                          </a:solidFill>
                          <a:effectLst/>
                          <a:latin typeface="Myriad Web Pro Condensed"/>
                        </a:rPr>
                        <a:t>Semestrielle</a:t>
                      </a:r>
                      <a:endParaRPr lang="en-US" sz="1600" b="0" i="0" u="none" strike="noStrike" dirty="0">
                        <a:solidFill>
                          <a:srgbClr val="403151"/>
                        </a:solidFill>
                        <a:effectLst/>
                        <a:latin typeface="Myriad Web Pro Condensed"/>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n-US" sz="1600" b="0" i="0" u="none" strike="noStrike" dirty="0">
                          <a:solidFill>
                            <a:srgbClr val="403151"/>
                          </a:solidFill>
                          <a:effectLst/>
                          <a:latin typeface="Myriad Web Pro Condensed"/>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fontAlgn="ctr"/>
                      <a:r>
                        <a:rPr lang="en-US" sz="2000" b="0" i="0" u="none" strike="noStrike" dirty="0" err="1">
                          <a:solidFill>
                            <a:srgbClr val="403151"/>
                          </a:solidFill>
                          <a:effectLst/>
                          <a:latin typeface="Myriad Web Pro Condensed"/>
                        </a:rPr>
                        <a:t>Décompte</a:t>
                      </a:r>
                      <a:r>
                        <a:rPr lang="en-US" sz="2000" b="0" i="0" u="none" strike="noStrike" dirty="0">
                          <a:solidFill>
                            <a:srgbClr val="403151"/>
                          </a:solidFill>
                          <a:effectLst/>
                          <a:latin typeface="Myriad Web Pro Condensed"/>
                        </a:rPr>
                        <a:t> des fiches incidents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715139491"/>
                  </a:ext>
                </a:extLst>
              </a:tr>
            </a:tbl>
          </a:graphicData>
        </a:graphic>
      </p:graphicFrame>
    </p:spTree>
    <p:extLst>
      <p:ext uri="{BB962C8B-B14F-4D97-AF65-F5344CB8AC3E}">
        <p14:creationId xmlns:p14="http://schemas.microsoft.com/office/powerpoint/2010/main" val="7464158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10"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PO05 - Actes</a:t>
            </a:r>
          </a:p>
        </p:txBody>
      </p:sp>
      <p:sp>
        <p:nvSpPr>
          <p:cNvPr id="8" name="Rectangle 7"/>
          <p:cNvSpPr/>
          <p:nvPr/>
        </p:nvSpPr>
        <p:spPr>
          <a:xfrm>
            <a:off x="1058441" y="1764607"/>
            <a:ext cx="10584721"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PO05 - Actes</a:t>
            </a:r>
            <a:endParaRPr lang="en-US" dirty="0"/>
          </a:p>
        </p:txBody>
      </p:sp>
      <p:pic>
        <p:nvPicPr>
          <p:cNvPr id="2" name="Image 1">
            <a:extLst>
              <a:ext uri="{FF2B5EF4-FFF2-40B4-BE49-F238E27FC236}">
                <a16:creationId xmlns:a16="http://schemas.microsoft.com/office/drawing/2014/main" id="{8EC8E988-7891-4308-8910-7BB235CBD2B8}"/>
              </a:ext>
            </a:extLst>
          </p:cNvPr>
          <p:cNvPicPr>
            <a:picLocks noChangeAspect="1"/>
          </p:cNvPicPr>
          <p:nvPr/>
        </p:nvPicPr>
        <p:blipFill>
          <a:blip r:embed="rId3"/>
          <a:stretch>
            <a:fillRect/>
          </a:stretch>
        </p:blipFill>
        <p:spPr>
          <a:xfrm>
            <a:off x="1058441" y="2651692"/>
            <a:ext cx="10584721" cy="2357630"/>
          </a:xfrm>
          <a:prstGeom prst="rect">
            <a:avLst/>
          </a:prstGeom>
        </p:spPr>
      </p:pic>
    </p:spTree>
    <p:extLst>
      <p:ext uri="{BB962C8B-B14F-4D97-AF65-F5344CB8AC3E}">
        <p14:creationId xmlns:p14="http://schemas.microsoft.com/office/powerpoint/2010/main" val="13888405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des indicateurs calculés 2023</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PM01 – Gouvernance et management des performances</a:t>
            </a:r>
          </a:p>
        </p:txBody>
      </p:sp>
      <p:graphicFrame>
        <p:nvGraphicFramePr>
          <p:cNvPr id="2" name="Tableau 1"/>
          <p:cNvGraphicFramePr>
            <a:graphicFrameLocks noGrp="1"/>
          </p:cNvGraphicFramePr>
          <p:nvPr>
            <p:extLst>
              <p:ext uri="{D42A27DB-BD31-4B8C-83A1-F6EECF244321}">
                <p14:modId xmlns:p14="http://schemas.microsoft.com/office/powerpoint/2010/main" val="3699540650"/>
              </p:ext>
            </p:extLst>
          </p:nvPr>
        </p:nvGraphicFramePr>
        <p:xfrm>
          <a:off x="702000" y="2116184"/>
          <a:ext cx="10584720" cy="1914010"/>
        </p:xfrm>
        <a:graphic>
          <a:graphicData uri="http://schemas.openxmlformats.org/drawingml/2006/table">
            <a:tbl>
              <a:tblPr/>
              <a:tblGrid>
                <a:gridCol w="5548584">
                  <a:extLst>
                    <a:ext uri="{9D8B030D-6E8A-4147-A177-3AD203B41FA5}">
                      <a16:colId xmlns:a16="http://schemas.microsoft.com/office/drawing/2014/main" val="376513444"/>
                    </a:ext>
                  </a:extLst>
                </a:gridCol>
                <a:gridCol w="2518068">
                  <a:extLst>
                    <a:ext uri="{9D8B030D-6E8A-4147-A177-3AD203B41FA5}">
                      <a16:colId xmlns:a16="http://schemas.microsoft.com/office/drawing/2014/main" val="820721676"/>
                    </a:ext>
                  </a:extLst>
                </a:gridCol>
                <a:gridCol w="2518068">
                  <a:extLst>
                    <a:ext uri="{9D8B030D-6E8A-4147-A177-3AD203B41FA5}">
                      <a16:colId xmlns:a16="http://schemas.microsoft.com/office/drawing/2014/main" val="2743681144"/>
                    </a:ext>
                  </a:extLst>
                </a:gridCol>
              </a:tblGrid>
              <a:tr h="522173">
                <a:tc>
                  <a:txBody>
                    <a:bodyPr/>
                    <a:lstStyle/>
                    <a:p>
                      <a:pPr algn="ctr" fontAlgn="ctr"/>
                      <a:r>
                        <a:rPr lang="en-US" sz="3200" b="1" i="0" u="none" strike="noStrike" dirty="0">
                          <a:solidFill>
                            <a:srgbClr val="FFFFFF"/>
                          </a:solidFill>
                          <a:effectLst/>
                          <a:latin typeface="Bahnschrift" panose="020B0502040204020203" pitchFamily="34" charset="0"/>
                        </a:rPr>
                        <a:t>Performance</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en-US" sz="3200" b="1" i="0" u="none" strike="noStrike" dirty="0" err="1">
                          <a:solidFill>
                            <a:srgbClr val="FFFFFF"/>
                          </a:solidFill>
                          <a:effectLst/>
                          <a:latin typeface="Bahnschrift" panose="020B0502040204020203" pitchFamily="34" charset="0"/>
                        </a:rPr>
                        <a:t>Trimestre</a:t>
                      </a:r>
                      <a:r>
                        <a:rPr lang="en-US" sz="3200" b="1" i="0" u="none" strike="noStrike" dirty="0">
                          <a:solidFill>
                            <a:srgbClr val="FFFFFF"/>
                          </a:solidFill>
                          <a:effectLst/>
                          <a:latin typeface="Bahnschrift" panose="020B0502040204020203" pitchFamily="34" charset="0"/>
                        </a:rPr>
                        <a:t> 1</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en-US" sz="3200" b="1" i="0" u="none" strike="noStrike" dirty="0" err="1">
                          <a:solidFill>
                            <a:srgbClr val="FFFFFF"/>
                          </a:solidFill>
                          <a:effectLst/>
                          <a:latin typeface="Bahnschrift" panose="020B0502040204020203" pitchFamily="34" charset="0"/>
                        </a:rPr>
                        <a:t>Trimestre</a:t>
                      </a:r>
                      <a:r>
                        <a:rPr lang="en-US" sz="3200" b="1" i="0" u="none" strike="noStrike" dirty="0">
                          <a:solidFill>
                            <a:srgbClr val="FFFFFF"/>
                          </a:solidFill>
                          <a:effectLst/>
                          <a:latin typeface="Bahnschrift" panose="020B0502040204020203" pitchFamily="34" charset="0"/>
                        </a:rPr>
                        <a:t> 2</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extLst>
                  <a:ext uri="{0D108BD9-81ED-4DB2-BD59-A6C34878D82A}">
                    <a16:rowId xmlns:a16="http://schemas.microsoft.com/office/drawing/2014/main" val="1550949872"/>
                  </a:ext>
                </a:extLst>
              </a:tr>
              <a:tr h="650215">
                <a:tc>
                  <a:txBody>
                    <a:bodyPr/>
                    <a:lstStyle/>
                    <a:p>
                      <a:pPr algn="ctr" fontAlgn="ctr"/>
                      <a:r>
                        <a:rPr lang="fr-FR" sz="2000" b="0" i="0" u="none" strike="noStrike" dirty="0">
                          <a:solidFill>
                            <a:srgbClr val="000000"/>
                          </a:solidFill>
                          <a:effectLst/>
                          <a:latin typeface="Arial" panose="020B0604020202020204" pitchFamily="34" charset="0"/>
                        </a:rPr>
                        <a:t>Nombre de réunions de comité de direction tenues</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fr-SN" sz="2400" b="0" i="0" u="none" strike="noStrike" dirty="0">
                          <a:solidFill>
                            <a:srgbClr val="00B050"/>
                          </a:solidFill>
                          <a:effectLst/>
                          <a:latin typeface="Arial Rounded MT Bold" panose="020F0704030504030204" pitchFamily="34" charset="0"/>
                        </a:rPr>
                        <a:t>12</a:t>
                      </a:r>
                      <a:endParaRPr lang="en-US" sz="2400" b="0" i="0" u="none" strike="noStrike" dirty="0">
                        <a:solidFill>
                          <a:srgbClr val="00B050"/>
                        </a:solidFill>
                        <a:effectLst/>
                        <a:latin typeface="Arial Rounded MT Bold" panose="020F070403050403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fr-SN" sz="2400" b="0" i="0" u="none" strike="noStrike" dirty="0">
                          <a:solidFill>
                            <a:srgbClr val="00B050"/>
                          </a:solidFill>
                          <a:effectLst/>
                          <a:latin typeface="Arial Rounded MT Bold" panose="020F0704030504030204" pitchFamily="34" charset="0"/>
                        </a:rPr>
                        <a:t>11</a:t>
                      </a:r>
                      <a:endParaRPr lang="en-US" sz="2400" b="0" i="0" u="none" strike="noStrike" dirty="0">
                        <a:solidFill>
                          <a:srgbClr val="00B050"/>
                        </a:solidFill>
                        <a:effectLst/>
                        <a:latin typeface="Arial Rounded MT Bold" panose="020F070403050403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2792742654"/>
                  </a:ext>
                </a:extLst>
              </a:tr>
              <a:tr h="741622">
                <a:tc>
                  <a:txBody>
                    <a:bodyPr/>
                    <a:lstStyle/>
                    <a:p>
                      <a:pPr algn="ctr" fontAlgn="ctr"/>
                      <a:r>
                        <a:rPr lang="fr-FR" sz="2000" b="0" i="0" u="none" strike="noStrike" dirty="0">
                          <a:solidFill>
                            <a:srgbClr val="000000"/>
                          </a:solidFill>
                          <a:effectLst/>
                          <a:latin typeface="Arial" panose="020B0604020202020204" pitchFamily="34" charset="0"/>
                        </a:rPr>
                        <a:t>Taux d'atteinte des objectifs de croissance </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en-US" sz="2800" b="0" i="0" u="none" strike="noStrike" dirty="0">
                          <a:solidFill>
                            <a:srgbClr val="FF0000"/>
                          </a:solidFill>
                          <a:effectLst/>
                          <a:latin typeface="Arial Rounded MT Bold" panose="020F0704030504030204" pitchFamily="34" charset="0"/>
                        </a:rPr>
                        <a:t>0%</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ctr"/>
                      <a:r>
                        <a:rPr lang="en-US" sz="2800" b="0" i="0" u="none" strike="noStrike" dirty="0">
                          <a:solidFill>
                            <a:srgbClr val="FF0000"/>
                          </a:solidFill>
                          <a:effectLst/>
                          <a:latin typeface="Arial Rounded MT Bold" panose="020F0704030504030204" pitchFamily="34" charset="0"/>
                        </a:rPr>
                        <a:t>0%</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2643923276"/>
                  </a:ext>
                </a:extLst>
              </a:tr>
            </a:tbl>
          </a:graphicData>
        </a:graphic>
      </p:graphicFrame>
      <p:sp>
        <p:nvSpPr>
          <p:cNvPr id="8" name="Rectangle 7"/>
          <p:cNvSpPr/>
          <p:nvPr/>
        </p:nvSpPr>
        <p:spPr>
          <a:xfrm>
            <a:off x="702000" y="1558023"/>
            <a:ext cx="10584722"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PM01 – Gouvernance et management des performances</a:t>
            </a:r>
            <a:endParaRPr lang="en-US" dirty="0"/>
          </a:p>
        </p:txBody>
      </p:sp>
    </p:spTree>
    <p:extLst>
      <p:ext uri="{BB962C8B-B14F-4D97-AF65-F5344CB8AC3E}">
        <p14:creationId xmlns:p14="http://schemas.microsoft.com/office/powerpoint/2010/main" val="13888861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10"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PO05 - Actes</a:t>
            </a:r>
          </a:p>
        </p:txBody>
      </p:sp>
      <p:graphicFrame>
        <p:nvGraphicFramePr>
          <p:cNvPr id="2" name="Tableau 1"/>
          <p:cNvGraphicFramePr>
            <a:graphicFrameLocks noGrp="1"/>
          </p:cNvGraphicFramePr>
          <p:nvPr>
            <p:extLst>
              <p:ext uri="{D42A27DB-BD31-4B8C-83A1-F6EECF244321}">
                <p14:modId xmlns:p14="http://schemas.microsoft.com/office/powerpoint/2010/main" val="1345952632"/>
              </p:ext>
            </p:extLst>
          </p:nvPr>
        </p:nvGraphicFramePr>
        <p:xfrm>
          <a:off x="701675" y="2116183"/>
          <a:ext cx="10584721" cy="2591422"/>
        </p:xfrm>
        <a:graphic>
          <a:graphicData uri="http://schemas.openxmlformats.org/drawingml/2006/table">
            <a:tbl>
              <a:tblPr/>
              <a:tblGrid>
                <a:gridCol w="6909034">
                  <a:extLst>
                    <a:ext uri="{9D8B030D-6E8A-4147-A177-3AD203B41FA5}">
                      <a16:colId xmlns:a16="http://schemas.microsoft.com/office/drawing/2014/main" val="1037962348"/>
                    </a:ext>
                  </a:extLst>
                </a:gridCol>
                <a:gridCol w="3675687">
                  <a:extLst>
                    <a:ext uri="{9D8B030D-6E8A-4147-A177-3AD203B41FA5}">
                      <a16:colId xmlns:a16="http://schemas.microsoft.com/office/drawing/2014/main" val="2983928454"/>
                    </a:ext>
                  </a:extLst>
                </a:gridCol>
              </a:tblGrid>
              <a:tr h="722601">
                <a:tc>
                  <a:txBody>
                    <a:bodyPr/>
                    <a:lstStyle/>
                    <a:p>
                      <a:pPr algn="ctr" fontAlgn="ctr"/>
                      <a:r>
                        <a:rPr lang="en-US" sz="1800" b="1" i="0" u="none" strike="noStrike" dirty="0">
                          <a:solidFill>
                            <a:schemeClr val="bg1"/>
                          </a:solidFill>
                          <a:effectLst/>
                          <a:latin typeface="Myriad Web Pro Condensed"/>
                        </a:rPr>
                        <a:t>INDICATEURS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1800" b="1" i="0" u="none" strike="noStrike" dirty="0" err="1">
                          <a:solidFill>
                            <a:schemeClr val="bg1"/>
                          </a:solidFill>
                          <a:effectLst/>
                          <a:latin typeface="Myriad Web Pro Condensed"/>
                        </a:rPr>
                        <a:t>Semestre</a:t>
                      </a:r>
                      <a:r>
                        <a:rPr lang="en-US" sz="1800" b="1" i="0" u="none" strike="noStrike" dirty="0">
                          <a:solidFill>
                            <a:schemeClr val="bg1"/>
                          </a:solidFill>
                          <a:effectLst/>
                          <a:latin typeface="Myriad Web Pro Condensed"/>
                        </a:rPr>
                        <a:t>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640835416"/>
                  </a:ext>
                </a:extLst>
              </a:tr>
              <a:tr h="1868821">
                <a:tc>
                  <a:txBody>
                    <a:bodyPr/>
                    <a:lstStyle/>
                    <a:p>
                      <a:pPr algn="ctr" fontAlgn="ctr"/>
                      <a:r>
                        <a:rPr lang="fr-FR" sz="2400" b="0" i="0" u="none" strike="noStrike" dirty="0">
                          <a:solidFill>
                            <a:srgbClr val="403151"/>
                          </a:solidFill>
                          <a:effectLst/>
                          <a:latin typeface="Myriad Web Pro Condensed"/>
                        </a:rPr>
                        <a:t>Nombre d'incidents pendant un accouchement ou une intervention </a:t>
                      </a:r>
                      <a:r>
                        <a:rPr lang="fr-FR" sz="2400" b="0" i="0" u="none" strike="noStrike" dirty="0" err="1">
                          <a:solidFill>
                            <a:srgbClr val="403151"/>
                          </a:solidFill>
                          <a:effectLst/>
                          <a:latin typeface="Myriad Web Pro Condensed"/>
                        </a:rPr>
                        <a:t>chirugicale</a:t>
                      </a:r>
                      <a:endParaRPr lang="fr-FR" sz="2400" b="0" i="0" u="none" strike="noStrike" dirty="0">
                        <a:solidFill>
                          <a:srgbClr val="403151"/>
                        </a:solidFill>
                        <a:effectLst/>
                        <a:latin typeface="Myriad Web Pro Condensed"/>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n-US" sz="3200" b="0" i="0" u="none" strike="noStrike" dirty="0">
                          <a:solidFill>
                            <a:srgbClr val="403151"/>
                          </a:solidFill>
                          <a:effectLst/>
                          <a:latin typeface="Myriad Web Pro Condensed"/>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715139491"/>
                  </a:ext>
                </a:extLst>
              </a:tr>
            </a:tbl>
          </a:graphicData>
        </a:graphic>
      </p:graphicFrame>
      <p:sp>
        <p:nvSpPr>
          <p:cNvPr id="8" name="Rectangle 7"/>
          <p:cNvSpPr/>
          <p:nvPr/>
        </p:nvSpPr>
        <p:spPr>
          <a:xfrm>
            <a:off x="701675" y="1655158"/>
            <a:ext cx="10584721"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PO05 - Actes</a:t>
            </a:r>
            <a:endParaRPr lang="en-US" dirty="0"/>
          </a:p>
        </p:txBody>
      </p:sp>
    </p:spTree>
    <p:extLst>
      <p:ext uri="{BB962C8B-B14F-4D97-AF65-F5344CB8AC3E}">
        <p14:creationId xmlns:p14="http://schemas.microsoft.com/office/powerpoint/2010/main" val="7653163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Gestion du processus</a:t>
            </a:r>
            <a:endParaRPr lang="en-US" sz="2400" dirty="0">
              <a:solidFill>
                <a:schemeClr val="bg1"/>
              </a:solidFill>
            </a:endParaRPr>
          </a:p>
        </p:txBody>
      </p:sp>
      <p:graphicFrame>
        <p:nvGraphicFramePr>
          <p:cNvPr id="3" name="Tableau 2"/>
          <p:cNvGraphicFramePr>
            <a:graphicFrameLocks noGrp="1"/>
          </p:cNvGraphicFramePr>
          <p:nvPr>
            <p:extLst>
              <p:ext uri="{D42A27DB-BD31-4B8C-83A1-F6EECF244321}">
                <p14:modId xmlns:p14="http://schemas.microsoft.com/office/powerpoint/2010/main" val="3250599218"/>
              </p:ext>
            </p:extLst>
          </p:nvPr>
        </p:nvGraphicFramePr>
        <p:xfrm>
          <a:off x="1240971" y="1593670"/>
          <a:ext cx="9209315" cy="2334755"/>
        </p:xfrm>
        <a:graphic>
          <a:graphicData uri="http://schemas.openxmlformats.org/drawingml/2006/table">
            <a:tbl>
              <a:tblPr/>
              <a:tblGrid>
                <a:gridCol w="4930294">
                  <a:extLst>
                    <a:ext uri="{9D8B030D-6E8A-4147-A177-3AD203B41FA5}">
                      <a16:colId xmlns:a16="http://schemas.microsoft.com/office/drawing/2014/main" val="2447260720"/>
                    </a:ext>
                  </a:extLst>
                </a:gridCol>
                <a:gridCol w="4279021">
                  <a:extLst>
                    <a:ext uri="{9D8B030D-6E8A-4147-A177-3AD203B41FA5}">
                      <a16:colId xmlns:a16="http://schemas.microsoft.com/office/drawing/2014/main" val="2779336989"/>
                    </a:ext>
                  </a:extLst>
                </a:gridCol>
              </a:tblGrid>
              <a:tr h="281495">
                <a:tc gridSpan="2">
                  <a:txBody>
                    <a:bodyPr/>
                    <a:lstStyle/>
                    <a:p>
                      <a:pPr algn="ctr" fontAlgn="ctr"/>
                      <a:r>
                        <a:rPr lang="fr-FR" sz="1400" b="1" i="0" u="none" strike="noStrike" dirty="0">
                          <a:solidFill>
                            <a:srgbClr val="FFFFFF"/>
                          </a:solidFill>
                          <a:effectLst/>
                          <a:latin typeface="Bahnschrift" panose="020B0502040204020203" pitchFamily="34" charset="0"/>
                        </a:rPr>
                        <a:t>PO05 – Actes</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990099"/>
                    </a:solidFill>
                  </a:tcPr>
                </a:tc>
                <a:tc hMerge="1">
                  <a:txBody>
                    <a:bodyPr/>
                    <a:lstStyle/>
                    <a:p>
                      <a:endParaRPr lang="en-US"/>
                    </a:p>
                  </a:txBody>
                  <a:tcPr/>
                </a:tc>
                <a:extLst>
                  <a:ext uri="{0D108BD9-81ED-4DB2-BD59-A6C34878D82A}">
                    <a16:rowId xmlns:a16="http://schemas.microsoft.com/office/drawing/2014/main" val="2574862643"/>
                  </a:ext>
                </a:extLst>
              </a:tr>
              <a:tr h="281495">
                <a:tc>
                  <a:txBody>
                    <a:bodyPr/>
                    <a:lstStyle/>
                    <a:p>
                      <a:pPr algn="l" fontAlgn="b"/>
                      <a:endParaRPr lang="en-US" sz="1400" b="0" i="0" u="none" strike="noStrike">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endParaRPr lang="en-US" sz="1400" b="0" i="0" u="none" strike="noStrike">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587809041"/>
                  </a:ext>
                </a:extLst>
              </a:tr>
              <a:tr h="562991">
                <a:tc>
                  <a:txBody>
                    <a:bodyPr/>
                    <a:lstStyle/>
                    <a:p>
                      <a:pPr algn="ctr" fontAlgn="ctr"/>
                      <a:r>
                        <a:rPr lang="fr-FR" sz="1400" b="1" i="0" u="none" strike="noStrike" dirty="0">
                          <a:solidFill>
                            <a:srgbClr val="FFFFFF"/>
                          </a:solidFill>
                          <a:effectLst/>
                          <a:latin typeface="Bahnschrift" panose="020B0502040204020203" pitchFamily="34" charset="0"/>
                        </a:rPr>
                        <a:t>Difficultés rencontrées dans le processus &amp; Qualipro</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Bahnschrift" panose="020B0502040204020203" pitchFamily="34" charset="0"/>
                        </a:rPr>
                        <a:t>Besoin/réclamation</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extLst>
                  <a:ext uri="{0D108BD9-81ED-4DB2-BD59-A6C34878D82A}">
                    <a16:rowId xmlns:a16="http://schemas.microsoft.com/office/drawing/2014/main" val="2440026530"/>
                  </a:ext>
                </a:extLst>
              </a:tr>
              <a:tr h="1208774">
                <a:tc>
                  <a:txBody>
                    <a:bodyPr/>
                    <a:lstStyle/>
                    <a:p>
                      <a:pPr algn="ctr" fontAlgn="ctr"/>
                      <a:r>
                        <a:rPr lang="en-US" sz="1400" b="0" i="0" u="none" strike="noStrike" dirty="0">
                          <a:solidFill>
                            <a:srgbClr val="000000"/>
                          </a:solidFill>
                          <a:effectLst/>
                          <a:latin typeface="Bahnschrift" panose="020B0502040204020203" pitchFamily="34" charset="0"/>
                        </a:rPr>
                        <a:t> </a:t>
                      </a:r>
                      <a:r>
                        <a:rPr lang="en-US" sz="1400" b="1" i="0" u="none" strike="noStrike" dirty="0">
                          <a:solidFill>
                            <a:srgbClr val="000000"/>
                          </a:solidFill>
                          <a:effectLst/>
                          <a:latin typeface="Bahnschrift" panose="020B0502040204020203" pitchFamily="34" charset="0"/>
                        </a:rPr>
                        <a:t>RAS</a:t>
                      </a:r>
                      <a:endParaRPr lang="en-US" sz="1400" b="0" i="0" u="none" strike="noStrike" dirty="0">
                        <a:solidFill>
                          <a:srgbClr val="000000"/>
                        </a:solidFill>
                        <a:effectLst/>
                        <a:latin typeface="Bahnschrift" panose="020B0502040204020203"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ctr"/>
                      <a:r>
                        <a:rPr lang="en-US" sz="1400" b="0" i="0" u="none" strike="noStrike" dirty="0">
                          <a:solidFill>
                            <a:srgbClr val="C000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550560852"/>
                  </a:ext>
                </a:extLst>
              </a:tr>
            </a:tbl>
          </a:graphicData>
        </a:graphic>
      </p:graphicFrame>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PO05 - Actes</a:t>
            </a:r>
          </a:p>
        </p:txBody>
      </p:sp>
    </p:spTree>
    <p:extLst>
      <p:ext uri="{BB962C8B-B14F-4D97-AF65-F5344CB8AC3E}">
        <p14:creationId xmlns:p14="http://schemas.microsoft.com/office/powerpoint/2010/main" val="328257367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Audit</a:t>
            </a:r>
            <a:endParaRPr lang="en-US" sz="2400" dirty="0">
              <a:solidFill>
                <a:schemeClr val="bg1"/>
              </a:solidFill>
            </a:endParaRPr>
          </a:p>
        </p:txBody>
      </p:sp>
      <p:graphicFrame>
        <p:nvGraphicFramePr>
          <p:cNvPr id="8" name="Tableau 7"/>
          <p:cNvGraphicFramePr>
            <a:graphicFrameLocks noGrp="1"/>
          </p:cNvGraphicFramePr>
          <p:nvPr>
            <p:extLst>
              <p:ext uri="{D42A27DB-BD31-4B8C-83A1-F6EECF244321}">
                <p14:modId xmlns:p14="http://schemas.microsoft.com/office/powerpoint/2010/main" val="448429918"/>
              </p:ext>
            </p:extLst>
          </p:nvPr>
        </p:nvGraphicFramePr>
        <p:xfrm>
          <a:off x="1546412" y="1241603"/>
          <a:ext cx="8949943" cy="4607867"/>
        </p:xfrm>
        <a:graphic>
          <a:graphicData uri="http://schemas.openxmlformats.org/drawingml/2006/table">
            <a:tbl>
              <a:tblPr/>
              <a:tblGrid>
                <a:gridCol w="3321961">
                  <a:extLst>
                    <a:ext uri="{9D8B030D-6E8A-4147-A177-3AD203B41FA5}">
                      <a16:colId xmlns:a16="http://schemas.microsoft.com/office/drawing/2014/main" val="1773555427"/>
                    </a:ext>
                  </a:extLst>
                </a:gridCol>
                <a:gridCol w="1402964">
                  <a:extLst>
                    <a:ext uri="{9D8B030D-6E8A-4147-A177-3AD203B41FA5}">
                      <a16:colId xmlns:a16="http://schemas.microsoft.com/office/drawing/2014/main" val="1375318744"/>
                    </a:ext>
                  </a:extLst>
                </a:gridCol>
                <a:gridCol w="4225018">
                  <a:extLst>
                    <a:ext uri="{9D8B030D-6E8A-4147-A177-3AD203B41FA5}">
                      <a16:colId xmlns:a16="http://schemas.microsoft.com/office/drawing/2014/main" val="3001103945"/>
                    </a:ext>
                  </a:extLst>
                </a:gridCol>
              </a:tblGrid>
              <a:tr h="560795">
                <a:tc gridSpan="3">
                  <a:txBody>
                    <a:bodyPr/>
                    <a:lstStyle/>
                    <a:p>
                      <a:pPr algn="ctr" rtl="0" fontAlgn="ctr"/>
                      <a:r>
                        <a:rPr lang="fr-FR" sz="2400" b="1" i="0" u="none" strike="noStrike" dirty="0">
                          <a:solidFill>
                            <a:srgbClr val="FFFFFF"/>
                          </a:solidFill>
                          <a:effectLst/>
                          <a:latin typeface="Arial Narrow" panose="020B0606020202030204" pitchFamily="34" charset="0"/>
                        </a:rPr>
                        <a:t>PO05 – Actes</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82483"/>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464213">
                <a:tc>
                  <a:txBody>
                    <a:bodyPr/>
                    <a:lstStyle/>
                    <a:p>
                      <a:pPr algn="l" fontAlgn="b"/>
                      <a:endParaRPr lang="en-US" sz="1800" b="0" i="0" u="none" strike="noStrike" dirty="0">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82907">
                <a:tc>
                  <a:txBody>
                    <a:bodyPr/>
                    <a:lstStyle/>
                    <a:p>
                      <a:pPr algn="ctr" fontAlgn="b"/>
                      <a:r>
                        <a:rPr lang="en-US" sz="1800" b="0" i="0" u="none" strike="noStrike" dirty="0">
                          <a:solidFill>
                            <a:srgbClr val="000000"/>
                          </a:solidFill>
                          <a:effectLst/>
                          <a:latin typeface="Arial Narrow" panose="020B0606020202030204" pitchFamily="34" charset="0"/>
                        </a:rPr>
                        <a:t>Rubriques</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Narrow" panose="020B0606020202030204" pitchFamily="34" charset="0"/>
                        </a:rPr>
                        <a:t>Réponses</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dirty="0" err="1">
                          <a:solidFill>
                            <a:srgbClr val="000000"/>
                          </a:solidFill>
                          <a:effectLst/>
                          <a:latin typeface="Arial Narrow" panose="020B0606020202030204" pitchFamily="34" charset="0"/>
                        </a:rPr>
                        <a:t>Commentaires</a:t>
                      </a:r>
                      <a:endParaRPr lang="en-US" sz="1800" b="0" i="0" u="none" strike="noStrike" dirty="0">
                        <a:solidFill>
                          <a:srgbClr val="000000"/>
                        </a:solidFill>
                        <a:effectLst/>
                        <a:latin typeface="Arial Narrow" panose="020B0606020202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638683">
                <a:tc>
                  <a:txBody>
                    <a:bodyPr/>
                    <a:lstStyle/>
                    <a:p>
                      <a:pPr algn="ctr" rtl="0" fontAlgn="ctr"/>
                      <a:r>
                        <a:rPr lang="en-US" sz="1600" b="1" i="0" u="none" strike="noStrike">
                          <a:solidFill>
                            <a:srgbClr val="FFFFFF"/>
                          </a:solidFill>
                          <a:effectLst/>
                          <a:latin typeface="Arial Narrow" panose="020B0606020202030204"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en-US" sz="1800" b="0" i="0" u="none" strike="noStrike" dirty="0">
                          <a:solidFill>
                            <a:srgbClr val="0000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0" indent="0" algn="ctr" fontAlgn="b">
                        <a:buFont typeface="Arial" panose="020B0604020202020204" pitchFamily="34" charset="0"/>
                        <a:buNone/>
                      </a:pPr>
                      <a:endParaRPr lang="en-US" sz="1800" b="0" i="0" u="none" strike="noStrike" dirty="0">
                        <a:solidFill>
                          <a:srgbClr val="0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607529">
                <a:tc>
                  <a:txBody>
                    <a:bodyPr/>
                    <a:lstStyle/>
                    <a:p>
                      <a:pPr algn="ctr" rtl="0" fontAlgn="ctr"/>
                      <a:r>
                        <a:rPr lang="en-US" sz="1600" b="1" i="0" u="none" strike="noStrike" dirty="0">
                          <a:solidFill>
                            <a:srgbClr val="FFFFFF"/>
                          </a:solidFill>
                          <a:effectLst/>
                          <a:latin typeface="Arial Narrow" panose="020B0606020202030204" pitchFamily="34" charset="0"/>
                        </a:rPr>
                        <a:t>Derniers Audits cloturés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800" b="0" i="0" u="none" strike="noStrike" dirty="0">
                          <a:solidFill>
                            <a:srgbClr val="C00000"/>
                          </a:solidFill>
                          <a:effectLst/>
                          <a:latin typeface="Arial Rounded MT Bold" panose="020F0704030504030204" pitchFamily="34" charset="0"/>
                        </a:rPr>
                        <a: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r>
                        <a:rPr lang="en-US" sz="1800" b="0" i="0" u="none" strike="noStrike" dirty="0">
                          <a:solidFill>
                            <a:srgbClr val="C000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1199479">
                <a:tc>
                  <a:txBody>
                    <a:bodyPr/>
                    <a:lstStyle/>
                    <a:p>
                      <a:pPr algn="ctr" rtl="0" fontAlgn="ctr"/>
                      <a:r>
                        <a:rPr lang="en-US" sz="1600" b="1" i="0" u="none" strike="noStrike" dirty="0">
                          <a:solidFill>
                            <a:srgbClr val="FFFFFF"/>
                          </a:solidFill>
                          <a:effectLst/>
                          <a:latin typeface="Arial Narrow" panose="020B0606020202030204" pitchFamily="34" charset="0"/>
                        </a:rPr>
                        <a:t>Ecarts/pts faibles ouverts/non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800" b="0" i="0" u="none" strike="noStrike" dirty="0">
                          <a:solidFill>
                            <a:srgbClr val="00B050"/>
                          </a:solidFill>
                          <a:effectLst/>
                          <a:latin typeface="Arial Rounded MT Bold" panose="020F0704030504030204" pitchFamily="34" charset="0"/>
                        </a:rPr>
                        <a: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r>
                        <a:rPr lang="en-US" sz="1800" b="0" i="0" u="none" strike="noStrike" dirty="0">
                          <a:solidFill>
                            <a:srgbClr val="C000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54261">
                <a:tc>
                  <a:txBody>
                    <a:bodyPr/>
                    <a:lstStyle/>
                    <a:p>
                      <a:pPr algn="ctr" rtl="0" fontAlgn="ctr"/>
                      <a:r>
                        <a:rPr lang="en-US" sz="1600" b="1" i="0" u="none" strike="noStrike">
                          <a:solidFill>
                            <a:srgbClr val="FFFFFF"/>
                          </a:solidFill>
                          <a:effectLst/>
                          <a:latin typeface="Arial Narrow" panose="020B0606020202030204"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endParaRPr lang="en-US" sz="1800" b="0" i="0" u="none" strike="noStrike" dirty="0">
                        <a:solidFill>
                          <a:srgbClr val="CC33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r>
                        <a:rPr lang="en-US" sz="1800" b="0" i="0" u="none" strike="noStrike" dirty="0">
                          <a:solidFill>
                            <a:srgbClr val="CC33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PO05 - Actes</a:t>
            </a:r>
          </a:p>
        </p:txBody>
      </p:sp>
    </p:spTree>
    <p:extLst>
      <p:ext uri="{BB962C8B-B14F-4D97-AF65-F5344CB8AC3E}">
        <p14:creationId xmlns:p14="http://schemas.microsoft.com/office/powerpoint/2010/main" val="143558199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446907"/>
            <a:ext cx="9326880"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Suivi &amp; Conseil</a:t>
            </a:r>
            <a:endParaRPr kumimoji="0" lang="en-US"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6007448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Centaur" panose="02030504050205020304" pitchFamily="18" charset="0"/>
              </a:rPr>
              <a:t> PO06 – Suivi &amp; Conseil</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7" y="1681511"/>
            <a:ext cx="3179094" cy="1152962"/>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FFFFF"/>
                    </a:solidFill>
                    <a:effectLst/>
                    <a:uLnTx/>
                    <a:uFillTx/>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15" name="Group 759"/>
          <p:cNvGrpSpPr/>
          <p:nvPr/>
        </p:nvGrpSpPr>
        <p:grpSpPr>
          <a:xfrm>
            <a:off x="3905008" y="2029672"/>
            <a:ext cx="835804"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4861608" y="1587099"/>
            <a:ext cx="6394857" cy="1323439"/>
          </a:xfrm>
          <a:prstGeom prst="rect">
            <a:avLst/>
          </a:prstGeom>
          <a:noFill/>
          <a:ln>
            <a:solidFill>
              <a:srgbClr val="7030A0"/>
            </a:solidFill>
          </a:ln>
        </p:spPr>
        <p:txBody>
          <a:bodyPr wrap="square" rtlCol="0">
            <a:spAutoFit/>
          </a:bodyPr>
          <a:lstStyle/>
          <a:p>
            <a:r>
              <a:rPr lang="fr-FR" sz="2000" dirty="0">
                <a:solidFill>
                  <a:srgbClr val="7030A0"/>
                </a:solidFill>
                <a:latin typeface="Arial Narrow" panose="020B0606020202030204" pitchFamily="34" charset="0"/>
              </a:rPr>
              <a:t>Fidéliser les patients en leur offrant un suivi personnalisé par l'écoute, l'information, l'éducation et la communication et acquérir de nouveaux patients en apportant conseils et informations aux prospects permettant leur conversion.</a:t>
            </a:r>
            <a:endParaRPr lang="fr-SN" sz="2000" dirty="0">
              <a:solidFill>
                <a:srgbClr val="7030A0"/>
              </a:solidFill>
              <a:latin typeface="Arial Narrow" panose="020B0606020202030204" pitchFamily="34" charset="0"/>
            </a:endParaRPr>
          </a:p>
        </p:txBody>
      </p:sp>
      <p:grpSp>
        <p:nvGrpSpPr>
          <p:cNvPr id="19" name="Group 719"/>
          <p:cNvGrpSpPr/>
          <p:nvPr/>
        </p:nvGrpSpPr>
        <p:grpSpPr>
          <a:xfrm>
            <a:off x="587192" y="4278579"/>
            <a:ext cx="3197017" cy="1152962"/>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fr-SN" sz="2400" b="1" i="0" u="none" strike="noStrike" kern="0" cap="none" spc="0" normalizeH="0" baseline="0" noProof="0" dirty="0">
                    <a:ln>
                      <a:noFill/>
                    </a:ln>
                    <a:solidFill>
                      <a:srgbClr val="FFFFFF"/>
                    </a:solidFill>
                    <a:effectLst/>
                    <a:uLnTx/>
                    <a:uFillTx/>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25" name="Group 759"/>
          <p:cNvGrpSpPr/>
          <p:nvPr/>
        </p:nvGrpSpPr>
        <p:grpSpPr>
          <a:xfrm>
            <a:off x="3941563" y="4623064"/>
            <a:ext cx="835804"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4861608" y="4508212"/>
            <a:ext cx="6441230" cy="646331"/>
          </a:xfrm>
          <a:prstGeom prst="rect">
            <a:avLst/>
          </a:prstGeom>
          <a:noFill/>
          <a:ln>
            <a:solidFill>
              <a:srgbClr val="7030A0"/>
            </a:solidFill>
          </a:ln>
        </p:spPr>
        <p:txBody>
          <a:bodyPr wrap="square" rtlCol="0">
            <a:spAutoFit/>
          </a:bodyPr>
          <a:lstStyle/>
          <a:p>
            <a:pPr marL="285750" indent="-285750">
              <a:buFontTx/>
              <a:buChar char="-"/>
            </a:pPr>
            <a:r>
              <a:rPr lang="fr-SN" dirty="0">
                <a:solidFill>
                  <a:srgbClr val="7030A0"/>
                </a:solidFill>
                <a:latin typeface="Arial Narrow" panose="020B0606020202030204" pitchFamily="34" charset="0"/>
              </a:rPr>
              <a:t> </a:t>
            </a:r>
            <a:r>
              <a:rPr lang="fr-FR" dirty="0">
                <a:solidFill>
                  <a:srgbClr val="7030A0"/>
                </a:solidFill>
                <a:latin typeface="Arial Narrow" panose="020B0606020202030204" pitchFamily="34" charset="0"/>
              </a:rPr>
              <a:t>De : Prise de contact d'une partie intéressée avec la structure</a:t>
            </a:r>
            <a:endParaRPr lang="fr-SN" dirty="0">
              <a:solidFill>
                <a:srgbClr val="7030A0"/>
              </a:solidFill>
              <a:latin typeface="Arial Narrow" panose="020B0606020202030204" pitchFamily="34" charset="0"/>
            </a:endParaRPr>
          </a:p>
          <a:p>
            <a:pPr marL="285750" indent="-285750">
              <a:buFontTx/>
              <a:buChar char="-"/>
            </a:pPr>
            <a:r>
              <a:rPr lang="fr-SN" dirty="0">
                <a:solidFill>
                  <a:srgbClr val="7030A0"/>
                </a:solidFill>
                <a:latin typeface="Arial Narrow" panose="020B0606020202030204" pitchFamily="34" charset="0"/>
              </a:rPr>
              <a:t> </a:t>
            </a:r>
            <a:r>
              <a:rPr lang="fr-FR" dirty="0">
                <a:solidFill>
                  <a:srgbClr val="7030A0"/>
                </a:solidFill>
                <a:latin typeface="Arial Narrow" panose="020B0606020202030204" pitchFamily="34" charset="0"/>
              </a:rPr>
              <a:t>A : Patient suivi et conseillé</a:t>
            </a:r>
            <a:endParaRPr lang="fr-SN" dirty="0">
              <a:solidFill>
                <a:srgbClr val="7030A0"/>
              </a:solidFill>
              <a:latin typeface="Arial Narrow" panose="020B0606020202030204" pitchFamily="34" charset="0"/>
            </a:endParaRPr>
          </a:p>
        </p:txBody>
      </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i="1" dirty="0">
                <a:solidFill>
                  <a:schemeClr val="bg1"/>
                </a:solidFill>
              </a:rPr>
              <a:t>  Finalité &amp; Périmètre</a:t>
            </a:r>
            <a:endParaRPr lang="en-US" sz="2400" dirty="0">
              <a:solidFill>
                <a:schemeClr val="bg1"/>
              </a:solidFill>
            </a:endParaRPr>
          </a:p>
        </p:txBody>
      </p:sp>
      <p:sp>
        <p:nvSpPr>
          <p:cNvPr id="34" name="ZoneTexte 33"/>
          <p:cNvSpPr txBox="1"/>
          <p:nvPr/>
        </p:nvSpPr>
        <p:spPr>
          <a:xfrm>
            <a:off x="702000" y="836023"/>
            <a:ext cx="3465051" cy="646331"/>
          </a:xfrm>
          <a:prstGeom prst="rect">
            <a:avLst/>
          </a:prstGeom>
          <a:noFill/>
        </p:spPr>
        <p:txBody>
          <a:bodyPr wrap="square" rtlCol="0">
            <a:spAutoFit/>
          </a:bodyPr>
          <a:lstStyle/>
          <a:p>
            <a:r>
              <a:rPr lang="fr-SN" dirty="0">
                <a:latin typeface="Century Gothic" panose="020B0502020202020204" pitchFamily="34" charset="0"/>
              </a:rPr>
              <a:t>Pilote : Lauriane</a:t>
            </a:r>
          </a:p>
          <a:p>
            <a:r>
              <a:rPr lang="fr-SN" dirty="0">
                <a:latin typeface="Century Gothic" panose="020B0502020202020204" pitchFamily="34" charset="0"/>
              </a:rPr>
              <a:t>Co-pilote :  Haby</a:t>
            </a:r>
            <a:endParaRPr lang="en-US" dirty="0">
              <a:latin typeface="Century Gothic" panose="020B0502020202020204" pitchFamily="34" charset="0"/>
            </a:endParaRPr>
          </a:p>
        </p:txBody>
      </p:sp>
    </p:spTree>
    <p:extLst>
      <p:ext uri="{BB962C8B-B14F-4D97-AF65-F5344CB8AC3E}">
        <p14:creationId xmlns:p14="http://schemas.microsoft.com/office/powerpoint/2010/main" val="115903717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1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8707"/>
            <a:ext cx="10788000" cy="896076"/>
          </a:xfrm>
        </p:spPr>
        <p:txBody>
          <a:bodyPr>
            <a:normAutofit/>
          </a:bodyPr>
          <a:lstStyle/>
          <a:p>
            <a:pPr algn="ctr"/>
            <a:r>
              <a:rPr lang="fr-FR" sz="3200" b="1" dirty="0">
                <a:latin typeface="Bahnschrift" panose="020B0502040204020203" pitchFamily="34" charset="0"/>
              </a:rPr>
              <a:t> PO06 – Suivi &amp; Conseil</a:t>
            </a:r>
          </a:p>
        </p:txBody>
      </p:sp>
      <p:graphicFrame>
        <p:nvGraphicFramePr>
          <p:cNvPr id="2" name="Tableau 1">
            <a:extLst>
              <a:ext uri="{FF2B5EF4-FFF2-40B4-BE49-F238E27FC236}">
                <a16:creationId xmlns:a16="http://schemas.microsoft.com/office/drawing/2014/main" id="{1E26EFD3-9A90-4156-9E51-7EA38547DAA8}"/>
              </a:ext>
            </a:extLst>
          </p:cNvPr>
          <p:cNvGraphicFramePr>
            <a:graphicFrameLocks noGrp="1"/>
          </p:cNvGraphicFramePr>
          <p:nvPr>
            <p:extLst>
              <p:ext uri="{D42A27DB-BD31-4B8C-83A1-F6EECF244321}">
                <p14:modId xmlns:p14="http://schemas.microsoft.com/office/powerpoint/2010/main" val="2987564665"/>
              </p:ext>
            </p:extLst>
          </p:nvPr>
        </p:nvGraphicFramePr>
        <p:xfrm>
          <a:off x="567853" y="1288385"/>
          <a:ext cx="11056294" cy="4107688"/>
        </p:xfrm>
        <a:graphic>
          <a:graphicData uri="http://schemas.openxmlformats.org/drawingml/2006/table">
            <a:tbl>
              <a:tblPr firstRow="1">
                <a:tableStyleId>{ED083AE6-46FA-4A59-8FB0-9F97EB10719F}</a:tableStyleId>
              </a:tblPr>
              <a:tblGrid>
                <a:gridCol w="3244492">
                  <a:extLst>
                    <a:ext uri="{9D8B030D-6E8A-4147-A177-3AD203B41FA5}">
                      <a16:colId xmlns:a16="http://schemas.microsoft.com/office/drawing/2014/main" val="1915220164"/>
                    </a:ext>
                  </a:extLst>
                </a:gridCol>
                <a:gridCol w="942535">
                  <a:extLst>
                    <a:ext uri="{9D8B030D-6E8A-4147-A177-3AD203B41FA5}">
                      <a16:colId xmlns:a16="http://schemas.microsoft.com/office/drawing/2014/main" val="157769444"/>
                    </a:ext>
                  </a:extLst>
                </a:gridCol>
                <a:gridCol w="1167618">
                  <a:extLst>
                    <a:ext uri="{9D8B030D-6E8A-4147-A177-3AD203B41FA5}">
                      <a16:colId xmlns:a16="http://schemas.microsoft.com/office/drawing/2014/main" val="262736117"/>
                    </a:ext>
                  </a:extLst>
                </a:gridCol>
                <a:gridCol w="1012874">
                  <a:extLst>
                    <a:ext uri="{9D8B030D-6E8A-4147-A177-3AD203B41FA5}">
                      <a16:colId xmlns:a16="http://schemas.microsoft.com/office/drawing/2014/main" val="1956925471"/>
                    </a:ext>
                  </a:extLst>
                </a:gridCol>
                <a:gridCol w="4688775">
                  <a:extLst>
                    <a:ext uri="{9D8B030D-6E8A-4147-A177-3AD203B41FA5}">
                      <a16:colId xmlns:a16="http://schemas.microsoft.com/office/drawing/2014/main" val="2868281028"/>
                    </a:ext>
                  </a:extLst>
                </a:gridCol>
              </a:tblGrid>
              <a:tr h="387265">
                <a:tc>
                  <a:txBody>
                    <a:bodyPr/>
                    <a:lstStyle/>
                    <a:p>
                      <a:pPr algn="ctr" fontAlgn="ctr"/>
                      <a:r>
                        <a:rPr lang="fr-FR" sz="1800" u="none" strike="noStrike">
                          <a:solidFill>
                            <a:schemeClr val="bg1"/>
                          </a:solidFill>
                          <a:effectLst/>
                          <a:latin typeface="Arial Narrow" panose="020B0606020202030204" pitchFamily="34" charset="0"/>
                        </a:rPr>
                        <a:t>INDICATEURS </a:t>
                      </a:r>
                      <a:endParaRPr lang="fr-FR" sz="1800" b="0" i="0" u="none" strike="noStrike">
                        <a:solidFill>
                          <a:schemeClr val="bg1"/>
                        </a:solidFill>
                        <a:effectLst/>
                        <a:latin typeface="Arial Narrow" panose="020B0606020202030204" pitchFamily="34" charset="0"/>
                      </a:endParaRPr>
                    </a:p>
                  </a:txBody>
                  <a:tcPr marL="8561" marR="8561" marT="8561" marB="0" anchor="ctr">
                    <a:solidFill>
                      <a:schemeClr val="tx2"/>
                    </a:solidFill>
                  </a:tcPr>
                </a:tc>
                <a:tc>
                  <a:txBody>
                    <a:bodyPr/>
                    <a:lstStyle/>
                    <a:p>
                      <a:pPr algn="ctr" fontAlgn="ctr"/>
                      <a:r>
                        <a:rPr lang="fr-FR" sz="1800" u="none" strike="noStrike">
                          <a:solidFill>
                            <a:schemeClr val="bg1"/>
                          </a:solidFill>
                          <a:effectLst/>
                          <a:latin typeface="Arial Narrow" panose="020B0606020202030204" pitchFamily="34" charset="0"/>
                        </a:rPr>
                        <a:t>RESP.</a:t>
                      </a:r>
                      <a:endParaRPr lang="fr-FR" sz="1800" b="0" i="0" u="none" strike="noStrike">
                        <a:solidFill>
                          <a:schemeClr val="bg1"/>
                        </a:solidFill>
                        <a:effectLst/>
                        <a:latin typeface="Arial Narrow" panose="020B0606020202030204" pitchFamily="34" charset="0"/>
                      </a:endParaRPr>
                    </a:p>
                  </a:txBody>
                  <a:tcPr marL="8561" marR="8561" marT="8561" marB="0" anchor="ctr">
                    <a:solidFill>
                      <a:schemeClr val="tx2"/>
                    </a:solidFill>
                  </a:tcPr>
                </a:tc>
                <a:tc>
                  <a:txBody>
                    <a:bodyPr/>
                    <a:lstStyle/>
                    <a:p>
                      <a:pPr algn="ctr" fontAlgn="ctr"/>
                      <a:r>
                        <a:rPr lang="fr-FR" sz="1800" u="none" strike="noStrike">
                          <a:solidFill>
                            <a:schemeClr val="bg1"/>
                          </a:solidFill>
                          <a:effectLst/>
                          <a:latin typeface="Arial Narrow" panose="020B0606020202030204" pitchFamily="34" charset="0"/>
                        </a:rPr>
                        <a:t>FREQ.</a:t>
                      </a:r>
                      <a:endParaRPr lang="fr-FR" sz="1800" b="0" i="0" u="none" strike="noStrike">
                        <a:solidFill>
                          <a:schemeClr val="bg1"/>
                        </a:solidFill>
                        <a:effectLst/>
                        <a:latin typeface="Arial Narrow" panose="020B0606020202030204" pitchFamily="34" charset="0"/>
                      </a:endParaRPr>
                    </a:p>
                  </a:txBody>
                  <a:tcPr marL="8561" marR="8561" marT="8561" marB="0" anchor="ctr">
                    <a:solidFill>
                      <a:schemeClr val="tx2"/>
                    </a:solidFill>
                  </a:tcPr>
                </a:tc>
                <a:tc>
                  <a:txBody>
                    <a:bodyPr/>
                    <a:lstStyle/>
                    <a:p>
                      <a:pPr algn="ctr" fontAlgn="ctr"/>
                      <a:r>
                        <a:rPr lang="fr-FR" sz="1800" u="none" strike="noStrike">
                          <a:solidFill>
                            <a:schemeClr val="bg1"/>
                          </a:solidFill>
                          <a:effectLst/>
                          <a:latin typeface="Arial Narrow" panose="020B0606020202030204" pitchFamily="34" charset="0"/>
                        </a:rPr>
                        <a:t>CIBLE</a:t>
                      </a:r>
                      <a:endParaRPr lang="fr-FR" sz="1800" b="0" i="0" u="none" strike="noStrike">
                        <a:solidFill>
                          <a:schemeClr val="bg1"/>
                        </a:solidFill>
                        <a:effectLst/>
                        <a:latin typeface="Arial Narrow" panose="020B0606020202030204" pitchFamily="34" charset="0"/>
                      </a:endParaRPr>
                    </a:p>
                  </a:txBody>
                  <a:tcPr marL="8561" marR="8561" marT="8561" marB="0" anchor="ctr">
                    <a:solidFill>
                      <a:schemeClr val="tx2"/>
                    </a:solidFill>
                  </a:tcPr>
                </a:tc>
                <a:tc>
                  <a:txBody>
                    <a:bodyPr/>
                    <a:lstStyle/>
                    <a:p>
                      <a:pPr algn="ctr" fontAlgn="ctr"/>
                      <a:r>
                        <a:rPr lang="fr-FR" sz="1800" u="none" strike="noStrike" dirty="0">
                          <a:solidFill>
                            <a:schemeClr val="bg1"/>
                          </a:solidFill>
                          <a:effectLst/>
                          <a:latin typeface="Arial Narrow" panose="020B0606020202030204" pitchFamily="34" charset="0"/>
                        </a:rPr>
                        <a:t>METHODE DE CALCUL</a:t>
                      </a:r>
                      <a:endParaRPr lang="fr-FR" sz="1800" b="0" i="0" u="none" strike="noStrike" dirty="0">
                        <a:solidFill>
                          <a:schemeClr val="bg1"/>
                        </a:solidFill>
                        <a:effectLst/>
                        <a:latin typeface="Arial Narrow" panose="020B0606020202030204" pitchFamily="34" charset="0"/>
                      </a:endParaRPr>
                    </a:p>
                  </a:txBody>
                  <a:tcPr marL="8561" marR="8561" marT="8561" marB="0" anchor="ctr">
                    <a:solidFill>
                      <a:schemeClr val="tx2"/>
                    </a:solidFill>
                  </a:tcPr>
                </a:tc>
                <a:extLst>
                  <a:ext uri="{0D108BD9-81ED-4DB2-BD59-A6C34878D82A}">
                    <a16:rowId xmlns:a16="http://schemas.microsoft.com/office/drawing/2014/main" val="3588490011"/>
                  </a:ext>
                </a:extLst>
              </a:tr>
              <a:tr h="681198">
                <a:tc>
                  <a:txBody>
                    <a:bodyPr/>
                    <a:lstStyle/>
                    <a:p>
                      <a:pPr algn="ctr" fontAlgn="ctr"/>
                      <a:r>
                        <a:rPr lang="fr-FR" sz="1800" u="none" strike="noStrike">
                          <a:effectLst/>
                          <a:latin typeface="Arial Narrow" panose="020B0606020202030204" pitchFamily="34" charset="0"/>
                        </a:rPr>
                        <a:t>Taux de conversion des prospects en patients</a:t>
                      </a:r>
                      <a:endParaRPr lang="fr-FR" sz="1800" b="0" i="0" u="none" strike="noStrike">
                        <a:solidFill>
                          <a:srgbClr val="403151"/>
                        </a:solidFill>
                        <a:effectLst/>
                        <a:latin typeface="Arial Narrow" panose="020B0606020202030204" pitchFamily="34" charset="0"/>
                      </a:endParaRPr>
                    </a:p>
                  </a:txBody>
                  <a:tcPr marL="8561" marR="8561" marT="8561" marB="0" anchor="ctr"/>
                </a:tc>
                <a:tc>
                  <a:txBody>
                    <a:bodyPr/>
                    <a:lstStyle/>
                    <a:p>
                      <a:pPr algn="ctr" fontAlgn="ctr"/>
                      <a:r>
                        <a:rPr lang="fr-FR" sz="1800" u="none" strike="noStrike">
                          <a:effectLst/>
                          <a:latin typeface="Arial Narrow" panose="020B0606020202030204" pitchFamily="34" charset="0"/>
                        </a:rPr>
                        <a:t>Pilote</a:t>
                      </a:r>
                      <a:endParaRPr lang="fr-FR" sz="1800" b="0" i="0" u="none" strike="noStrike">
                        <a:solidFill>
                          <a:srgbClr val="403151"/>
                        </a:solidFill>
                        <a:effectLst/>
                        <a:latin typeface="Arial Narrow" panose="020B0606020202030204" pitchFamily="34" charset="0"/>
                      </a:endParaRPr>
                    </a:p>
                  </a:txBody>
                  <a:tcPr marL="8561" marR="8561" marT="8561" marB="0" anchor="ctr"/>
                </a:tc>
                <a:tc>
                  <a:txBody>
                    <a:bodyPr/>
                    <a:lstStyle/>
                    <a:p>
                      <a:pPr algn="ctr" fontAlgn="ctr"/>
                      <a:r>
                        <a:rPr lang="fr-FR" sz="1800" u="none" strike="noStrike">
                          <a:effectLst/>
                          <a:latin typeface="Arial Narrow" panose="020B0606020202030204" pitchFamily="34" charset="0"/>
                        </a:rPr>
                        <a:t>Mensuelle</a:t>
                      </a:r>
                      <a:endParaRPr lang="fr-FR" sz="1800" b="0" i="0" u="none" strike="noStrike">
                        <a:solidFill>
                          <a:srgbClr val="403151"/>
                        </a:solidFill>
                        <a:effectLst/>
                        <a:latin typeface="Arial Narrow" panose="020B0606020202030204" pitchFamily="34" charset="0"/>
                      </a:endParaRPr>
                    </a:p>
                  </a:txBody>
                  <a:tcPr marL="8561" marR="8561" marT="8561" marB="0" anchor="ctr"/>
                </a:tc>
                <a:tc>
                  <a:txBody>
                    <a:bodyPr/>
                    <a:lstStyle/>
                    <a:p>
                      <a:pPr algn="ctr" fontAlgn="ctr"/>
                      <a:r>
                        <a:rPr lang="fr-FR" sz="1800" u="none" strike="noStrike" dirty="0">
                          <a:effectLst/>
                          <a:latin typeface="Arial Narrow" panose="020B0606020202030204" pitchFamily="34" charset="0"/>
                        </a:rPr>
                        <a:t>50%</a:t>
                      </a:r>
                      <a:endParaRPr lang="fr-FR" sz="1800" b="0" i="0" u="none" strike="noStrike" dirty="0">
                        <a:solidFill>
                          <a:srgbClr val="403151"/>
                        </a:solidFill>
                        <a:effectLst/>
                        <a:latin typeface="Arial Narrow" panose="020B0606020202030204" pitchFamily="34" charset="0"/>
                      </a:endParaRPr>
                    </a:p>
                  </a:txBody>
                  <a:tcPr marL="8561" marR="8561" marT="8561" marB="0" anchor="ctr">
                    <a:solidFill>
                      <a:schemeClr val="accent3"/>
                    </a:solidFill>
                  </a:tcPr>
                </a:tc>
                <a:tc>
                  <a:txBody>
                    <a:bodyPr/>
                    <a:lstStyle/>
                    <a:p>
                      <a:pPr algn="ctr" fontAlgn="ctr"/>
                      <a:r>
                        <a:rPr lang="fr-FR" sz="1800" u="none" strike="noStrike">
                          <a:effectLst/>
                          <a:latin typeface="Arial Narrow" panose="020B0606020202030204" pitchFamily="34" charset="0"/>
                        </a:rPr>
                        <a:t>Nombre de nouveaux patients/Nombre de prospects</a:t>
                      </a:r>
                      <a:endParaRPr lang="fr-FR" sz="1800" b="0" i="0" u="none" strike="noStrike">
                        <a:solidFill>
                          <a:srgbClr val="403151"/>
                        </a:solidFill>
                        <a:effectLst/>
                        <a:latin typeface="Arial Narrow" panose="020B0606020202030204" pitchFamily="34" charset="0"/>
                      </a:endParaRPr>
                    </a:p>
                  </a:txBody>
                  <a:tcPr marL="8561" marR="8561" marT="8561" marB="0" anchor="ctr"/>
                </a:tc>
                <a:extLst>
                  <a:ext uri="{0D108BD9-81ED-4DB2-BD59-A6C34878D82A}">
                    <a16:rowId xmlns:a16="http://schemas.microsoft.com/office/drawing/2014/main" val="2695164080"/>
                  </a:ext>
                </a:extLst>
              </a:tr>
              <a:tr h="2022661">
                <a:tc>
                  <a:txBody>
                    <a:bodyPr/>
                    <a:lstStyle/>
                    <a:p>
                      <a:pPr algn="ctr" fontAlgn="ctr"/>
                      <a:r>
                        <a:rPr lang="fr-FR" sz="1800" u="none" strike="noStrike">
                          <a:effectLst/>
                          <a:latin typeface="Arial Narrow" panose="020B0606020202030204" pitchFamily="34" charset="0"/>
                        </a:rPr>
                        <a:t>Taux de conversion des patientes suivies dans le cadre du Programme NEST en patientes accouchant chez NEST</a:t>
                      </a:r>
                      <a:endParaRPr lang="fr-FR" sz="1800" b="0" i="0" u="none" strike="noStrike">
                        <a:solidFill>
                          <a:srgbClr val="403151"/>
                        </a:solidFill>
                        <a:effectLst/>
                        <a:latin typeface="Arial Narrow" panose="020B0606020202030204" pitchFamily="34" charset="0"/>
                      </a:endParaRPr>
                    </a:p>
                  </a:txBody>
                  <a:tcPr marL="8561" marR="8561" marT="8561" marB="0" anchor="ctr"/>
                </a:tc>
                <a:tc>
                  <a:txBody>
                    <a:bodyPr/>
                    <a:lstStyle/>
                    <a:p>
                      <a:pPr algn="ctr" fontAlgn="ctr"/>
                      <a:r>
                        <a:rPr lang="fr-FR" sz="1800" u="none" strike="noStrike">
                          <a:effectLst/>
                          <a:latin typeface="Arial Narrow" panose="020B0606020202030204" pitchFamily="34" charset="0"/>
                        </a:rPr>
                        <a:t>Pilote</a:t>
                      </a:r>
                      <a:endParaRPr lang="fr-FR" sz="1800" b="0" i="0" u="none" strike="noStrike">
                        <a:solidFill>
                          <a:srgbClr val="403151"/>
                        </a:solidFill>
                        <a:effectLst/>
                        <a:latin typeface="Arial Narrow" panose="020B0606020202030204" pitchFamily="34" charset="0"/>
                      </a:endParaRPr>
                    </a:p>
                  </a:txBody>
                  <a:tcPr marL="8561" marR="8561" marT="8561" marB="0" anchor="ctr"/>
                </a:tc>
                <a:tc>
                  <a:txBody>
                    <a:bodyPr/>
                    <a:lstStyle/>
                    <a:p>
                      <a:pPr algn="ctr" fontAlgn="ctr"/>
                      <a:r>
                        <a:rPr lang="fr-FR" sz="1800" u="none" strike="noStrike">
                          <a:effectLst/>
                          <a:latin typeface="Arial Narrow" panose="020B0606020202030204" pitchFamily="34" charset="0"/>
                        </a:rPr>
                        <a:t>Mensuelle</a:t>
                      </a:r>
                      <a:endParaRPr lang="fr-FR" sz="1800" b="0" i="0" u="none" strike="noStrike">
                        <a:solidFill>
                          <a:srgbClr val="403151"/>
                        </a:solidFill>
                        <a:effectLst/>
                        <a:latin typeface="Arial Narrow" panose="020B0606020202030204" pitchFamily="34" charset="0"/>
                      </a:endParaRPr>
                    </a:p>
                  </a:txBody>
                  <a:tcPr marL="8561" marR="8561" marT="8561" marB="0" anchor="ctr"/>
                </a:tc>
                <a:tc>
                  <a:txBody>
                    <a:bodyPr/>
                    <a:lstStyle/>
                    <a:p>
                      <a:pPr algn="ctr" fontAlgn="ctr"/>
                      <a:r>
                        <a:rPr lang="fr-FR" sz="1800" u="none" strike="noStrike" dirty="0">
                          <a:effectLst/>
                          <a:latin typeface="Arial Narrow" panose="020B0606020202030204" pitchFamily="34" charset="0"/>
                        </a:rPr>
                        <a:t>60%</a:t>
                      </a:r>
                      <a:endParaRPr lang="fr-FR" sz="1800" b="0" i="0" u="none" strike="noStrike" dirty="0">
                        <a:solidFill>
                          <a:srgbClr val="403151"/>
                        </a:solidFill>
                        <a:effectLst/>
                        <a:latin typeface="Arial Narrow" panose="020B0606020202030204" pitchFamily="34" charset="0"/>
                      </a:endParaRPr>
                    </a:p>
                  </a:txBody>
                  <a:tcPr marL="8561" marR="8561" marT="8561" marB="0" anchor="ctr">
                    <a:solidFill>
                      <a:schemeClr val="accent3"/>
                    </a:solidFill>
                  </a:tcPr>
                </a:tc>
                <a:tc>
                  <a:txBody>
                    <a:bodyPr/>
                    <a:lstStyle/>
                    <a:p>
                      <a:pPr algn="ctr" fontAlgn="ctr"/>
                      <a:r>
                        <a:rPr lang="fr-FR" sz="1800" u="none" strike="noStrike" dirty="0">
                          <a:effectLst/>
                          <a:latin typeface="Arial Narrow" panose="020B0606020202030204" pitchFamily="34" charset="0"/>
                        </a:rPr>
                        <a:t>Nombre d'accouchements effectifs sur la période des patientes du Programme NEST / Nombre d'accouchements prévus sur la période dans le cadre du Programme NEST</a:t>
                      </a:r>
                      <a:endParaRPr lang="fr-FR" sz="1800" b="0" i="0" u="none" strike="noStrike" dirty="0">
                        <a:solidFill>
                          <a:srgbClr val="403151"/>
                        </a:solidFill>
                        <a:effectLst/>
                        <a:latin typeface="Arial Narrow" panose="020B0606020202030204" pitchFamily="34" charset="0"/>
                      </a:endParaRPr>
                    </a:p>
                  </a:txBody>
                  <a:tcPr marL="8561" marR="8561" marT="8561" marB="0" anchor="ctr"/>
                </a:tc>
                <a:extLst>
                  <a:ext uri="{0D108BD9-81ED-4DB2-BD59-A6C34878D82A}">
                    <a16:rowId xmlns:a16="http://schemas.microsoft.com/office/drawing/2014/main" val="4190254682"/>
                  </a:ext>
                </a:extLst>
              </a:tr>
              <a:tr h="1016564">
                <a:tc>
                  <a:txBody>
                    <a:bodyPr/>
                    <a:lstStyle/>
                    <a:p>
                      <a:pPr algn="ctr" fontAlgn="ctr"/>
                      <a:r>
                        <a:rPr lang="fr-FR" sz="1800" u="none" strike="noStrike">
                          <a:effectLst/>
                          <a:latin typeface="Arial Narrow" panose="020B0606020202030204" pitchFamily="34" charset="0"/>
                        </a:rPr>
                        <a:t>Taux d'enquêtes de satisfaction réalisées sur les nouveaux patients</a:t>
                      </a:r>
                      <a:endParaRPr lang="fr-FR" sz="1800" b="0" i="0" u="none" strike="noStrike">
                        <a:solidFill>
                          <a:srgbClr val="403151"/>
                        </a:solidFill>
                        <a:effectLst/>
                        <a:latin typeface="Arial Narrow" panose="020B0606020202030204" pitchFamily="34" charset="0"/>
                      </a:endParaRPr>
                    </a:p>
                  </a:txBody>
                  <a:tcPr marL="8561" marR="8561" marT="8561" marB="0" anchor="ctr"/>
                </a:tc>
                <a:tc>
                  <a:txBody>
                    <a:bodyPr/>
                    <a:lstStyle/>
                    <a:p>
                      <a:pPr algn="ctr" fontAlgn="ctr"/>
                      <a:r>
                        <a:rPr lang="fr-FR" sz="1800" u="none" strike="noStrike">
                          <a:effectLst/>
                          <a:latin typeface="Arial Narrow" panose="020B0606020202030204" pitchFamily="34" charset="0"/>
                        </a:rPr>
                        <a:t>Pilote</a:t>
                      </a:r>
                      <a:endParaRPr lang="fr-FR" sz="1800" b="0" i="0" u="none" strike="noStrike">
                        <a:solidFill>
                          <a:srgbClr val="403151"/>
                        </a:solidFill>
                        <a:effectLst/>
                        <a:latin typeface="Arial Narrow" panose="020B0606020202030204" pitchFamily="34" charset="0"/>
                      </a:endParaRPr>
                    </a:p>
                  </a:txBody>
                  <a:tcPr marL="8561" marR="8561" marT="8561" marB="0" anchor="ctr"/>
                </a:tc>
                <a:tc>
                  <a:txBody>
                    <a:bodyPr/>
                    <a:lstStyle/>
                    <a:p>
                      <a:pPr algn="ctr" fontAlgn="ctr"/>
                      <a:r>
                        <a:rPr lang="fr-FR" sz="1800" u="none" strike="noStrike">
                          <a:effectLst/>
                          <a:latin typeface="Arial Narrow" panose="020B0606020202030204" pitchFamily="34" charset="0"/>
                        </a:rPr>
                        <a:t>Mensuelle</a:t>
                      </a:r>
                      <a:endParaRPr lang="fr-FR" sz="1800" b="0" i="0" u="none" strike="noStrike">
                        <a:solidFill>
                          <a:srgbClr val="403151"/>
                        </a:solidFill>
                        <a:effectLst/>
                        <a:latin typeface="Arial Narrow" panose="020B0606020202030204" pitchFamily="34" charset="0"/>
                      </a:endParaRPr>
                    </a:p>
                  </a:txBody>
                  <a:tcPr marL="8561" marR="8561" marT="8561" marB="0" anchor="ctr"/>
                </a:tc>
                <a:tc>
                  <a:txBody>
                    <a:bodyPr/>
                    <a:lstStyle/>
                    <a:p>
                      <a:pPr algn="ctr" fontAlgn="ctr"/>
                      <a:r>
                        <a:rPr lang="fr-FR" sz="1800" u="none" strike="noStrike" dirty="0">
                          <a:effectLst/>
                          <a:latin typeface="Arial Narrow" panose="020B0606020202030204" pitchFamily="34" charset="0"/>
                        </a:rPr>
                        <a:t>60%</a:t>
                      </a:r>
                      <a:endParaRPr lang="fr-FR" sz="1800" b="0" i="0" u="none" strike="noStrike" dirty="0">
                        <a:solidFill>
                          <a:srgbClr val="403151"/>
                        </a:solidFill>
                        <a:effectLst/>
                        <a:latin typeface="Arial Narrow" panose="020B0606020202030204" pitchFamily="34" charset="0"/>
                      </a:endParaRPr>
                    </a:p>
                  </a:txBody>
                  <a:tcPr marL="8561" marR="8561" marT="8561" marB="0" anchor="ctr">
                    <a:solidFill>
                      <a:schemeClr val="accent3"/>
                    </a:solidFill>
                  </a:tcPr>
                </a:tc>
                <a:tc>
                  <a:txBody>
                    <a:bodyPr/>
                    <a:lstStyle/>
                    <a:p>
                      <a:pPr algn="ctr" fontAlgn="ctr"/>
                      <a:r>
                        <a:rPr lang="fr-FR" sz="1800" u="none" strike="noStrike" dirty="0">
                          <a:effectLst/>
                          <a:latin typeface="Arial Narrow" panose="020B0606020202030204" pitchFamily="34" charset="0"/>
                        </a:rPr>
                        <a:t>Nouveaux patients ayant rempli le formulaire de satisfaction / Nouveaux patients</a:t>
                      </a:r>
                      <a:endParaRPr lang="fr-FR" sz="1800" b="0" i="0" u="none" strike="noStrike" dirty="0">
                        <a:solidFill>
                          <a:srgbClr val="403151"/>
                        </a:solidFill>
                        <a:effectLst/>
                        <a:latin typeface="Arial Narrow" panose="020B0606020202030204" pitchFamily="34" charset="0"/>
                      </a:endParaRPr>
                    </a:p>
                  </a:txBody>
                  <a:tcPr marL="8561" marR="8561" marT="8561" marB="0" anchor="ctr"/>
                </a:tc>
                <a:extLst>
                  <a:ext uri="{0D108BD9-81ED-4DB2-BD59-A6C34878D82A}">
                    <a16:rowId xmlns:a16="http://schemas.microsoft.com/office/drawing/2014/main" val="490638589"/>
                  </a:ext>
                </a:extLst>
              </a:tr>
            </a:tbl>
          </a:graphicData>
        </a:graphic>
      </p:graphicFrame>
    </p:spTree>
    <p:extLst>
      <p:ext uri="{BB962C8B-B14F-4D97-AF65-F5344CB8AC3E}">
        <p14:creationId xmlns:p14="http://schemas.microsoft.com/office/powerpoint/2010/main" val="291251270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1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8707"/>
            <a:ext cx="10788000" cy="896076"/>
          </a:xfrm>
        </p:spPr>
        <p:txBody>
          <a:bodyPr>
            <a:normAutofit/>
          </a:bodyPr>
          <a:lstStyle/>
          <a:p>
            <a:pPr algn="ctr"/>
            <a:r>
              <a:rPr lang="fr-FR" sz="3200" b="1" dirty="0">
                <a:latin typeface="Bahnschrift" panose="020B0502040204020203" pitchFamily="34" charset="0"/>
              </a:rPr>
              <a:t> PO06 – Suivi &amp; Conseil</a:t>
            </a:r>
          </a:p>
        </p:txBody>
      </p:sp>
      <p:graphicFrame>
        <p:nvGraphicFramePr>
          <p:cNvPr id="2" name="Tableau 1"/>
          <p:cNvGraphicFramePr>
            <a:graphicFrameLocks noGrp="1"/>
          </p:cNvGraphicFramePr>
          <p:nvPr>
            <p:extLst>
              <p:ext uri="{D42A27DB-BD31-4B8C-83A1-F6EECF244321}">
                <p14:modId xmlns:p14="http://schemas.microsoft.com/office/powerpoint/2010/main" val="3750766658"/>
              </p:ext>
            </p:extLst>
          </p:nvPr>
        </p:nvGraphicFramePr>
        <p:xfrm>
          <a:off x="701999" y="1457092"/>
          <a:ext cx="10788003" cy="4277047"/>
        </p:xfrm>
        <a:graphic>
          <a:graphicData uri="http://schemas.openxmlformats.org/drawingml/2006/table">
            <a:tbl>
              <a:tblPr/>
              <a:tblGrid>
                <a:gridCol w="3685341">
                  <a:extLst>
                    <a:ext uri="{9D8B030D-6E8A-4147-A177-3AD203B41FA5}">
                      <a16:colId xmlns:a16="http://schemas.microsoft.com/office/drawing/2014/main" val="1651289703"/>
                    </a:ext>
                  </a:extLst>
                </a:gridCol>
                <a:gridCol w="1183777">
                  <a:extLst>
                    <a:ext uri="{9D8B030D-6E8A-4147-A177-3AD203B41FA5}">
                      <a16:colId xmlns:a16="http://schemas.microsoft.com/office/drawing/2014/main" val="2944865506"/>
                    </a:ext>
                  </a:extLst>
                </a:gridCol>
                <a:gridCol w="1183777">
                  <a:extLst>
                    <a:ext uri="{9D8B030D-6E8A-4147-A177-3AD203B41FA5}">
                      <a16:colId xmlns:a16="http://schemas.microsoft.com/office/drawing/2014/main" val="153031515"/>
                    </a:ext>
                  </a:extLst>
                </a:gridCol>
                <a:gridCol w="1183777">
                  <a:extLst>
                    <a:ext uri="{9D8B030D-6E8A-4147-A177-3AD203B41FA5}">
                      <a16:colId xmlns:a16="http://schemas.microsoft.com/office/drawing/2014/main" val="276094812"/>
                    </a:ext>
                  </a:extLst>
                </a:gridCol>
                <a:gridCol w="1183777">
                  <a:extLst>
                    <a:ext uri="{9D8B030D-6E8A-4147-A177-3AD203B41FA5}">
                      <a16:colId xmlns:a16="http://schemas.microsoft.com/office/drawing/2014/main" val="722350272"/>
                    </a:ext>
                  </a:extLst>
                </a:gridCol>
                <a:gridCol w="1183777">
                  <a:extLst>
                    <a:ext uri="{9D8B030D-6E8A-4147-A177-3AD203B41FA5}">
                      <a16:colId xmlns:a16="http://schemas.microsoft.com/office/drawing/2014/main" val="815190768"/>
                    </a:ext>
                  </a:extLst>
                </a:gridCol>
                <a:gridCol w="1183777">
                  <a:extLst>
                    <a:ext uri="{9D8B030D-6E8A-4147-A177-3AD203B41FA5}">
                      <a16:colId xmlns:a16="http://schemas.microsoft.com/office/drawing/2014/main" val="1127869212"/>
                    </a:ext>
                  </a:extLst>
                </a:gridCol>
              </a:tblGrid>
              <a:tr h="479284">
                <a:tc gridSpan="7">
                  <a:txBody>
                    <a:bodyPr/>
                    <a:lstStyle/>
                    <a:p>
                      <a:pPr algn="ctr" fontAlgn="ctr"/>
                      <a:r>
                        <a:rPr lang="en-US" sz="1800" b="1" i="0" u="none" strike="noStrike" dirty="0">
                          <a:solidFill>
                            <a:srgbClr val="FFFFFF"/>
                          </a:solidFill>
                          <a:effectLst/>
                          <a:latin typeface="Century Gothic" panose="020B0502020202020204" pitchFamily="34" charset="0"/>
                        </a:rPr>
                        <a:t>PO06 - </a:t>
                      </a:r>
                      <a:r>
                        <a:rPr lang="en-US" sz="1800" b="1" i="0" u="none" strike="noStrike" dirty="0" err="1">
                          <a:solidFill>
                            <a:srgbClr val="FFFFFF"/>
                          </a:solidFill>
                          <a:effectLst/>
                          <a:latin typeface="Century Gothic" panose="020B0502020202020204" pitchFamily="34" charset="0"/>
                        </a:rPr>
                        <a:t>Suivi</a:t>
                      </a:r>
                      <a:r>
                        <a:rPr lang="en-US" sz="1800" b="1" i="0" u="none" strike="noStrike" dirty="0">
                          <a:solidFill>
                            <a:srgbClr val="FFFFFF"/>
                          </a:solidFill>
                          <a:effectLst/>
                          <a:latin typeface="Century Gothic" panose="020B0502020202020204" pitchFamily="34" charset="0"/>
                        </a:rPr>
                        <a:t> &amp; </a:t>
                      </a:r>
                      <a:r>
                        <a:rPr lang="en-US" sz="1800" b="1" i="0" u="none" strike="noStrike" dirty="0" err="1">
                          <a:solidFill>
                            <a:srgbClr val="FFFFFF"/>
                          </a:solidFill>
                          <a:effectLst/>
                          <a:latin typeface="Century Gothic" panose="020B0502020202020204" pitchFamily="34" charset="0"/>
                        </a:rPr>
                        <a:t>Conseil</a:t>
                      </a:r>
                      <a:endParaRPr lang="en-US" sz="1800" b="1" i="0" u="none" strike="noStrike" dirty="0">
                        <a:solidFill>
                          <a:srgbClr val="FFFFFF"/>
                        </a:solidFill>
                        <a:effectLst/>
                        <a:latin typeface="Century Gothic" panose="020B050202020202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80008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ctr"/>
                      <a:endParaRPr lang="en-US" sz="1800" b="1" i="0" u="none" strike="noStrike" dirty="0">
                        <a:solidFill>
                          <a:srgbClr val="FFFFFF"/>
                        </a:solidFill>
                        <a:effectLst/>
                        <a:latin typeface="Century Gothic" panose="020B050202020202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800080"/>
                    </a:solidFill>
                  </a:tcPr>
                </a:tc>
                <a:tc hMerge="1">
                  <a:txBody>
                    <a:bodyPr/>
                    <a:lstStyle/>
                    <a:p>
                      <a:pPr algn="ctr" fontAlgn="ctr"/>
                      <a:endParaRPr lang="en-US" sz="1800" b="1" i="0" u="none" strike="noStrike" dirty="0">
                        <a:solidFill>
                          <a:srgbClr val="FFFFFF"/>
                        </a:solidFill>
                        <a:effectLst/>
                        <a:latin typeface="Century Gothic" panose="020B050202020202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800080"/>
                    </a:solidFill>
                  </a:tcPr>
                </a:tc>
                <a:tc hMerge="1">
                  <a:txBody>
                    <a:bodyPr/>
                    <a:lstStyle/>
                    <a:p>
                      <a:pPr algn="ctr" fontAlgn="ctr"/>
                      <a:endParaRPr lang="en-US" sz="1800" b="1" i="0" u="none" strike="noStrike" dirty="0">
                        <a:solidFill>
                          <a:srgbClr val="FFFFFF"/>
                        </a:solidFill>
                        <a:effectLst/>
                        <a:latin typeface="Century Gothic" panose="020B0502020202020204"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800080"/>
                    </a:solidFill>
                  </a:tcPr>
                </a:tc>
                <a:extLst>
                  <a:ext uri="{0D108BD9-81ED-4DB2-BD59-A6C34878D82A}">
                    <a16:rowId xmlns:a16="http://schemas.microsoft.com/office/drawing/2014/main" val="2707226374"/>
                  </a:ext>
                </a:extLst>
              </a:tr>
              <a:tr h="362719">
                <a:tc>
                  <a:txBody>
                    <a:bodyPr/>
                    <a:lstStyle/>
                    <a:p>
                      <a:pPr algn="ctr" fontAlgn="ctr"/>
                      <a:r>
                        <a:rPr lang="en-US" sz="1400" b="1" i="0" u="none" strike="noStrike">
                          <a:solidFill>
                            <a:srgbClr val="FFFFFF"/>
                          </a:solidFill>
                          <a:effectLst/>
                          <a:latin typeface="Century Gothic" panose="020B0502020202020204" pitchFamily="34" charset="0"/>
                        </a:rPr>
                        <a:t>Clinique</a:t>
                      </a: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Century Gothic" panose="020B0502020202020204" pitchFamily="34" charset="0"/>
                        </a:rPr>
                        <a:t>Janvier</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err="1">
                          <a:solidFill>
                            <a:srgbClr val="FFFFFF"/>
                          </a:solidFill>
                          <a:effectLst/>
                          <a:latin typeface="Century Gothic" panose="020B0502020202020204" pitchFamily="34" charset="0"/>
                        </a:rPr>
                        <a:t>Février</a:t>
                      </a:r>
                      <a:r>
                        <a:rPr lang="en-US" sz="1400" b="1" i="0" u="none" strike="noStrike" dirty="0">
                          <a:solidFill>
                            <a:srgbClr val="FFFFFF"/>
                          </a:solidFill>
                          <a:effectLst/>
                          <a:latin typeface="Century Gothic" panose="020B0502020202020204" pitchFamily="34" charset="0"/>
                        </a:rPr>
                        <a:t> </a:t>
                      </a:r>
                      <a:r>
                        <a:rPr lang="en-US" sz="1400" b="1" i="0" u="none" strike="noStrike" baseline="0" dirty="0">
                          <a:solidFill>
                            <a:srgbClr val="FFFFFF"/>
                          </a:solidFill>
                          <a:effectLst/>
                          <a:latin typeface="Century Gothic" panose="020B0502020202020204" pitchFamily="34" charset="0"/>
                        </a:rPr>
                        <a:t> </a:t>
                      </a:r>
                      <a:endParaRPr lang="en-US" sz="1400" b="1" i="0" u="none" strike="noStrike" dirty="0">
                        <a:solidFill>
                          <a:srgbClr val="FFFFFF"/>
                        </a:solidFill>
                        <a:effectLst/>
                        <a:latin typeface="Century Gothic" panose="020B0502020202020204" pitchFamily="34" charset="0"/>
                      </a:endParaRP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Century Gothic" panose="020B0502020202020204" pitchFamily="34" charset="0"/>
                        </a:rPr>
                        <a:t>Mars</a:t>
                      </a:r>
                      <a:r>
                        <a:rPr lang="en-US" sz="1400" b="1" i="0" u="none" strike="noStrike" baseline="0" dirty="0">
                          <a:solidFill>
                            <a:srgbClr val="FFFFFF"/>
                          </a:solidFill>
                          <a:effectLst/>
                          <a:latin typeface="Century Gothic" panose="020B0502020202020204" pitchFamily="34" charset="0"/>
                        </a:rPr>
                        <a:t> </a:t>
                      </a:r>
                      <a:endParaRPr lang="en-US" sz="1400" b="1" i="0" u="none" strike="noStrike" dirty="0">
                        <a:solidFill>
                          <a:srgbClr val="FFFFFF"/>
                        </a:solidFill>
                        <a:effectLst/>
                        <a:latin typeface="Century Gothic" panose="020B0502020202020204" pitchFamily="34" charset="0"/>
                      </a:endParaRP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fr-SN" sz="1400" b="1" i="0" u="none" strike="noStrike" dirty="0">
                          <a:solidFill>
                            <a:srgbClr val="FFFFFF"/>
                          </a:solidFill>
                          <a:effectLst/>
                          <a:latin typeface="Century Gothic" panose="020B0502020202020204" pitchFamily="34" charset="0"/>
                        </a:rPr>
                        <a:t>Avril </a:t>
                      </a:r>
                      <a:endParaRPr lang="en-US" sz="1400" b="1" i="0" u="none" strike="noStrike" dirty="0">
                        <a:solidFill>
                          <a:srgbClr val="FFFFFF"/>
                        </a:solidFill>
                        <a:effectLst/>
                        <a:latin typeface="Century Gothic" panose="020B0502020202020204" pitchFamily="34" charset="0"/>
                      </a:endParaRP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fr-SN" sz="1400" b="1" i="0" u="none" strike="noStrike" dirty="0">
                          <a:solidFill>
                            <a:srgbClr val="FFFFFF"/>
                          </a:solidFill>
                          <a:effectLst/>
                          <a:latin typeface="Century Gothic" panose="020B0502020202020204" pitchFamily="34" charset="0"/>
                        </a:rPr>
                        <a:t>Mai </a:t>
                      </a:r>
                      <a:endParaRPr lang="en-US" sz="1400" b="1" i="0" u="none" strike="noStrike" dirty="0">
                        <a:solidFill>
                          <a:srgbClr val="FFFFFF"/>
                        </a:solidFill>
                        <a:effectLst/>
                        <a:latin typeface="Century Gothic" panose="020B0502020202020204" pitchFamily="34" charset="0"/>
                      </a:endParaRP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fr-SN" sz="1400" b="1" i="0" u="none" strike="noStrike" dirty="0">
                          <a:solidFill>
                            <a:srgbClr val="FFFFFF"/>
                          </a:solidFill>
                          <a:effectLst/>
                          <a:latin typeface="Century Gothic" panose="020B0502020202020204" pitchFamily="34" charset="0"/>
                        </a:rPr>
                        <a:t>Juin </a:t>
                      </a:r>
                      <a:r>
                        <a:rPr lang="fr-SN" sz="1400" b="1" i="0" u="none" strike="noStrike" baseline="0" dirty="0">
                          <a:solidFill>
                            <a:srgbClr val="FFFFFF"/>
                          </a:solidFill>
                          <a:effectLst/>
                          <a:latin typeface="Century Gothic" panose="020B0502020202020204" pitchFamily="34" charset="0"/>
                        </a:rPr>
                        <a:t> </a:t>
                      </a:r>
                      <a:endParaRPr lang="en-US" sz="1400" b="1" i="0" u="none" strike="noStrike" dirty="0">
                        <a:solidFill>
                          <a:srgbClr val="FFFFFF"/>
                        </a:solidFill>
                        <a:effectLst/>
                        <a:latin typeface="Century Gothic" panose="020B0502020202020204" pitchFamily="34" charset="0"/>
                      </a:endParaRP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extLst>
                  <a:ext uri="{0D108BD9-81ED-4DB2-BD59-A6C34878D82A}">
                    <a16:rowId xmlns:a16="http://schemas.microsoft.com/office/drawing/2014/main" val="2091565134"/>
                  </a:ext>
                </a:extLst>
              </a:tr>
              <a:tr h="1462586">
                <a:tc>
                  <a:txBody>
                    <a:bodyPr/>
                    <a:lstStyle/>
                    <a:p>
                      <a:pPr algn="ctr" fontAlgn="b"/>
                      <a:r>
                        <a:rPr lang="fr-FR" sz="1800" b="1" i="0" u="none" strike="noStrike" dirty="0">
                          <a:solidFill>
                            <a:srgbClr val="000000"/>
                          </a:solidFill>
                          <a:effectLst/>
                          <a:latin typeface="Century Gothic" panose="020B0502020202020204" pitchFamily="34" charset="0"/>
                        </a:rPr>
                        <a:t>Taux de conversion des patientes suivies dans le cadre du Programme NEST en patientes accouchant chez NEST</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00B050"/>
                          </a:solidFill>
                          <a:effectLst/>
                          <a:latin typeface="Arial Rounded MT Bold" panose="020F0704030504030204" pitchFamily="34" charset="0"/>
                        </a:rPr>
                        <a:t>63,2%</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FF0000"/>
                          </a:solidFill>
                          <a:effectLst/>
                          <a:latin typeface="Arial Rounded MT Bold" panose="020F0704030504030204" pitchFamily="34" charset="0"/>
                        </a:rPr>
                        <a:t>33%</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FF0000"/>
                          </a:solidFill>
                          <a:effectLst/>
                          <a:latin typeface="Arial Rounded MT Bold" panose="020F0704030504030204" pitchFamily="34" charset="0"/>
                        </a:rPr>
                        <a:t>20%</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FF0000"/>
                          </a:solidFill>
                          <a:effectLst/>
                          <a:latin typeface="Arial Rounded MT Bold" panose="020F0704030504030204" pitchFamily="34" charset="0"/>
                        </a:rPr>
                        <a:t>43%</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FF0000"/>
                          </a:solidFill>
                          <a:effectLst/>
                          <a:latin typeface="Arial Rounded MT Bold" panose="020F0704030504030204" pitchFamily="34" charset="0"/>
                        </a:rPr>
                        <a:t>50%</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00B050"/>
                          </a:solidFill>
                          <a:effectLst/>
                          <a:latin typeface="Arial Rounded MT Bold" panose="020F0704030504030204" pitchFamily="34" charset="0"/>
                        </a:rPr>
                        <a:t>85,7</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3150380425"/>
                  </a:ext>
                </a:extLst>
              </a:tr>
              <a:tr h="777254">
                <a:tc>
                  <a:txBody>
                    <a:bodyPr/>
                    <a:lstStyle/>
                    <a:p>
                      <a:pPr algn="ctr" fontAlgn="b"/>
                      <a:r>
                        <a:rPr lang="fr-FR" sz="1800" b="1" i="0" u="none" strike="noStrike" dirty="0">
                          <a:solidFill>
                            <a:srgbClr val="000000"/>
                          </a:solidFill>
                          <a:effectLst/>
                          <a:latin typeface="Century Gothic" panose="020B0502020202020204" pitchFamily="34" charset="0"/>
                        </a:rPr>
                        <a:t>Taux d'enquêtes de satisfaction réalisées sur le nouveaux patients</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a:r>
                        <a:rPr lang="en-US" sz="1800" b="0" i="0" u="none" strike="noStrike" kern="1200" dirty="0">
                          <a:solidFill>
                            <a:srgbClr val="FF0000"/>
                          </a:solidFill>
                          <a:effectLst/>
                          <a:latin typeface="Arial Rounded MT Bold" panose="020F0704030504030204" pitchFamily="34" charset="0"/>
                          <a:ea typeface="+mn-ea"/>
                          <a:cs typeface="+mn-cs"/>
                        </a:rPr>
                        <a:t>-</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r>
                        <a:rPr lang="en-US" sz="1800" b="0" i="0" u="none" strike="noStrike" kern="1200" dirty="0">
                          <a:solidFill>
                            <a:srgbClr val="FF0000"/>
                          </a:solidFill>
                          <a:effectLst/>
                          <a:latin typeface="Arial Rounded MT Bold" panose="020F0704030504030204" pitchFamily="34" charset="0"/>
                          <a:ea typeface="+mn-ea"/>
                          <a:cs typeface="+mn-cs"/>
                        </a:rPr>
                        <a:t>-</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r>
                        <a:rPr lang="en-US" sz="1200" b="0" i="1" u="none" strike="noStrike" kern="1200" dirty="0">
                          <a:solidFill>
                            <a:srgbClr val="FF0000"/>
                          </a:solidFill>
                          <a:effectLst/>
                          <a:latin typeface="Arial Rounded MT Bold" panose="020F0704030504030204" pitchFamily="34" charset="0"/>
                          <a:ea typeface="+mn-ea"/>
                          <a:cs typeface="+mn-cs"/>
                        </a:rPr>
                        <a:t>-</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1200" b="0" i="0" u="none" strike="noStrike" dirty="0">
                          <a:solidFill>
                            <a:srgbClr val="FF0000"/>
                          </a:solidFill>
                          <a:effectLst/>
                          <a:latin typeface="Arial Rounded MT Bold" panose="020F0704030504030204" pitchFamily="34" charset="0"/>
                        </a:rPr>
                        <a:t>-</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1200" b="0" i="0" u="none" strike="noStrike" dirty="0">
                          <a:solidFill>
                            <a:srgbClr val="FF0000"/>
                          </a:solidFill>
                          <a:effectLst/>
                          <a:latin typeface="Arial Rounded MT Bold" panose="020F0704030504030204" pitchFamily="34" charset="0"/>
                        </a:rPr>
                        <a:t>-</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endParaRPr lang="en-US" sz="1200" b="0" i="0" u="none" strike="noStrike" dirty="0">
                        <a:solidFill>
                          <a:srgbClr val="FF0000"/>
                        </a:solidFill>
                        <a:effectLst/>
                        <a:latin typeface="Arial Rounded MT Bold" panose="020F0704030504030204" pitchFamily="34" charset="0"/>
                      </a:endParaRP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761078245"/>
                  </a:ext>
                </a:extLst>
              </a:tr>
              <a:tr h="362719">
                <a:tc>
                  <a:txBody>
                    <a:bodyPr/>
                    <a:lstStyle/>
                    <a:p>
                      <a:pPr algn="ctr" fontAlgn="ctr"/>
                      <a:r>
                        <a:rPr lang="en-US" sz="1400" b="1" i="0" u="none" strike="noStrike" dirty="0">
                          <a:solidFill>
                            <a:srgbClr val="FFFFFF"/>
                          </a:solidFill>
                          <a:effectLst/>
                          <a:latin typeface="Century Gothic" panose="020B0502020202020204" pitchFamily="34" charset="0"/>
                        </a:rPr>
                        <a:t>Conversion prospects </a:t>
                      </a:r>
                      <a:r>
                        <a:rPr lang="en-US" sz="1400" b="1" i="0" u="none" strike="noStrike" dirty="0" err="1">
                          <a:solidFill>
                            <a:srgbClr val="FFFFFF"/>
                          </a:solidFill>
                          <a:effectLst/>
                          <a:latin typeface="Century Gothic" panose="020B0502020202020204" pitchFamily="34" charset="0"/>
                        </a:rPr>
                        <a:t>en</a:t>
                      </a:r>
                      <a:r>
                        <a:rPr lang="en-US" sz="1400" b="1" i="0" u="none" strike="noStrike" dirty="0">
                          <a:solidFill>
                            <a:srgbClr val="FFFFFF"/>
                          </a:solidFill>
                          <a:effectLst/>
                          <a:latin typeface="Century Gothic" panose="020B0502020202020204" pitchFamily="34" charset="0"/>
                        </a:rPr>
                        <a:t> patients</a:t>
                      </a:r>
                    </a:p>
                  </a:txBody>
                  <a:tcPr marL="9525" marR="9525" marT="9525" marB="0" anchor="ctr">
                    <a:lnL w="6350" cap="flat" cmpd="sng" algn="ctr">
                      <a:solidFill>
                        <a:srgbClr val="C0C0C0"/>
                      </a:solidFill>
                      <a:prstDash val="solid"/>
                      <a:round/>
                      <a:headEnd type="none" w="med" len="med"/>
                      <a:tailEnd type="none" w="med" len="med"/>
                    </a:lnL>
                    <a:lnR w="12700" cap="flat" cmpd="sng" algn="ctr">
                      <a:solidFill>
                        <a:srgbClr val="BFBFBF"/>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Century Gothic" panose="020B0502020202020204" pitchFamily="34" charset="0"/>
                        </a:rPr>
                        <a:t>Janvier </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err="1">
                          <a:solidFill>
                            <a:srgbClr val="FFFFFF"/>
                          </a:solidFill>
                          <a:effectLst/>
                          <a:latin typeface="Century Gothic" panose="020B0502020202020204" pitchFamily="34" charset="0"/>
                        </a:rPr>
                        <a:t>Février</a:t>
                      </a:r>
                      <a:r>
                        <a:rPr lang="en-US" sz="1400" b="1" i="0" u="none" strike="noStrike" dirty="0">
                          <a:solidFill>
                            <a:srgbClr val="FFFFFF"/>
                          </a:solidFill>
                          <a:effectLst/>
                          <a:latin typeface="Century Gothic" panose="020B0502020202020204" pitchFamily="34" charset="0"/>
                        </a:rPr>
                        <a:t> </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Century Gothic" panose="020B0502020202020204" pitchFamily="34" charset="0"/>
                        </a:rPr>
                        <a:t>Mars </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fr-SN" sz="1400" b="1" i="0" u="none" strike="noStrike" dirty="0">
                          <a:solidFill>
                            <a:srgbClr val="FFFFFF"/>
                          </a:solidFill>
                          <a:effectLst/>
                          <a:latin typeface="Century Gothic" panose="020B0502020202020204" pitchFamily="34" charset="0"/>
                        </a:rPr>
                        <a:t>Avril </a:t>
                      </a:r>
                      <a:endParaRPr lang="en-US" sz="1400" b="1" i="0" u="none" strike="noStrike" dirty="0">
                        <a:solidFill>
                          <a:srgbClr val="FFFFFF"/>
                        </a:solidFill>
                        <a:effectLst/>
                        <a:latin typeface="Century Gothic" panose="020B0502020202020204" pitchFamily="34" charset="0"/>
                      </a:endParaRP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fr-SN" sz="1400" b="1" i="0" u="none" strike="noStrike" dirty="0">
                          <a:solidFill>
                            <a:srgbClr val="FFFFFF"/>
                          </a:solidFill>
                          <a:effectLst/>
                          <a:latin typeface="Century Gothic" panose="020B0502020202020204" pitchFamily="34" charset="0"/>
                        </a:rPr>
                        <a:t>Mai </a:t>
                      </a:r>
                      <a:endParaRPr lang="en-US" sz="1400" b="1" i="0" u="none" strike="noStrike" dirty="0">
                        <a:solidFill>
                          <a:srgbClr val="FFFFFF"/>
                        </a:solidFill>
                        <a:effectLst/>
                        <a:latin typeface="Century Gothic" panose="020B0502020202020204" pitchFamily="34" charset="0"/>
                      </a:endParaRP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tc>
                  <a:txBody>
                    <a:bodyPr/>
                    <a:lstStyle/>
                    <a:p>
                      <a:pPr algn="ctr" fontAlgn="ctr"/>
                      <a:r>
                        <a:rPr lang="fr-SN" sz="1400" b="1" i="0" u="none" strike="noStrike" dirty="0">
                          <a:solidFill>
                            <a:srgbClr val="FFFFFF"/>
                          </a:solidFill>
                          <a:effectLst/>
                          <a:latin typeface="Century Gothic" panose="020B0502020202020204" pitchFamily="34" charset="0"/>
                        </a:rPr>
                        <a:t>Juin </a:t>
                      </a:r>
                      <a:endParaRPr lang="en-US" sz="1400" b="1" i="0" u="none" strike="noStrike" dirty="0">
                        <a:solidFill>
                          <a:srgbClr val="FFFFFF"/>
                        </a:solidFill>
                        <a:effectLst/>
                        <a:latin typeface="Century Gothic" panose="020B0502020202020204" pitchFamily="34" charset="0"/>
                      </a:endParaRP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1F4E78"/>
                    </a:solidFill>
                  </a:tcPr>
                </a:tc>
                <a:extLst>
                  <a:ext uri="{0D108BD9-81ED-4DB2-BD59-A6C34878D82A}">
                    <a16:rowId xmlns:a16="http://schemas.microsoft.com/office/drawing/2014/main" val="873238796"/>
                  </a:ext>
                </a:extLst>
              </a:tr>
              <a:tr h="777254">
                <a:tc>
                  <a:txBody>
                    <a:bodyPr/>
                    <a:lstStyle/>
                    <a:p>
                      <a:pPr algn="ctr" fontAlgn="b"/>
                      <a:r>
                        <a:rPr lang="fr-FR" sz="1800" b="1" i="0" u="none" strike="noStrike" dirty="0">
                          <a:solidFill>
                            <a:srgbClr val="000000"/>
                          </a:solidFill>
                          <a:effectLst/>
                          <a:latin typeface="Century Gothic" panose="020B0502020202020204" pitchFamily="34" charset="0"/>
                        </a:rPr>
                        <a:t>Taux de conversion des prospects en patients</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ctr"/>
                      <a:r>
                        <a:rPr lang="en-US" sz="1800" b="0" i="0" u="none" strike="noStrike" kern="1200" dirty="0">
                          <a:solidFill>
                            <a:srgbClr val="00B050"/>
                          </a:solidFill>
                          <a:effectLst/>
                          <a:latin typeface="Arial Rounded MT Bold" panose="020F0704030504030204" pitchFamily="34" charset="0"/>
                          <a:ea typeface="+mn-ea"/>
                          <a:cs typeface="+mn-cs"/>
                        </a:rPr>
                        <a:t>66,7%</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800" b="0" i="0" u="none" strike="noStrike" kern="1200" dirty="0">
                          <a:solidFill>
                            <a:srgbClr val="00B050"/>
                          </a:solidFill>
                          <a:effectLst/>
                          <a:latin typeface="Arial Rounded MT Bold" panose="020F0704030504030204" pitchFamily="34" charset="0"/>
                          <a:ea typeface="+mn-ea"/>
                          <a:cs typeface="+mn-cs"/>
                        </a:rPr>
                        <a:t>58,5%</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800" b="0" i="0" u="none" strike="noStrike" kern="1200" dirty="0">
                          <a:solidFill>
                            <a:srgbClr val="00B050"/>
                          </a:solidFill>
                          <a:effectLst/>
                          <a:latin typeface="Arial Rounded MT Bold" panose="020F0704030504030204" pitchFamily="34" charset="0"/>
                          <a:ea typeface="+mn-ea"/>
                          <a:cs typeface="+mn-cs"/>
                        </a:rPr>
                        <a:t>60,5%</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en-US" sz="1800" b="0" i="0" u="none" strike="noStrike" dirty="0">
                          <a:solidFill>
                            <a:srgbClr val="00B050"/>
                          </a:solidFill>
                          <a:effectLst/>
                          <a:latin typeface="Arial Rounded MT Bold" panose="020F0704030504030204" pitchFamily="34" charset="0"/>
                        </a:rPr>
                        <a:t>54,9%</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r>
                        <a:rPr lang="fr-SN" sz="1800" b="0" i="0" u="none" strike="noStrike" dirty="0">
                          <a:solidFill>
                            <a:srgbClr val="00B050"/>
                          </a:solidFill>
                          <a:effectLst/>
                          <a:latin typeface="Arial Rounded MT Bold" panose="020F0704030504030204" pitchFamily="34" charset="0"/>
                        </a:rPr>
                        <a:t>63,1%</a:t>
                      </a: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fontAlgn="ctr"/>
                      <a:endParaRPr lang="en-US" sz="1800" b="0" i="0" u="none" strike="noStrike" dirty="0">
                        <a:solidFill>
                          <a:srgbClr val="00B050"/>
                        </a:solidFill>
                        <a:effectLst/>
                        <a:latin typeface="Arial Rounded MT Bold" panose="020F0704030504030204" pitchFamily="34" charset="0"/>
                      </a:endParaRPr>
                    </a:p>
                  </a:txBody>
                  <a:tcPr marL="9525" marR="9525" marT="9525"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87093506"/>
                  </a:ext>
                </a:extLst>
              </a:tr>
            </a:tbl>
          </a:graphicData>
        </a:graphic>
      </p:graphicFrame>
    </p:spTree>
    <p:extLst>
      <p:ext uri="{BB962C8B-B14F-4D97-AF65-F5344CB8AC3E}">
        <p14:creationId xmlns:p14="http://schemas.microsoft.com/office/powerpoint/2010/main" val="35022671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extLst>
              <p:ext uri="{D42A27DB-BD31-4B8C-83A1-F6EECF244321}">
                <p14:modId xmlns:p14="http://schemas.microsoft.com/office/powerpoint/2010/main" val="566424026"/>
              </p:ext>
            </p:extLst>
          </p:nvPr>
        </p:nvGraphicFramePr>
        <p:xfrm>
          <a:off x="512514" y="1558182"/>
          <a:ext cx="10774208" cy="4367943"/>
        </p:xfrm>
        <a:graphic>
          <a:graphicData uri="http://schemas.openxmlformats.org/drawingml/2006/table">
            <a:tbl>
              <a:tblPr/>
              <a:tblGrid>
                <a:gridCol w="4560649">
                  <a:extLst>
                    <a:ext uri="{9D8B030D-6E8A-4147-A177-3AD203B41FA5}">
                      <a16:colId xmlns:a16="http://schemas.microsoft.com/office/drawing/2014/main" val="746552841"/>
                    </a:ext>
                  </a:extLst>
                </a:gridCol>
                <a:gridCol w="1310552">
                  <a:extLst>
                    <a:ext uri="{9D8B030D-6E8A-4147-A177-3AD203B41FA5}">
                      <a16:colId xmlns:a16="http://schemas.microsoft.com/office/drawing/2014/main" val="2339216956"/>
                    </a:ext>
                  </a:extLst>
                </a:gridCol>
                <a:gridCol w="2987819">
                  <a:extLst>
                    <a:ext uri="{9D8B030D-6E8A-4147-A177-3AD203B41FA5}">
                      <a16:colId xmlns:a16="http://schemas.microsoft.com/office/drawing/2014/main" val="36528668"/>
                    </a:ext>
                  </a:extLst>
                </a:gridCol>
                <a:gridCol w="1915188">
                  <a:extLst>
                    <a:ext uri="{9D8B030D-6E8A-4147-A177-3AD203B41FA5}">
                      <a16:colId xmlns:a16="http://schemas.microsoft.com/office/drawing/2014/main" val="3838855176"/>
                    </a:ext>
                  </a:extLst>
                </a:gridCol>
              </a:tblGrid>
              <a:tr h="627715">
                <a:tc>
                  <a:txBody>
                    <a:bodyPr/>
                    <a:lstStyle/>
                    <a:p>
                      <a:pPr algn="ctr" fontAlgn="ctr"/>
                      <a:r>
                        <a:rPr lang="en-US" sz="1400" b="1" i="0" u="none" strike="noStrike" dirty="0" err="1">
                          <a:solidFill>
                            <a:srgbClr val="FFFFFF"/>
                          </a:solidFill>
                          <a:effectLst/>
                          <a:latin typeface="Arial" panose="020B0604020202020204" pitchFamily="34" charset="0"/>
                        </a:rPr>
                        <a:t>Indicateurs</a:t>
                      </a:r>
                      <a:r>
                        <a:rPr lang="en-US" sz="1400" b="1" i="0" u="none" strike="noStrike" dirty="0">
                          <a:solidFill>
                            <a:srgbClr val="FFFFFF"/>
                          </a:solidFill>
                          <a:effectLst/>
                          <a:latin typeface="Arial" panose="020B0604020202020204" pitchFamily="34" charset="0"/>
                        </a:rPr>
                        <a:t> non </a:t>
                      </a:r>
                      <a:r>
                        <a:rPr lang="en-US" sz="1400" b="1" i="0" u="none" strike="noStrike" dirty="0" err="1">
                          <a:solidFill>
                            <a:srgbClr val="FFFFFF"/>
                          </a:solidFill>
                          <a:effectLst/>
                          <a:latin typeface="Arial" panose="020B0604020202020204" pitchFamily="34" charset="0"/>
                        </a:rPr>
                        <a:t>conformes</a:t>
                      </a:r>
                      <a:endParaRPr lang="en-US" sz="1400" b="1" i="0" u="none" strike="noStrike" dirty="0">
                        <a:solidFill>
                          <a:srgbClr val="FFFFFF"/>
                        </a:solidFill>
                        <a:effectLst/>
                        <a:latin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Arial" panose="020B0604020202020204" pitchFamily="34" charset="0"/>
                        </a:rPr>
                        <a:t>Responsable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Arial" panose="020B0604020202020204" pitchFamily="34" charset="0"/>
                        </a:rPr>
                        <a:t>Cause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Arial" panose="020B0604020202020204" pitchFamily="34" charset="0"/>
                        </a:rPr>
                        <a:t>Action corrective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solidFill>
                      <a:srgbClr val="1F4E78"/>
                    </a:solidFill>
                  </a:tcPr>
                </a:tc>
                <a:extLst>
                  <a:ext uri="{0D108BD9-81ED-4DB2-BD59-A6C34878D82A}">
                    <a16:rowId xmlns:a16="http://schemas.microsoft.com/office/drawing/2014/main" val="616134662"/>
                  </a:ext>
                </a:extLst>
              </a:tr>
              <a:tr h="1903756">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1800" b="1" i="0" u="none" strike="noStrike" dirty="0">
                          <a:solidFill>
                            <a:srgbClr val="000000"/>
                          </a:solidFill>
                          <a:effectLst/>
                          <a:latin typeface="Century Gothic" panose="020B0502020202020204" pitchFamily="34" charset="0"/>
                        </a:rPr>
                        <a:t>Taux de conversion des patientes suivies dans le cadre du Programme NEST en patientes accouchant chez NEST</a:t>
                      </a:r>
                    </a:p>
                    <a:p>
                      <a:pPr algn="ctr" fontAlgn="ctr"/>
                      <a:endParaRPr lang="fr-FR" sz="1000" b="1" i="0" u="none" strike="noStrike" dirty="0">
                        <a:solidFill>
                          <a:srgbClr val="000000"/>
                        </a:solidFill>
                        <a:effectLst/>
                        <a:latin typeface="Arial" panose="020B0604020202020204" pitchFamily="34" charset="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rowSpan="3">
                  <a:txBody>
                    <a:bodyPr/>
                    <a:lstStyle/>
                    <a:p>
                      <a:pPr algn="ctr"/>
                      <a:r>
                        <a:rPr lang="fr-SN" sz="1800" dirty="0"/>
                        <a:t>Lauriane</a:t>
                      </a:r>
                      <a:endParaRPr lang="en-US" sz="1800" dirty="0"/>
                    </a:p>
                    <a:p>
                      <a:endParaRPr lang="en-US" sz="1200"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endParaRPr lang="fr-FR" dirty="0"/>
                    </a:p>
                    <a:p>
                      <a:pPr algn="ctr"/>
                      <a:endParaRPr lang="fr-FR" dirty="0"/>
                    </a:p>
                    <a:p>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a:noFill/>
                    </a:lnT>
                    <a:lnB w="635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1789621355"/>
                  </a:ext>
                </a:extLst>
              </a:tr>
              <a:tr h="0">
                <a:tc vMerge="1">
                  <a:txBody>
                    <a:bodyPr/>
                    <a:lstStyle/>
                    <a:p>
                      <a:endParaRPr lang="fr-FR"/>
                    </a:p>
                  </a:txBody>
                  <a:tcPr/>
                </a:tc>
                <a:tc vMerge="1">
                  <a:txBody>
                    <a:bodyPr/>
                    <a:lstStyle/>
                    <a:p>
                      <a:endParaRPr lang="fr-FR"/>
                    </a:p>
                  </a:txBody>
                  <a:tcPr/>
                </a:tc>
                <a:tc rowSpan="2">
                  <a:txBody>
                    <a:bodyPr/>
                    <a:lstStyle/>
                    <a:p>
                      <a:pPr algn="ctr"/>
                      <a:r>
                        <a:rPr lang="en-US" dirty="0" err="1"/>
                        <a:t>Enquête</a:t>
                      </a:r>
                      <a:r>
                        <a:rPr lang="en-US" dirty="0"/>
                        <a:t> de satisfaction </a:t>
                      </a:r>
                      <a:r>
                        <a:rPr lang="en-US" dirty="0" err="1"/>
                        <a:t>suspendue</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rowSpan="2">
                  <a:txBody>
                    <a:bodyPr/>
                    <a:lstStyle/>
                    <a:p>
                      <a:pPr algn="ctr"/>
                      <a:r>
                        <a:rPr lang="en-US" dirty="0" err="1"/>
                        <a:t>Reprendre</a:t>
                      </a:r>
                      <a:r>
                        <a:rPr lang="en-US" dirty="0"/>
                        <a:t> les </a:t>
                      </a:r>
                      <a:r>
                        <a:rPr lang="en-US" dirty="0" err="1"/>
                        <a:t>enqûetes</a:t>
                      </a:r>
                      <a:r>
                        <a:rPr lang="en-US" dirty="0"/>
                        <a:t> </a:t>
                      </a:r>
                      <a:r>
                        <a:rPr lang="en-US" dirty="0" err="1"/>
                        <a:t>en</a:t>
                      </a:r>
                      <a:r>
                        <a:rPr lang="en-US" dirty="0"/>
                        <a:t> </a:t>
                      </a:r>
                      <a:r>
                        <a:rPr lang="en-US" dirty="0" err="1"/>
                        <a:t>Juin</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3148654155"/>
                  </a:ext>
                </a:extLst>
              </a:tr>
              <a:tr h="1811072">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1800" b="1" i="0" u="none" strike="noStrike" dirty="0">
                          <a:solidFill>
                            <a:srgbClr val="000000"/>
                          </a:solidFill>
                          <a:effectLst/>
                          <a:latin typeface="Century Gothic" panose="020B0502020202020204" pitchFamily="34" charset="0"/>
                        </a:rPr>
                        <a:t>Taux d'enquêtes de satisfaction réalisées sur le nouveaux patients</a:t>
                      </a:r>
                    </a:p>
                    <a:p>
                      <a:pPr algn="ctr" fontAlgn="ctr"/>
                      <a:endParaRPr lang="fr-FR" sz="1000" b="1" i="0" u="none" strike="noStrike" dirty="0">
                        <a:solidFill>
                          <a:srgbClr val="000000"/>
                        </a:solidFill>
                        <a:effectLst/>
                        <a:latin typeface="Arial" panose="020B0604020202020204" pitchFamily="34" charset="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vMerge="1">
                  <a:txBody>
                    <a:bodyPr/>
                    <a:lstStyle/>
                    <a:p>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vMerge="1">
                  <a:txBody>
                    <a:bodyPr/>
                    <a:lstStyle/>
                    <a:p>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vMerge="1">
                  <a:txBody>
                    <a:bodyPr/>
                    <a:lstStyle/>
                    <a:p>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a:noFill/>
                    </a:lnT>
                    <a:lnB w="635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385698387"/>
                  </a:ext>
                </a:extLst>
              </a:tr>
            </a:tbl>
          </a:graphicData>
        </a:graphic>
      </p:graphicFrame>
      <p:grpSp>
        <p:nvGrpSpPr>
          <p:cNvPr id="5" name="Groupe 4"/>
          <p:cNvGrpSpPr/>
          <p:nvPr/>
        </p:nvGrpSpPr>
        <p:grpSpPr>
          <a:xfrm>
            <a:off x="10617511" y="-13447"/>
            <a:ext cx="1146808" cy="1241603"/>
            <a:chOff x="7966579" y="-6936"/>
            <a:chExt cx="1146808" cy="1241603"/>
          </a:xfrm>
        </p:grpSpPr>
        <p:sp>
          <p:nvSpPr>
            <p:cNvPr id="6"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7"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8" name="Rectangle 7"/>
          <p:cNvSpPr/>
          <p:nvPr/>
        </p:nvSpPr>
        <p:spPr>
          <a:xfrm>
            <a:off x="702000" y="6426926"/>
            <a:ext cx="11490000" cy="286231"/>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plan d’action cibles non atteintes 2023</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p:cNvSpPr/>
          <p:nvPr/>
        </p:nvSpPr>
        <p:spPr>
          <a:xfrm>
            <a:off x="512514" y="1176766"/>
            <a:ext cx="10774208" cy="369332"/>
          </a:xfrm>
          <a:prstGeom prst="rect">
            <a:avLst/>
          </a:prstGeom>
          <a:solidFill>
            <a:srgbClr val="882483"/>
          </a:solidFill>
        </p:spPr>
        <p:txBody>
          <a:bodyPr wrap="square">
            <a:spAutoFit/>
          </a:bodyPr>
          <a:lstStyle/>
          <a:p>
            <a:pPr algn="ctr" fontAlgn="ctr"/>
            <a:r>
              <a:rPr lang="fr-FR" b="1" dirty="0">
                <a:solidFill>
                  <a:srgbClr val="FFFFFF"/>
                </a:solidFill>
                <a:latin typeface="Bahnschrift" panose="020B0502040204020203" pitchFamily="34" charset="0"/>
              </a:rPr>
              <a:t>PO06 – Suivi et Conseil</a:t>
            </a:r>
          </a:p>
        </p:txBody>
      </p:sp>
      <p:sp>
        <p:nvSpPr>
          <p:cNvPr id="10" name="Titre 1">
            <a:extLst>
              <a:ext uri="{FF2B5EF4-FFF2-40B4-BE49-F238E27FC236}">
                <a16:creationId xmlns:a16="http://schemas.microsoft.com/office/drawing/2014/main" id="{DB7CEAEC-4849-4BA5-9A1C-6D67CF319CFF}"/>
              </a:ext>
            </a:extLst>
          </p:cNvPr>
          <p:cNvSpPr>
            <a:spLocks noGrp="1"/>
          </p:cNvSpPr>
          <p:nvPr>
            <p:ph type="title"/>
          </p:nvPr>
        </p:nvSpPr>
        <p:spPr/>
        <p:txBody>
          <a:bodyPr>
            <a:normAutofit/>
          </a:bodyPr>
          <a:lstStyle/>
          <a:p>
            <a:pPr algn="ctr"/>
            <a:r>
              <a:rPr lang="fr-FR" sz="3200" b="1" dirty="0">
                <a:latin typeface="Bahnschrift" panose="020B0502040204020203" pitchFamily="34" charset="0"/>
              </a:rPr>
              <a:t> PO06 – Suivi &amp; Conseil</a:t>
            </a:r>
          </a:p>
        </p:txBody>
      </p:sp>
    </p:spTree>
    <p:extLst>
      <p:ext uri="{BB962C8B-B14F-4D97-AF65-F5344CB8AC3E}">
        <p14:creationId xmlns:p14="http://schemas.microsoft.com/office/powerpoint/2010/main" val="140265281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extLst>
              <p:ext uri="{D42A27DB-BD31-4B8C-83A1-F6EECF244321}">
                <p14:modId xmlns:p14="http://schemas.microsoft.com/office/powerpoint/2010/main" val="1247969542"/>
              </p:ext>
            </p:extLst>
          </p:nvPr>
        </p:nvGraphicFramePr>
        <p:xfrm>
          <a:off x="625418" y="2015223"/>
          <a:ext cx="10941162" cy="2044006"/>
        </p:xfrm>
        <a:graphic>
          <a:graphicData uri="http://schemas.openxmlformats.org/drawingml/2006/table">
            <a:tbl>
              <a:tblPr/>
              <a:tblGrid>
                <a:gridCol w="694663">
                  <a:extLst>
                    <a:ext uri="{9D8B030D-6E8A-4147-A177-3AD203B41FA5}">
                      <a16:colId xmlns:a16="http://schemas.microsoft.com/office/drawing/2014/main" val="520065804"/>
                    </a:ext>
                  </a:extLst>
                </a:gridCol>
                <a:gridCol w="4455438">
                  <a:extLst>
                    <a:ext uri="{9D8B030D-6E8A-4147-A177-3AD203B41FA5}">
                      <a16:colId xmlns:a16="http://schemas.microsoft.com/office/drawing/2014/main" val="908874983"/>
                    </a:ext>
                  </a:extLst>
                </a:gridCol>
                <a:gridCol w="2377499">
                  <a:extLst>
                    <a:ext uri="{9D8B030D-6E8A-4147-A177-3AD203B41FA5}">
                      <a16:colId xmlns:a16="http://schemas.microsoft.com/office/drawing/2014/main" val="408881408"/>
                    </a:ext>
                  </a:extLst>
                </a:gridCol>
                <a:gridCol w="3413562">
                  <a:extLst>
                    <a:ext uri="{9D8B030D-6E8A-4147-A177-3AD203B41FA5}">
                      <a16:colId xmlns:a16="http://schemas.microsoft.com/office/drawing/2014/main" val="420118926"/>
                    </a:ext>
                  </a:extLst>
                </a:gridCol>
              </a:tblGrid>
              <a:tr h="641250">
                <a:tc>
                  <a:txBody>
                    <a:bodyPr/>
                    <a:lstStyle/>
                    <a:p>
                      <a:pPr algn="ctr" fontAlgn="ctr"/>
                      <a:r>
                        <a:rPr lang="en-US" sz="1600" b="1" i="0" u="none" strike="noStrike" dirty="0">
                          <a:solidFill>
                            <a:srgbClr val="FFFFFF"/>
                          </a:solidFill>
                          <a:effectLst/>
                          <a:latin typeface="Arial Narrow" panose="020B0606020202030204" pitchFamily="34" charset="0"/>
                        </a:rPr>
                        <a:t>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n-US" sz="1600" b="1" i="0" u="none" strike="noStrike" dirty="0">
                          <a:solidFill>
                            <a:srgbClr val="FFFFFF"/>
                          </a:solidFill>
                          <a:effectLst/>
                          <a:latin typeface="Arial Narrow" panose="020B0606020202030204" pitchFamily="34" charset="0"/>
                        </a:rPr>
                        <a:t>Action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n-US" sz="1600" b="1" i="0" u="none" strike="noStrike" dirty="0">
                          <a:solidFill>
                            <a:srgbClr val="FFFFFF"/>
                          </a:solidFill>
                          <a:effectLst/>
                          <a:latin typeface="Arial Narrow" panose="020B0606020202030204" pitchFamily="34" charset="0"/>
                        </a:rPr>
                        <a:t>Responsible </a:t>
                      </a:r>
                      <a:r>
                        <a:rPr lang="en-US" sz="1600" b="1" i="0" u="none" strike="noStrike" dirty="0" err="1">
                          <a:solidFill>
                            <a:srgbClr val="FFFFFF"/>
                          </a:solidFill>
                          <a:effectLst/>
                          <a:latin typeface="Arial Narrow" panose="020B0606020202030204" pitchFamily="34" charset="0"/>
                        </a:rPr>
                        <a:t>réalisation</a:t>
                      </a:r>
                      <a:endParaRPr lang="en-US" sz="16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n-US" sz="1600" b="1" i="0" u="none" strike="noStrike" dirty="0" err="1">
                          <a:solidFill>
                            <a:srgbClr val="FFFFFF"/>
                          </a:solidFill>
                          <a:effectLst/>
                          <a:latin typeface="Arial Narrow" panose="020B0606020202030204" pitchFamily="34" charset="0"/>
                        </a:rPr>
                        <a:t>Taux</a:t>
                      </a:r>
                      <a:r>
                        <a:rPr lang="en-US" sz="1600" b="1" i="0" u="none" strike="noStrike" dirty="0">
                          <a:solidFill>
                            <a:srgbClr val="FFFFFF"/>
                          </a:solidFill>
                          <a:effectLst/>
                          <a:latin typeface="Arial Narrow" panose="020B0606020202030204" pitchFamily="34" charset="0"/>
                        </a:rPr>
                        <a:t> de </a:t>
                      </a:r>
                      <a:r>
                        <a:rPr lang="en-US" sz="1600" b="1" i="0" u="none" strike="noStrike" dirty="0" err="1">
                          <a:solidFill>
                            <a:srgbClr val="FFFFFF"/>
                          </a:solidFill>
                          <a:effectLst/>
                          <a:latin typeface="Arial Narrow" panose="020B0606020202030204" pitchFamily="34" charset="0"/>
                        </a:rPr>
                        <a:t>réalisation</a:t>
                      </a:r>
                      <a:endParaRPr lang="en-US" sz="16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2561164551"/>
                  </a:ext>
                </a:extLst>
              </a:tr>
              <a:tr h="681756">
                <a:tc>
                  <a:txBody>
                    <a:bodyPr/>
                    <a:lstStyle/>
                    <a:p>
                      <a:pPr algn="ctr" fontAlgn="ctr"/>
                      <a:r>
                        <a:rPr lang="en-US" sz="1800" b="1" i="0" u="none" strike="noStrike" dirty="0">
                          <a:solidFill>
                            <a:srgbClr val="000000"/>
                          </a:solidFill>
                          <a:effectLst/>
                          <a:latin typeface="Arial Narrow" panose="020B0606020202030204" pitchFamily="34" charset="0"/>
                        </a:rPr>
                        <a:t>559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800" b="1" dirty="0"/>
                        <a:t>Reprendre la création des calendriers de vaccination</a:t>
                      </a:r>
                      <a:endParaRPr lang="en-US" sz="1800"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1" dirty="0" err="1"/>
                        <a:t>Haby</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1" dirty="0">
                          <a:solidFill>
                            <a:srgbClr val="FF0000"/>
                          </a:solidFill>
                        </a:rPr>
                        <a:t>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6492683"/>
                  </a:ext>
                </a:extLst>
              </a:tr>
              <a:tr h="721000">
                <a:tc>
                  <a:txBody>
                    <a:bodyPr/>
                    <a:lstStyle/>
                    <a:p>
                      <a:pPr algn="ctr" fontAlgn="ctr"/>
                      <a:r>
                        <a:rPr lang="en-US" sz="1800" b="1" i="0" u="none" strike="noStrike" dirty="0">
                          <a:solidFill>
                            <a:srgbClr val="000000"/>
                          </a:solidFill>
                          <a:effectLst/>
                          <a:latin typeface="Arial Narrow" panose="020B0606020202030204" pitchFamily="34" charset="0"/>
                        </a:rPr>
                        <a:t>557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800" b="1" dirty="0"/>
                        <a:t>Supprimer la liste des patientes enceintes</a:t>
                      </a:r>
                      <a:endParaRPr lang="en-US" sz="1800"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1" dirty="0" err="1"/>
                        <a:t>Haby</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1" dirty="0">
                          <a:solidFill>
                            <a:srgbClr val="FF0000"/>
                          </a:solidFill>
                        </a:rPr>
                        <a:t>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9885684"/>
                  </a:ext>
                </a:extLst>
              </a:tr>
            </a:tbl>
          </a:graphicData>
        </a:graphic>
      </p:graphicFrame>
      <p:sp>
        <p:nvSpPr>
          <p:cNvPr id="4" name="Titre 3"/>
          <p:cNvSpPr>
            <a:spLocks noGrp="1"/>
          </p:cNvSpPr>
          <p:nvPr>
            <p:ph type="title"/>
          </p:nvPr>
        </p:nvSpPr>
        <p:spPr>
          <a:xfrm>
            <a:off x="701999" y="6267615"/>
            <a:ext cx="10788000" cy="496255"/>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Actions dans Qualipro (réalisées, en cours, en retard)</a:t>
            </a:r>
            <a:endParaRPr lang="en-US" sz="2400" dirty="0">
              <a:solidFill>
                <a:schemeClr val="bg1"/>
              </a:solidFill>
            </a:endParaRPr>
          </a:p>
        </p:txBody>
      </p:sp>
      <p:grpSp>
        <p:nvGrpSpPr>
          <p:cNvPr id="5" name="Groupe 4"/>
          <p:cNvGrpSpPr/>
          <p:nvPr/>
        </p:nvGrpSpPr>
        <p:grpSpPr>
          <a:xfrm>
            <a:off x="10617511" y="0"/>
            <a:ext cx="1146808" cy="1241603"/>
            <a:chOff x="7966579" y="-6936"/>
            <a:chExt cx="1146808" cy="1241603"/>
          </a:xfrm>
        </p:grpSpPr>
        <p:sp>
          <p:nvSpPr>
            <p:cNvPr id="6"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7"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9" name="Rectangle 8"/>
          <p:cNvSpPr/>
          <p:nvPr/>
        </p:nvSpPr>
        <p:spPr>
          <a:xfrm>
            <a:off x="701999" y="1443747"/>
            <a:ext cx="10941163"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PO06 – Suivi et Conseil</a:t>
            </a:r>
            <a:endParaRPr lang="en-US" dirty="0"/>
          </a:p>
        </p:txBody>
      </p:sp>
      <p:sp>
        <p:nvSpPr>
          <p:cNvPr id="10" name="Titre 1">
            <a:extLst>
              <a:ext uri="{FF2B5EF4-FFF2-40B4-BE49-F238E27FC236}">
                <a16:creationId xmlns:a16="http://schemas.microsoft.com/office/drawing/2014/main" id="{DB7CEAEC-4849-4BA5-9A1C-6D67CF319CFF}"/>
              </a:ext>
            </a:extLst>
          </p:cNvPr>
          <p:cNvSpPr txBox="1">
            <a:spLocks/>
          </p:cNvSpPr>
          <p:nvPr/>
        </p:nvSpPr>
        <p:spPr>
          <a:xfrm>
            <a:off x="342336" y="86762"/>
            <a:ext cx="10788000" cy="896076"/>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fr-FR" sz="2400" b="1" dirty="0">
                <a:latin typeface="Bahnschrift" panose="020B0502040204020203" pitchFamily="34" charset="0"/>
              </a:rPr>
              <a:t>PO06 – Suivi et Conseil</a:t>
            </a:r>
          </a:p>
        </p:txBody>
      </p:sp>
    </p:spTree>
    <p:extLst>
      <p:ext uri="{BB962C8B-B14F-4D97-AF65-F5344CB8AC3E}">
        <p14:creationId xmlns:p14="http://schemas.microsoft.com/office/powerpoint/2010/main" val="38401677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Audit</a:t>
            </a:r>
            <a:endParaRPr lang="en-US" sz="2400" dirty="0">
              <a:solidFill>
                <a:schemeClr val="bg1"/>
              </a:solidFill>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a:ln>
            <a:solidFill>
              <a:schemeClr val="accent4"/>
            </a:solidFill>
          </a:ln>
        </p:spPr>
        <p:txBody>
          <a:bodyPr>
            <a:normAutofit/>
          </a:bodyPr>
          <a:lstStyle/>
          <a:p>
            <a:pPr algn="ctr"/>
            <a:r>
              <a:rPr lang="fr-FR" sz="3200" b="1" dirty="0">
                <a:latin typeface="Bahnschrift" panose="020B0502040204020203" pitchFamily="34" charset="0"/>
              </a:rPr>
              <a:t> PO06 – Suivi &amp; Conseil</a:t>
            </a:r>
          </a:p>
        </p:txBody>
      </p:sp>
      <p:graphicFrame>
        <p:nvGraphicFramePr>
          <p:cNvPr id="11" name="Tableau 10"/>
          <p:cNvGraphicFramePr>
            <a:graphicFrameLocks noGrp="1"/>
          </p:cNvGraphicFramePr>
          <p:nvPr>
            <p:extLst>
              <p:ext uri="{D42A27DB-BD31-4B8C-83A1-F6EECF244321}">
                <p14:modId xmlns:p14="http://schemas.microsoft.com/office/powerpoint/2010/main" val="1537796708"/>
              </p:ext>
            </p:extLst>
          </p:nvPr>
        </p:nvGraphicFramePr>
        <p:xfrm>
          <a:off x="844062" y="1241603"/>
          <a:ext cx="10442659" cy="4607867"/>
        </p:xfrm>
        <a:graphic>
          <a:graphicData uri="http://schemas.openxmlformats.org/drawingml/2006/table">
            <a:tbl>
              <a:tblPr/>
              <a:tblGrid>
                <a:gridCol w="3876014">
                  <a:extLst>
                    <a:ext uri="{9D8B030D-6E8A-4147-A177-3AD203B41FA5}">
                      <a16:colId xmlns:a16="http://schemas.microsoft.com/office/drawing/2014/main" val="1773555427"/>
                    </a:ext>
                  </a:extLst>
                </a:gridCol>
                <a:gridCol w="1636957">
                  <a:extLst>
                    <a:ext uri="{9D8B030D-6E8A-4147-A177-3AD203B41FA5}">
                      <a16:colId xmlns:a16="http://schemas.microsoft.com/office/drawing/2014/main" val="1375318744"/>
                    </a:ext>
                  </a:extLst>
                </a:gridCol>
                <a:gridCol w="4929688">
                  <a:extLst>
                    <a:ext uri="{9D8B030D-6E8A-4147-A177-3AD203B41FA5}">
                      <a16:colId xmlns:a16="http://schemas.microsoft.com/office/drawing/2014/main" val="3001103945"/>
                    </a:ext>
                  </a:extLst>
                </a:gridCol>
              </a:tblGrid>
              <a:tr h="560795">
                <a:tc gridSpan="3">
                  <a:txBody>
                    <a:bodyPr/>
                    <a:lstStyle/>
                    <a:p>
                      <a:pPr algn="ctr" rtl="0" fontAlgn="ctr"/>
                      <a:r>
                        <a:rPr lang="fr-FR" sz="1600" b="1" i="0" u="none" strike="noStrike" dirty="0">
                          <a:solidFill>
                            <a:srgbClr val="FFFFFF"/>
                          </a:solidFill>
                          <a:effectLst/>
                          <a:latin typeface="Bahnschrift" panose="020B0502040204020203" pitchFamily="34" charset="0"/>
                        </a:rPr>
                        <a:t>PO06 – Suivi &amp; Conseil</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82483"/>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464213">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82907">
                <a:tc>
                  <a:txBody>
                    <a:bodyPr/>
                    <a:lstStyle/>
                    <a:p>
                      <a:pPr algn="ctr" fontAlgn="b"/>
                      <a:r>
                        <a:rPr lang="en-US" sz="1800" b="0" i="0" u="none" strike="noStrike" dirty="0">
                          <a:solidFill>
                            <a:srgbClr val="000000"/>
                          </a:solidFill>
                          <a:effectLst/>
                          <a:latin typeface="Arial" panose="020B0604020202020204" pitchFamily="34" charset="0"/>
                        </a:rPr>
                        <a:t>Rubriques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panose="020B0604020202020204" pitchFamily="34" charset="0"/>
                        </a:rPr>
                        <a:t>Réponses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Arial" panose="020B0604020202020204" pitchFamily="34" charset="0"/>
                        </a:rPr>
                        <a:t>Commentaires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638683">
                <a:tc>
                  <a:txBody>
                    <a:bodyPr/>
                    <a:lstStyle/>
                    <a:p>
                      <a:pPr algn="ctr" rtl="0" fontAlgn="ctr"/>
                      <a:r>
                        <a:rPr lang="en-US" sz="1600" b="1" i="0" u="none" strike="noStrike">
                          <a:solidFill>
                            <a:srgbClr val="FFFFFF"/>
                          </a:solidFill>
                          <a:effectLst/>
                          <a:latin typeface="Bahnschrift" panose="020B0502040204020203"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en-US" sz="1600" b="0" i="0" u="none" strike="noStrike" dirty="0">
                          <a:solidFill>
                            <a:srgbClr val="000000"/>
                          </a:solidFill>
                          <a:effectLst/>
                          <a:latin typeface="Arial Rounded MT Bold" panose="020F0704030504030204" pitchFamily="34" charset="0"/>
                        </a:rPr>
                        <a:t>Mai 2023</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285750" indent="-285750" algn="l" fontAlgn="b">
                        <a:buFont typeface="Arial" panose="020B0604020202020204" pitchFamily="34" charset="0"/>
                        <a:buChar char="•"/>
                      </a:pPr>
                      <a:r>
                        <a:rPr lang="en-US" sz="1600" b="0" i="0" u="none" strike="noStrike" dirty="0">
                          <a:solidFill>
                            <a:srgbClr val="000000"/>
                          </a:solidFill>
                          <a:effectLst/>
                          <a:latin typeface="Arial Rounded MT Bold" panose="020F0704030504030204" pitchFamily="34" charset="0"/>
                        </a:rPr>
                        <a:t>01 point </a:t>
                      </a:r>
                      <a:r>
                        <a:rPr lang="en-US" sz="1600" b="0" i="0" u="none" strike="noStrike" dirty="0" err="1">
                          <a:solidFill>
                            <a:srgbClr val="000000"/>
                          </a:solidFill>
                          <a:effectLst/>
                          <a:latin typeface="Arial Rounded MT Bold" panose="020F0704030504030204" pitchFamily="34" charset="0"/>
                        </a:rPr>
                        <a:t>faible</a:t>
                      </a:r>
                      <a:r>
                        <a:rPr lang="en-US" sz="1600" b="0" i="0" u="none" strike="noStrike" dirty="0">
                          <a:solidFill>
                            <a:srgbClr val="000000"/>
                          </a:solidFill>
                          <a:effectLst/>
                          <a:latin typeface="Arial Rounded MT Bold" panose="020F0704030504030204" pitchFamily="34" charset="0"/>
                        </a:rPr>
                        <a:t> ;</a:t>
                      </a:r>
                    </a:p>
                    <a:p>
                      <a:pPr marL="285750" indent="-285750" algn="l" fontAlgn="b">
                        <a:buFont typeface="Arial" panose="020B0604020202020204" pitchFamily="34" charset="0"/>
                        <a:buChar char="•"/>
                      </a:pPr>
                      <a:r>
                        <a:rPr lang="fr-SN" sz="1600" b="0" i="0" u="none" strike="noStrike" dirty="0">
                          <a:solidFill>
                            <a:srgbClr val="000000"/>
                          </a:solidFill>
                          <a:effectLst/>
                          <a:latin typeface="Arial Rounded MT Bold" panose="020F0704030504030204" pitchFamily="34" charset="0"/>
                        </a:rPr>
                        <a:t>01 piste d’amélioration;</a:t>
                      </a:r>
                      <a:endParaRPr lang="en-US" sz="1600" b="0" i="0" u="none" strike="noStrike" dirty="0">
                        <a:solidFill>
                          <a:srgbClr val="0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607529">
                <a:tc>
                  <a:txBody>
                    <a:bodyPr/>
                    <a:lstStyle/>
                    <a:p>
                      <a:pPr algn="ctr" rtl="0" fontAlgn="ctr"/>
                      <a:r>
                        <a:rPr lang="en-US" sz="1600" b="1" i="0" u="none" strike="noStrike">
                          <a:solidFill>
                            <a:srgbClr val="FFFFFF"/>
                          </a:solidFill>
                          <a:effectLst/>
                          <a:latin typeface="Bahnschrift" panose="020B0502040204020203" pitchFamily="34" charset="0"/>
                        </a:rPr>
                        <a:t>Derniers Audits cloturés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a:solidFill>
                            <a:srgbClr val="00B050"/>
                          </a:solidFill>
                          <a:effectLst/>
                          <a:latin typeface="Arial Rounded MT Bold" panose="020F0704030504030204" pitchFamily="34" charset="0"/>
                        </a:rPr>
                        <a:t>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1199479">
                <a:tc>
                  <a:txBody>
                    <a:bodyPr/>
                    <a:lstStyle/>
                    <a:p>
                      <a:pPr algn="ctr" rtl="0" fontAlgn="ctr"/>
                      <a:r>
                        <a:rPr lang="en-US" sz="1600" b="1" i="0" u="none" strike="noStrike" dirty="0" err="1">
                          <a:solidFill>
                            <a:srgbClr val="FFFFFF"/>
                          </a:solidFill>
                          <a:effectLst/>
                          <a:latin typeface="Bahnschrift" panose="020B0502040204020203" pitchFamily="34" charset="0"/>
                        </a:rPr>
                        <a:t>Ecarts</a:t>
                      </a:r>
                      <a:r>
                        <a:rPr lang="en-US" sz="1600" b="1" i="0" u="none" strike="noStrike" dirty="0">
                          <a:solidFill>
                            <a:srgbClr val="FFFFFF"/>
                          </a:solidFill>
                          <a:effectLst/>
                          <a:latin typeface="Bahnschrift" panose="020B0502040204020203" pitchFamily="34" charset="0"/>
                        </a:rPr>
                        <a:t>/pts faibles </a:t>
                      </a:r>
                      <a:r>
                        <a:rPr lang="en-US" sz="1600" b="1" i="0" u="none" strike="noStrike" dirty="0" err="1">
                          <a:solidFill>
                            <a:srgbClr val="FFFFFF"/>
                          </a:solidFill>
                          <a:effectLst/>
                          <a:latin typeface="Bahnschrift" panose="020B0502040204020203" pitchFamily="34" charset="0"/>
                        </a:rPr>
                        <a:t>ouverts</a:t>
                      </a:r>
                      <a:r>
                        <a:rPr lang="en-US" sz="1600" b="1" i="0" u="none" strike="noStrike" dirty="0">
                          <a:solidFill>
                            <a:srgbClr val="FFFFFF"/>
                          </a:solidFill>
                          <a:effectLst/>
                          <a:latin typeface="Bahnschrift" panose="020B0502040204020203" pitchFamily="34" charset="0"/>
                        </a:rPr>
                        <a:t>/non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err="1">
                          <a:solidFill>
                            <a:srgbClr val="00B050"/>
                          </a:solidFill>
                          <a:effectLst/>
                          <a:latin typeface="Arial Rounded MT Bold" panose="020F0704030504030204" pitchFamily="34" charset="0"/>
                        </a:rPr>
                        <a:t>Oui</a:t>
                      </a:r>
                      <a:r>
                        <a:rPr lang="en-US" sz="1600" b="0" i="0" u="none" strike="noStrike" dirty="0">
                          <a:solidFill>
                            <a:srgbClr val="00B05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54261">
                <a:tc>
                  <a:txBody>
                    <a:bodyPr/>
                    <a:lstStyle/>
                    <a:p>
                      <a:pPr algn="ctr" rtl="0" fontAlgn="ctr"/>
                      <a:r>
                        <a:rPr lang="en-US" sz="1600" b="1" i="0" u="none" strike="noStrike">
                          <a:solidFill>
                            <a:srgbClr val="FFFFFF"/>
                          </a:solidFill>
                          <a:effectLst/>
                          <a:latin typeface="Bahnschrift" panose="020B0502040204020203"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baseline="0" dirty="0">
                          <a:solidFill>
                            <a:srgbClr val="00B050"/>
                          </a:solidFill>
                          <a:effectLst/>
                          <a:latin typeface="Arial Rounded MT Bold" panose="020F0704030504030204" pitchFamily="34" charset="0"/>
                        </a:rPr>
                        <a:t>2024</a:t>
                      </a:r>
                      <a:endParaRPr lang="en-US" sz="1600" b="0" i="0" u="none" strike="noStrike" dirty="0">
                        <a:solidFill>
                          <a:srgbClr val="00B05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C33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Tree>
    <p:extLst>
      <p:ext uri="{BB962C8B-B14F-4D97-AF65-F5344CB8AC3E}">
        <p14:creationId xmlns:p14="http://schemas.microsoft.com/office/powerpoint/2010/main" val="3301593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PM01 – Gouvernance et management des performances</a:t>
            </a:r>
          </a:p>
        </p:txBody>
      </p:sp>
      <p:graphicFrame>
        <p:nvGraphicFramePr>
          <p:cNvPr id="3" name="Tableau 2"/>
          <p:cNvGraphicFramePr>
            <a:graphicFrameLocks noGrp="1"/>
          </p:cNvGraphicFramePr>
          <p:nvPr>
            <p:extLst>
              <p:ext uri="{D42A27DB-BD31-4B8C-83A1-F6EECF244321}">
                <p14:modId xmlns:p14="http://schemas.microsoft.com/office/powerpoint/2010/main" val="890254709"/>
              </p:ext>
            </p:extLst>
          </p:nvPr>
        </p:nvGraphicFramePr>
        <p:xfrm>
          <a:off x="714050" y="1632855"/>
          <a:ext cx="10929112" cy="3429475"/>
        </p:xfrm>
        <a:graphic>
          <a:graphicData uri="http://schemas.openxmlformats.org/drawingml/2006/table">
            <a:tbl>
              <a:tblPr/>
              <a:tblGrid>
                <a:gridCol w="3247194">
                  <a:extLst>
                    <a:ext uri="{9D8B030D-6E8A-4147-A177-3AD203B41FA5}">
                      <a16:colId xmlns:a16="http://schemas.microsoft.com/office/drawing/2014/main" val="746552841"/>
                    </a:ext>
                  </a:extLst>
                </a:gridCol>
                <a:gridCol w="1577407">
                  <a:extLst>
                    <a:ext uri="{9D8B030D-6E8A-4147-A177-3AD203B41FA5}">
                      <a16:colId xmlns:a16="http://schemas.microsoft.com/office/drawing/2014/main" val="2339216956"/>
                    </a:ext>
                  </a:extLst>
                </a:gridCol>
                <a:gridCol w="3236231">
                  <a:extLst>
                    <a:ext uri="{9D8B030D-6E8A-4147-A177-3AD203B41FA5}">
                      <a16:colId xmlns:a16="http://schemas.microsoft.com/office/drawing/2014/main" val="36528668"/>
                    </a:ext>
                  </a:extLst>
                </a:gridCol>
                <a:gridCol w="2868280">
                  <a:extLst>
                    <a:ext uri="{9D8B030D-6E8A-4147-A177-3AD203B41FA5}">
                      <a16:colId xmlns:a16="http://schemas.microsoft.com/office/drawing/2014/main" val="3838855176"/>
                    </a:ext>
                  </a:extLst>
                </a:gridCol>
              </a:tblGrid>
              <a:tr h="919309">
                <a:tc>
                  <a:txBody>
                    <a:bodyPr/>
                    <a:lstStyle/>
                    <a:p>
                      <a:pPr algn="ctr" fontAlgn="ctr"/>
                      <a:r>
                        <a:rPr lang="en-US" sz="1800" b="1" i="0" u="none" strike="noStrike" dirty="0" err="1">
                          <a:solidFill>
                            <a:srgbClr val="FFFFFF"/>
                          </a:solidFill>
                          <a:effectLst/>
                          <a:latin typeface="Arial" panose="020B0604020202020204" pitchFamily="34" charset="0"/>
                        </a:rPr>
                        <a:t>Indicateurs</a:t>
                      </a:r>
                      <a:r>
                        <a:rPr lang="en-US" sz="1800" b="1" i="0" u="none" strike="noStrike" dirty="0">
                          <a:solidFill>
                            <a:srgbClr val="FFFFFF"/>
                          </a:solidFill>
                          <a:effectLst/>
                          <a:latin typeface="Arial" panose="020B0604020202020204" pitchFamily="34" charset="0"/>
                        </a:rPr>
                        <a:t> non </a:t>
                      </a:r>
                      <a:r>
                        <a:rPr lang="en-US" sz="1800" b="1" i="0" u="none" strike="noStrike" dirty="0" err="1">
                          <a:solidFill>
                            <a:srgbClr val="FFFFFF"/>
                          </a:solidFill>
                          <a:effectLst/>
                          <a:latin typeface="Arial" panose="020B0604020202020204" pitchFamily="34" charset="0"/>
                        </a:rPr>
                        <a:t>conforme</a:t>
                      </a:r>
                      <a:endParaRPr lang="en-US" sz="1800" b="1" i="0" u="none" strike="noStrike" dirty="0">
                        <a:solidFill>
                          <a:srgbClr val="FFFFFF"/>
                        </a:solidFill>
                        <a:effectLst/>
                        <a:latin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en-US" sz="1800" b="1" i="0" u="none" strike="noStrike">
                          <a:solidFill>
                            <a:srgbClr val="FFFFFF"/>
                          </a:solidFill>
                          <a:effectLst/>
                          <a:latin typeface="Arial" panose="020B0604020202020204" pitchFamily="34" charset="0"/>
                        </a:rPr>
                        <a:t>Responsable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en-US" sz="1800" b="1" i="0" u="none" strike="noStrike" dirty="0">
                          <a:solidFill>
                            <a:srgbClr val="FFFFFF"/>
                          </a:solidFill>
                          <a:effectLst/>
                          <a:latin typeface="Arial" panose="020B0604020202020204" pitchFamily="34" charset="0"/>
                        </a:rPr>
                        <a:t>Cause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tc>
                  <a:txBody>
                    <a:bodyPr/>
                    <a:lstStyle/>
                    <a:p>
                      <a:pPr algn="ctr" fontAlgn="ctr"/>
                      <a:r>
                        <a:rPr lang="en-US" sz="1800" b="1" i="0" u="none" strike="noStrike" dirty="0">
                          <a:solidFill>
                            <a:srgbClr val="FFFFFF"/>
                          </a:solidFill>
                          <a:effectLst/>
                          <a:latin typeface="Arial" panose="020B0604020202020204" pitchFamily="34" charset="0"/>
                        </a:rPr>
                        <a:t>Action corrective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solidFill>
                      <a:srgbClr val="1F4E78"/>
                    </a:solidFill>
                  </a:tcPr>
                </a:tc>
                <a:extLst>
                  <a:ext uri="{0D108BD9-81ED-4DB2-BD59-A6C34878D82A}">
                    <a16:rowId xmlns:a16="http://schemas.microsoft.com/office/drawing/2014/main" val="616134662"/>
                  </a:ext>
                </a:extLst>
              </a:tr>
              <a:tr h="2510166">
                <a:tc>
                  <a:txBody>
                    <a:bodyPr/>
                    <a:lstStyle/>
                    <a:p>
                      <a:pPr algn="ctr" fontAlgn="ctr"/>
                      <a:r>
                        <a:rPr lang="en-US" sz="1800" b="1" i="0" u="none" strike="noStrike" dirty="0" err="1">
                          <a:solidFill>
                            <a:schemeClr val="tx1"/>
                          </a:solidFill>
                          <a:effectLst/>
                          <a:latin typeface="Arial" panose="020B0604020202020204" pitchFamily="34" charset="0"/>
                        </a:rPr>
                        <a:t>Taux</a:t>
                      </a:r>
                      <a:r>
                        <a:rPr lang="en-US" sz="1800" b="1" i="0" u="none" strike="noStrike" dirty="0">
                          <a:solidFill>
                            <a:schemeClr val="tx1"/>
                          </a:solidFill>
                          <a:effectLst/>
                          <a:latin typeface="Arial" panose="020B0604020202020204" pitchFamily="34" charset="0"/>
                        </a:rPr>
                        <a:t> </a:t>
                      </a:r>
                      <a:r>
                        <a:rPr lang="en-US" sz="1800" b="1" i="0" u="none" strike="noStrike" dirty="0" err="1">
                          <a:solidFill>
                            <a:schemeClr val="tx1"/>
                          </a:solidFill>
                          <a:effectLst/>
                          <a:latin typeface="Arial" panose="020B0604020202020204" pitchFamily="34" charset="0"/>
                        </a:rPr>
                        <a:t>d’atteinte</a:t>
                      </a:r>
                      <a:r>
                        <a:rPr lang="en-US" sz="1800" b="1" i="0" u="none" strike="noStrike" dirty="0">
                          <a:solidFill>
                            <a:schemeClr val="tx1"/>
                          </a:solidFill>
                          <a:effectLst/>
                          <a:latin typeface="Arial" panose="020B0604020202020204" pitchFamily="34" charset="0"/>
                        </a:rPr>
                        <a:t> des </a:t>
                      </a:r>
                      <a:r>
                        <a:rPr lang="en-US" sz="1800" b="1" i="0" u="none" strike="noStrike" dirty="0" err="1">
                          <a:solidFill>
                            <a:schemeClr val="tx1"/>
                          </a:solidFill>
                          <a:effectLst/>
                          <a:latin typeface="Arial" panose="020B0604020202020204" pitchFamily="34" charset="0"/>
                        </a:rPr>
                        <a:t>objectifs</a:t>
                      </a:r>
                      <a:r>
                        <a:rPr lang="en-US" sz="1800" b="1" i="0" u="none" strike="noStrike" dirty="0">
                          <a:solidFill>
                            <a:schemeClr val="tx1"/>
                          </a:solidFill>
                          <a:effectLst/>
                          <a:latin typeface="Arial" panose="020B0604020202020204" pitchFamily="34" charset="0"/>
                        </a:rPr>
                        <a:t> de </a:t>
                      </a:r>
                      <a:r>
                        <a:rPr lang="en-US" sz="1800" b="1" i="0" u="none" strike="noStrike" dirty="0" err="1">
                          <a:solidFill>
                            <a:schemeClr val="tx1"/>
                          </a:solidFill>
                          <a:effectLst/>
                          <a:latin typeface="Arial" panose="020B0604020202020204" pitchFamily="34" charset="0"/>
                        </a:rPr>
                        <a:t>croissance</a:t>
                      </a:r>
                      <a:endParaRPr lang="en-US" sz="1800" b="1" i="0" u="none" strike="noStrike" dirty="0">
                        <a:solidFill>
                          <a:schemeClr val="tx1"/>
                        </a:solidFill>
                        <a:effectLst/>
                        <a:latin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chemeClr val="bg1"/>
                    </a:solidFill>
                  </a:tcPr>
                </a:tc>
                <a:tc>
                  <a:txBody>
                    <a:bodyPr/>
                    <a:lstStyle/>
                    <a:p>
                      <a:pPr algn="ctr" fontAlgn="ctr"/>
                      <a:r>
                        <a:rPr lang="en-US" sz="1800" b="1" i="0" u="none" strike="noStrike" dirty="0">
                          <a:solidFill>
                            <a:schemeClr val="tx1"/>
                          </a:solidFill>
                          <a:effectLst/>
                          <a:latin typeface="Arial" panose="020B0604020202020204" pitchFamily="34" charset="0"/>
                        </a:rPr>
                        <a:t>Lauriane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chemeClr val="bg1"/>
                    </a:solidFill>
                  </a:tcPr>
                </a:tc>
                <a:tc>
                  <a:txBody>
                    <a:bodyPr/>
                    <a:lstStyle/>
                    <a:p>
                      <a:pPr algn="ctr" fontAlgn="ctr"/>
                      <a:r>
                        <a:rPr lang="en-US" sz="1800" b="1" i="0" u="none" strike="noStrike" dirty="0" err="1">
                          <a:solidFill>
                            <a:schemeClr val="tx1"/>
                          </a:solidFill>
                          <a:effectLst/>
                          <a:latin typeface="Arial" panose="020B0604020202020204" pitchFamily="34" charset="0"/>
                        </a:rPr>
                        <a:t>Baisse</a:t>
                      </a:r>
                      <a:r>
                        <a:rPr lang="en-US" sz="1800" b="1" i="0" u="none" strike="noStrike" dirty="0">
                          <a:solidFill>
                            <a:schemeClr val="tx1"/>
                          </a:solidFill>
                          <a:effectLst/>
                          <a:latin typeface="Arial" panose="020B0604020202020204" pitchFamily="34" charset="0"/>
                        </a:rPr>
                        <a:t> </a:t>
                      </a:r>
                      <a:r>
                        <a:rPr lang="en-US" sz="1800" b="1" i="0" u="none" strike="noStrike" dirty="0" err="1">
                          <a:solidFill>
                            <a:schemeClr val="tx1"/>
                          </a:solidFill>
                          <a:effectLst/>
                          <a:latin typeface="Arial" panose="020B0604020202020204" pitchFamily="34" charset="0"/>
                        </a:rPr>
                        <a:t>d’activité</a:t>
                      </a:r>
                      <a:endParaRPr lang="en-US" sz="1800" b="1" i="0" u="none" strike="noStrike" dirty="0">
                        <a:solidFill>
                          <a:schemeClr val="tx1"/>
                        </a:solidFill>
                        <a:effectLst/>
                        <a:latin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chemeClr val="bg1"/>
                    </a:solidFill>
                  </a:tcPr>
                </a:tc>
                <a:tc>
                  <a:txBody>
                    <a:bodyPr/>
                    <a:lstStyle/>
                    <a:p>
                      <a:pPr algn="ctr" fontAlgn="ctr"/>
                      <a:r>
                        <a:rPr lang="en-US" sz="1800" b="1" i="0" u="none" strike="noStrike" dirty="0">
                          <a:solidFill>
                            <a:schemeClr val="tx1"/>
                          </a:solidFill>
                          <a:effectLst/>
                          <a:latin typeface="Arial" panose="020B0604020202020204" pitchFamily="34" charset="0"/>
                        </a:rPr>
                        <a:t>-</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solidFill>
                      <a:schemeClr val="bg1"/>
                    </a:solidFill>
                  </a:tcPr>
                </a:tc>
                <a:extLst>
                  <a:ext uri="{0D108BD9-81ED-4DB2-BD59-A6C34878D82A}">
                    <a16:rowId xmlns:a16="http://schemas.microsoft.com/office/drawing/2014/main" val="2318247895"/>
                  </a:ext>
                </a:extLst>
              </a:tr>
            </a:tbl>
          </a:graphicData>
        </a:graphic>
      </p:graphicFrame>
      <p:sp>
        <p:nvSpPr>
          <p:cNvPr id="8" name="Rectangle 7"/>
          <p:cNvSpPr/>
          <p:nvPr/>
        </p:nvSpPr>
        <p:spPr>
          <a:xfrm>
            <a:off x="702000" y="6482054"/>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plan d’action cibles non atteintes T1 –T2 2023</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p:cNvSpPr/>
          <p:nvPr/>
        </p:nvSpPr>
        <p:spPr>
          <a:xfrm>
            <a:off x="714050" y="1252564"/>
            <a:ext cx="10929112" cy="369332"/>
          </a:xfrm>
          <a:prstGeom prst="rect">
            <a:avLst/>
          </a:prstGeom>
          <a:solidFill>
            <a:srgbClr val="882483"/>
          </a:solidFill>
        </p:spPr>
        <p:txBody>
          <a:bodyPr wrap="square">
            <a:spAutoFit/>
          </a:bodyPr>
          <a:lstStyle/>
          <a:p>
            <a:pPr algn="ctr"/>
            <a:r>
              <a:rPr lang="fr-FR" b="1" dirty="0">
                <a:solidFill>
                  <a:srgbClr val="FFFFFF"/>
                </a:solidFill>
                <a:latin typeface="Bahnschrift" panose="020B0502040204020203" pitchFamily="34" charset="0"/>
              </a:rPr>
              <a:t>PM01 – Gouvernance et management des performances</a:t>
            </a:r>
            <a:endParaRPr lang="en-US" dirty="0"/>
          </a:p>
        </p:txBody>
      </p:sp>
    </p:spTree>
    <p:extLst>
      <p:ext uri="{BB962C8B-B14F-4D97-AF65-F5344CB8AC3E}">
        <p14:creationId xmlns:p14="http://schemas.microsoft.com/office/powerpoint/2010/main" val="200213106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Gestion du processus</a:t>
            </a:r>
            <a:endParaRPr lang="en-US" sz="2400" dirty="0">
              <a:solidFill>
                <a:schemeClr val="bg1"/>
              </a:solidFill>
            </a:endParaRPr>
          </a:p>
        </p:txBody>
      </p:sp>
      <p:graphicFrame>
        <p:nvGraphicFramePr>
          <p:cNvPr id="3" name="Tableau 2"/>
          <p:cNvGraphicFramePr>
            <a:graphicFrameLocks noGrp="1"/>
          </p:cNvGraphicFramePr>
          <p:nvPr>
            <p:extLst>
              <p:ext uri="{D42A27DB-BD31-4B8C-83A1-F6EECF244321}">
                <p14:modId xmlns:p14="http://schemas.microsoft.com/office/powerpoint/2010/main" val="4182363504"/>
              </p:ext>
            </p:extLst>
          </p:nvPr>
        </p:nvGraphicFramePr>
        <p:xfrm>
          <a:off x="1431234" y="1606922"/>
          <a:ext cx="9064487" cy="2334755"/>
        </p:xfrm>
        <a:graphic>
          <a:graphicData uri="http://schemas.openxmlformats.org/drawingml/2006/table">
            <a:tbl>
              <a:tblPr/>
              <a:tblGrid>
                <a:gridCol w="9064487">
                  <a:extLst>
                    <a:ext uri="{9D8B030D-6E8A-4147-A177-3AD203B41FA5}">
                      <a16:colId xmlns:a16="http://schemas.microsoft.com/office/drawing/2014/main" val="2447260720"/>
                    </a:ext>
                  </a:extLst>
                </a:gridCol>
              </a:tblGrid>
              <a:tr h="281495">
                <a:tc>
                  <a:txBody>
                    <a:bodyPr/>
                    <a:lstStyle/>
                    <a:p>
                      <a:pPr algn="ctr" fontAlgn="ctr"/>
                      <a:r>
                        <a:rPr lang="fr-FR" sz="1400" b="1" i="0" u="none" strike="noStrike" dirty="0">
                          <a:solidFill>
                            <a:srgbClr val="FFFFFF"/>
                          </a:solidFill>
                          <a:effectLst/>
                          <a:latin typeface="Bahnschrift" panose="020B0502040204020203" pitchFamily="34" charset="0"/>
                        </a:rPr>
                        <a:t>PO06 – Suivi &amp; Conseil</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82483"/>
                    </a:solidFill>
                  </a:tcPr>
                </a:tc>
                <a:extLst>
                  <a:ext uri="{0D108BD9-81ED-4DB2-BD59-A6C34878D82A}">
                    <a16:rowId xmlns:a16="http://schemas.microsoft.com/office/drawing/2014/main" val="2574862643"/>
                  </a:ext>
                </a:extLst>
              </a:tr>
              <a:tr h="281495">
                <a:tc>
                  <a:txBody>
                    <a:bodyPr/>
                    <a:lstStyle/>
                    <a:p>
                      <a:pPr algn="l" fontAlgn="b"/>
                      <a:endParaRPr lang="en-US" sz="1400" b="0" i="0" u="none" strike="noStrike" dirty="0">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587809041"/>
                  </a:ext>
                </a:extLst>
              </a:tr>
              <a:tr h="562991">
                <a:tc>
                  <a:txBody>
                    <a:bodyPr/>
                    <a:lstStyle/>
                    <a:p>
                      <a:pPr algn="ctr" fontAlgn="ctr"/>
                      <a:r>
                        <a:rPr lang="fr-FR" sz="1400" b="1" i="0" u="none" strike="noStrike" dirty="0">
                          <a:solidFill>
                            <a:srgbClr val="FFFFFF"/>
                          </a:solidFill>
                          <a:effectLst/>
                          <a:latin typeface="Bahnschrift" panose="020B0502040204020203" pitchFamily="34" charset="0"/>
                        </a:rPr>
                        <a:t>Difficultés rencontrées dans le processus &amp; Qualipro</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extLst>
                  <a:ext uri="{0D108BD9-81ED-4DB2-BD59-A6C34878D82A}">
                    <a16:rowId xmlns:a16="http://schemas.microsoft.com/office/drawing/2014/main" val="2440026530"/>
                  </a:ext>
                </a:extLst>
              </a:tr>
              <a:tr h="1208774">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dirty="0" err="1"/>
                        <a:t>Difficulté</a:t>
                      </a:r>
                      <a:r>
                        <a:rPr lang="en-US" dirty="0"/>
                        <a:t> avec le </a:t>
                      </a:r>
                      <a:r>
                        <a:rPr lang="en-US" dirty="0" err="1"/>
                        <a:t>téléphone</a:t>
                      </a:r>
                      <a:r>
                        <a:rPr lang="en-US" dirty="0"/>
                        <a:t> </a:t>
                      </a:r>
                      <a:r>
                        <a:rPr lang="en-US" dirty="0" err="1"/>
                        <a:t>parfois</a:t>
                      </a:r>
                      <a:r>
                        <a:rPr lang="en-US" dirty="0"/>
                        <a:t> (</a:t>
                      </a:r>
                      <a:r>
                        <a:rPr lang="en-US" dirty="0" err="1"/>
                        <a:t>coupure</a:t>
                      </a:r>
                      <a:r>
                        <a:rPr lang="en-US" dirty="0"/>
                        <a:t>)</a:t>
                      </a:r>
                    </a:p>
                    <a:p>
                      <a:pPr algn="ctr" fontAlgn="ct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550560852"/>
                  </a:ext>
                </a:extLst>
              </a:tr>
            </a:tbl>
          </a:graphicData>
        </a:graphic>
      </p:graphicFrame>
      <p:sp>
        <p:nvSpPr>
          <p:cNvPr id="11"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8707"/>
            <a:ext cx="10788000" cy="896076"/>
          </a:xfrm>
        </p:spPr>
        <p:txBody>
          <a:bodyPr>
            <a:normAutofit/>
          </a:bodyPr>
          <a:lstStyle/>
          <a:p>
            <a:pPr algn="ctr"/>
            <a:r>
              <a:rPr lang="fr-FR" sz="3200" b="1" dirty="0">
                <a:latin typeface="Bahnschrift" panose="020B0502040204020203" pitchFamily="34" charset="0"/>
              </a:rPr>
              <a:t> PO06 – Suivi &amp; Conseil</a:t>
            </a:r>
          </a:p>
        </p:txBody>
      </p:sp>
      <p:sp>
        <p:nvSpPr>
          <p:cNvPr id="2" name="Rectangle 1">
            <a:extLst>
              <a:ext uri="{FF2B5EF4-FFF2-40B4-BE49-F238E27FC236}">
                <a16:creationId xmlns:a16="http://schemas.microsoft.com/office/drawing/2014/main" id="{A57E2535-3EC7-4EB4-8BCF-0F6BBA7FC691}"/>
              </a:ext>
            </a:extLst>
          </p:cNvPr>
          <p:cNvSpPr/>
          <p:nvPr/>
        </p:nvSpPr>
        <p:spPr>
          <a:xfrm>
            <a:off x="1431235" y="4505739"/>
            <a:ext cx="9064487" cy="1272209"/>
          </a:xfrm>
          <a:prstGeom prst="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fr-FR" b="1" dirty="0"/>
          </a:p>
        </p:txBody>
      </p:sp>
    </p:spTree>
    <p:extLst>
      <p:ext uri="{BB962C8B-B14F-4D97-AF65-F5344CB8AC3E}">
        <p14:creationId xmlns:p14="http://schemas.microsoft.com/office/powerpoint/2010/main" val="375846357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446907"/>
            <a:ext cx="9326880" cy="156966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Gestion de Stock, Approvisionnement, achat.</a:t>
            </a:r>
            <a:endParaRPr kumimoji="0" lang="en-US"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29483763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7" y="1681511"/>
            <a:ext cx="3143924" cy="1152962"/>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FFFFF"/>
                    </a:solidFill>
                    <a:effectLst/>
                    <a:uLnTx/>
                    <a:uFillTx/>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15" name="Group 759"/>
          <p:cNvGrpSpPr/>
          <p:nvPr/>
        </p:nvGrpSpPr>
        <p:grpSpPr>
          <a:xfrm>
            <a:off x="3887012" y="2018628"/>
            <a:ext cx="930955"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4955938" y="1587099"/>
            <a:ext cx="6687224" cy="1200329"/>
          </a:xfrm>
          <a:prstGeom prst="rect">
            <a:avLst/>
          </a:prstGeom>
          <a:noFill/>
          <a:ln>
            <a:solidFill>
              <a:srgbClr val="7030A0"/>
            </a:solidFill>
          </a:ln>
        </p:spPr>
        <p:txBody>
          <a:bodyPr wrap="square" rtlCol="0">
            <a:spAutoFit/>
          </a:bodyPr>
          <a:lstStyle/>
          <a:p>
            <a:r>
              <a:rPr lang="fr-FR" sz="2400" dirty="0">
                <a:solidFill>
                  <a:srgbClr val="7030A0"/>
                </a:solidFill>
                <a:latin typeface="Arial Narrow" panose="020B0606020202030204" pitchFamily="34" charset="0"/>
              </a:rPr>
              <a:t>Assurer la disponibilité permanente des ressources nécessaires dans le respect des exigences (règlementations, normes, bonnes pratiques, internes).	</a:t>
            </a:r>
          </a:p>
        </p:txBody>
      </p:sp>
      <p:grpSp>
        <p:nvGrpSpPr>
          <p:cNvPr id="19" name="Group 719"/>
          <p:cNvGrpSpPr/>
          <p:nvPr/>
        </p:nvGrpSpPr>
        <p:grpSpPr>
          <a:xfrm>
            <a:off x="605116" y="4149820"/>
            <a:ext cx="3143925" cy="1152962"/>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fr-SN" sz="2400" b="1" i="0" u="none" strike="noStrike" kern="0" cap="none" spc="0" normalizeH="0" baseline="0" noProof="0" dirty="0">
                    <a:ln>
                      <a:noFill/>
                    </a:ln>
                    <a:solidFill>
                      <a:srgbClr val="FFFFFF"/>
                    </a:solidFill>
                    <a:effectLst/>
                    <a:uLnTx/>
                    <a:uFillTx/>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25" name="Group 759"/>
          <p:cNvGrpSpPr/>
          <p:nvPr/>
        </p:nvGrpSpPr>
        <p:grpSpPr>
          <a:xfrm>
            <a:off x="3941491" y="4483261"/>
            <a:ext cx="930955"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4955938" y="4030015"/>
            <a:ext cx="6687224" cy="1684307"/>
          </a:xfrm>
          <a:prstGeom prst="rect">
            <a:avLst/>
          </a:prstGeom>
          <a:noFill/>
          <a:ln>
            <a:solidFill>
              <a:srgbClr val="7030A0"/>
            </a:solidFill>
          </a:ln>
        </p:spPr>
        <p:txBody>
          <a:bodyPr wrap="square" rtlCol="0">
            <a:spAutoFit/>
          </a:bodyPr>
          <a:lstStyle/>
          <a:p>
            <a:pPr marL="285750" indent="-285750">
              <a:lnSpc>
                <a:spcPct val="150000"/>
              </a:lnSpc>
              <a:buFontTx/>
              <a:buChar char="-"/>
            </a:pPr>
            <a:r>
              <a:rPr lang="fr-SN" sz="2400" dirty="0">
                <a:solidFill>
                  <a:srgbClr val="7030A0"/>
                </a:solidFill>
                <a:latin typeface="Arial Narrow" panose="020B0606020202030204" pitchFamily="34" charset="0"/>
              </a:rPr>
              <a:t> </a:t>
            </a:r>
            <a:r>
              <a:rPr lang="fr-FR" sz="2400" b="1" dirty="0">
                <a:solidFill>
                  <a:srgbClr val="00B050"/>
                </a:solidFill>
                <a:latin typeface="Arial Narrow" panose="020B0606020202030204" pitchFamily="34" charset="0"/>
              </a:rPr>
              <a:t>De : </a:t>
            </a:r>
            <a:r>
              <a:rPr lang="fr-FR" sz="2400" dirty="0">
                <a:solidFill>
                  <a:srgbClr val="7030A0"/>
                </a:solidFill>
                <a:latin typeface="Arial Narrow" panose="020B0606020202030204" pitchFamily="34" charset="0"/>
              </a:rPr>
              <a:t>Besoins en ressources (consommables, médicaments, équipements, prestations);</a:t>
            </a:r>
          </a:p>
          <a:p>
            <a:pPr marL="285750" indent="-285750">
              <a:lnSpc>
                <a:spcPct val="150000"/>
              </a:lnSpc>
              <a:buFontTx/>
              <a:buChar char="-"/>
            </a:pPr>
            <a:r>
              <a:rPr lang="fr-FR" sz="2400" b="1" dirty="0">
                <a:solidFill>
                  <a:srgbClr val="00B050"/>
                </a:solidFill>
                <a:latin typeface="Arial Narrow" panose="020B0606020202030204" pitchFamily="34" charset="0"/>
              </a:rPr>
              <a:t>A : </a:t>
            </a:r>
            <a:r>
              <a:rPr lang="fr-FR" sz="2400" dirty="0">
                <a:solidFill>
                  <a:srgbClr val="7030A0"/>
                </a:solidFill>
                <a:latin typeface="Arial Narrow" panose="020B0606020202030204" pitchFamily="34" charset="0"/>
              </a:rPr>
              <a:t>Satisfaction des besoins et efficacité </a:t>
            </a:r>
            <a:endParaRPr lang="fr-SN" sz="2400" dirty="0">
              <a:solidFill>
                <a:srgbClr val="7030A0"/>
              </a:solidFill>
              <a:latin typeface="Arial Narrow" panose="020B0606020202030204" pitchFamily="34" charset="0"/>
            </a:endParaRPr>
          </a:p>
        </p:txBody>
      </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i="1" dirty="0">
                <a:solidFill>
                  <a:schemeClr val="bg1"/>
                </a:solidFill>
              </a:rPr>
              <a:t>  Finalité &amp; Périmètre</a:t>
            </a:r>
            <a:endParaRPr lang="en-US" sz="2400" dirty="0">
              <a:solidFill>
                <a:schemeClr val="bg1"/>
              </a:solidFill>
            </a:endParaRPr>
          </a:p>
        </p:txBody>
      </p:sp>
      <p:sp>
        <p:nvSpPr>
          <p:cNvPr id="34" name="ZoneTexte 33"/>
          <p:cNvSpPr txBox="1"/>
          <p:nvPr/>
        </p:nvSpPr>
        <p:spPr>
          <a:xfrm>
            <a:off x="702000" y="836023"/>
            <a:ext cx="3465051" cy="646331"/>
          </a:xfrm>
          <a:prstGeom prst="rect">
            <a:avLst/>
          </a:prstGeom>
          <a:noFill/>
        </p:spPr>
        <p:txBody>
          <a:bodyPr wrap="square" rtlCol="0">
            <a:spAutoFit/>
          </a:bodyPr>
          <a:lstStyle/>
          <a:p>
            <a:r>
              <a:rPr lang="fr-SN" dirty="0">
                <a:latin typeface="Century Gothic" panose="020B0502020202020204" pitchFamily="34" charset="0"/>
              </a:rPr>
              <a:t>Pilote : </a:t>
            </a:r>
            <a:r>
              <a:rPr lang="fr-SN" dirty="0" err="1">
                <a:latin typeface="Century Gothic" panose="020B0502020202020204" pitchFamily="34" charset="0"/>
              </a:rPr>
              <a:t>Bigué</a:t>
            </a:r>
            <a:endParaRPr lang="fr-SN" dirty="0">
              <a:latin typeface="Century Gothic" panose="020B0502020202020204" pitchFamily="34" charset="0"/>
            </a:endParaRPr>
          </a:p>
          <a:p>
            <a:r>
              <a:rPr lang="en-US" dirty="0" err="1">
                <a:latin typeface="Century Gothic" panose="020B0502020202020204" pitchFamily="34" charset="0"/>
              </a:rPr>
              <a:t>Copilote</a:t>
            </a:r>
            <a:r>
              <a:rPr lang="en-US" dirty="0">
                <a:latin typeface="Century Gothic" panose="020B0502020202020204" pitchFamily="34" charset="0"/>
              </a:rPr>
              <a:t>: Florence</a:t>
            </a:r>
          </a:p>
        </p:txBody>
      </p:sp>
      <p:sp>
        <p:nvSpPr>
          <p:cNvPr id="30"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PS01 – Gestion de stocks, Appro &amp; Achats</a:t>
            </a:r>
          </a:p>
        </p:txBody>
      </p:sp>
    </p:spTree>
    <p:extLst>
      <p:ext uri="{BB962C8B-B14F-4D97-AF65-F5344CB8AC3E}">
        <p14:creationId xmlns:p14="http://schemas.microsoft.com/office/powerpoint/2010/main" val="19631601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14"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PS01 – Gestion de stocks, Appro &amp; Achats</a:t>
            </a:r>
          </a:p>
        </p:txBody>
      </p:sp>
      <p:graphicFrame>
        <p:nvGraphicFramePr>
          <p:cNvPr id="2" name="Tableau 1"/>
          <p:cNvGraphicFramePr>
            <a:graphicFrameLocks noGrp="1"/>
          </p:cNvGraphicFramePr>
          <p:nvPr>
            <p:extLst>
              <p:ext uri="{D42A27DB-BD31-4B8C-83A1-F6EECF244321}">
                <p14:modId xmlns:p14="http://schemas.microsoft.com/office/powerpoint/2010/main" val="336338184"/>
              </p:ext>
            </p:extLst>
          </p:nvPr>
        </p:nvGraphicFramePr>
        <p:xfrm>
          <a:off x="603522" y="1796148"/>
          <a:ext cx="10775950" cy="2835131"/>
        </p:xfrm>
        <a:graphic>
          <a:graphicData uri="http://schemas.openxmlformats.org/drawingml/2006/table">
            <a:tbl>
              <a:tblPr/>
              <a:tblGrid>
                <a:gridCol w="2707105">
                  <a:extLst>
                    <a:ext uri="{9D8B030D-6E8A-4147-A177-3AD203B41FA5}">
                      <a16:colId xmlns:a16="http://schemas.microsoft.com/office/drawing/2014/main" val="1748023607"/>
                    </a:ext>
                  </a:extLst>
                </a:gridCol>
                <a:gridCol w="822960">
                  <a:extLst>
                    <a:ext uri="{9D8B030D-6E8A-4147-A177-3AD203B41FA5}">
                      <a16:colId xmlns:a16="http://schemas.microsoft.com/office/drawing/2014/main" val="1321531415"/>
                    </a:ext>
                  </a:extLst>
                </a:gridCol>
                <a:gridCol w="1227908">
                  <a:extLst>
                    <a:ext uri="{9D8B030D-6E8A-4147-A177-3AD203B41FA5}">
                      <a16:colId xmlns:a16="http://schemas.microsoft.com/office/drawing/2014/main" val="18918135"/>
                    </a:ext>
                  </a:extLst>
                </a:gridCol>
                <a:gridCol w="796835">
                  <a:extLst>
                    <a:ext uri="{9D8B030D-6E8A-4147-A177-3AD203B41FA5}">
                      <a16:colId xmlns:a16="http://schemas.microsoft.com/office/drawing/2014/main" val="574828364"/>
                    </a:ext>
                  </a:extLst>
                </a:gridCol>
                <a:gridCol w="4106667">
                  <a:extLst>
                    <a:ext uri="{9D8B030D-6E8A-4147-A177-3AD203B41FA5}">
                      <a16:colId xmlns:a16="http://schemas.microsoft.com/office/drawing/2014/main" val="1168840914"/>
                    </a:ext>
                  </a:extLst>
                </a:gridCol>
                <a:gridCol w="1114475">
                  <a:extLst>
                    <a:ext uri="{9D8B030D-6E8A-4147-A177-3AD203B41FA5}">
                      <a16:colId xmlns:a16="http://schemas.microsoft.com/office/drawing/2014/main" val="3104441924"/>
                    </a:ext>
                  </a:extLst>
                </a:gridCol>
              </a:tblGrid>
              <a:tr h="517657">
                <a:tc>
                  <a:txBody>
                    <a:bodyPr/>
                    <a:lstStyle/>
                    <a:p>
                      <a:pPr algn="ctr" fontAlgn="ctr"/>
                      <a:r>
                        <a:rPr lang="en-US" sz="1400" b="1" i="0" u="none" strike="noStrike">
                          <a:solidFill>
                            <a:schemeClr val="bg1"/>
                          </a:solidFill>
                          <a:effectLst/>
                          <a:latin typeface="Arial Narrow" panose="020B0606020202030204" pitchFamily="34" charset="0"/>
                        </a:rPr>
                        <a:t>INDICATEURS </a:t>
                      </a:r>
                    </a:p>
                  </a:txBody>
                  <a:tcPr marL="0" marR="0"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1400" b="1" i="0" u="none" strike="noStrike">
                          <a:solidFill>
                            <a:schemeClr val="bg1"/>
                          </a:solidFill>
                          <a:effectLst/>
                          <a:latin typeface="Arial Narrow" panose="020B0606020202030204" pitchFamily="34" charset="0"/>
                        </a:rPr>
                        <a:t>RESP.</a:t>
                      </a:r>
                    </a:p>
                  </a:txBody>
                  <a:tcPr marL="0" marR="0"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1400" b="1" i="0" u="none" strike="noStrike">
                          <a:solidFill>
                            <a:schemeClr val="bg1"/>
                          </a:solidFill>
                          <a:effectLst/>
                          <a:latin typeface="Arial Narrow" panose="020B0606020202030204" pitchFamily="34" charset="0"/>
                        </a:rPr>
                        <a:t>FREQ.</a:t>
                      </a:r>
                    </a:p>
                  </a:txBody>
                  <a:tcPr marL="0" marR="0"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1400" b="1" i="0" u="none" strike="noStrike">
                          <a:solidFill>
                            <a:schemeClr val="bg1"/>
                          </a:solidFill>
                          <a:effectLst/>
                          <a:latin typeface="Arial Narrow" panose="020B0606020202030204" pitchFamily="34" charset="0"/>
                        </a:rPr>
                        <a:t>CIBLE</a:t>
                      </a:r>
                    </a:p>
                  </a:txBody>
                  <a:tcPr marL="0" marR="0"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1400" b="1" i="0" u="none" strike="noStrike" dirty="0">
                          <a:solidFill>
                            <a:schemeClr val="bg1"/>
                          </a:solidFill>
                          <a:effectLst/>
                          <a:latin typeface="Arial Narrow" panose="020B0606020202030204" pitchFamily="34" charset="0"/>
                        </a:rPr>
                        <a:t>METHODE DE CALCUL</a:t>
                      </a:r>
                    </a:p>
                  </a:txBody>
                  <a:tcPr marL="0" marR="0"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1400" b="1" i="0" u="none" strike="noStrike" dirty="0">
                          <a:solidFill>
                            <a:schemeClr val="bg1"/>
                          </a:solidFill>
                          <a:effectLst/>
                          <a:latin typeface="Arial Narrow" panose="020B0606020202030204" pitchFamily="34" charset="0"/>
                        </a:rPr>
                        <a:t>TYPE</a:t>
                      </a:r>
                    </a:p>
                  </a:txBody>
                  <a:tcPr marL="0" marR="0" marT="0" marB="0" anchor="ctr">
                    <a:lnL w="1270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tx2"/>
                    </a:solidFill>
                  </a:tcPr>
                </a:tc>
                <a:extLst>
                  <a:ext uri="{0D108BD9-81ED-4DB2-BD59-A6C34878D82A}">
                    <a16:rowId xmlns:a16="http://schemas.microsoft.com/office/drawing/2014/main" val="3393124791"/>
                  </a:ext>
                </a:extLst>
              </a:tr>
              <a:tr h="741507">
                <a:tc>
                  <a:txBody>
                    <a:bodyPr/>
                    <a:lstStyle/>
                    <a:p>
                      <a:pPr algn="ctr" fontAlgn="ctr"/>
                      <a:r>
                        <a:rPr lang="fr-FR" sz="1800" b="0" i="0" u="none" strike="noStrike" dirty="0">
                          <a:solidFill>
                            <a:srgbClr val="403151"/>
                          </a:solidFill>
                          <a:effectLst/>
                          <a:latin typeface="Arial Narrow" panose="020B0606020202030204" pitchFamily="34" charset="0"/>
                        </a:rPr>
                        <a:t>Taux  d'indisponibilité de produits médicaux sensibles sur le marché</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0" i="0" u="none" strike="noStrike">
                          <a:solidFill>
                            <a:srgbClr val="403151"/>
                          </a:solidFill>
                          <a:effectLst/>
                          <a:latin typeface="Arial Narrow" panose="020B0606020202030204" pitchFamily="34" charset="0"/>
                        </a:rPr>
                        <a:t>Pilote</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0" i="0" u="none" strike="noStrike">
                          <a:solidFill>
                            <a:srgbClr val="403151"/>
                          </a:solidFill>
                          <a:effectLst/>
                          <a:latin typeface="Arial Narrow" panose="020B0606020202030204" pitchFamily="34" charset="0"/>
                        </a:rPr>
                        <a:t>Mensuelle</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1" i="0" u="none" strike="noStrike" dirty="0">
                          <a:solidFill>
                            <a:schemeClr val="tx1"/>
                          </a:solidFill>
                          <a:effectLst/>
                          <a:latin typeface="Arial Narrow" panose="020B0606020202030204" pitchFamily="34" charset="0"/>
                        </a:rPr>
                        <a:t>&lt;5%</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accent3"/>
                    </a:solidFill>
                  </a:tcPr>
                </a:tc>
                <a:tc>
                  <a:txBody>
                    <a:bodyPr/>
                    <a:lstStyle/>
                    <a:p>
                      <a:pPr algn="l" fontAlgn="b"/>
                      <a:r>
                        <a:rPr lang="en-US" sz="1800" b="0" i="0" u="none" strike="noStrike" dirty="0">
                          <a:effectLst/>
                          <a:latin typeface="Arial Narrow" panose="020B0606020202030204" pitchFamily="34" charset="0"/>
                        </a:rPr>
                        <a:t> </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0" i="0" u="none" strike="noStrike">
                          <a:solidFill>
                            <a:srgbClr val="403151"/>
                          </a:solidFill>
                          <a:effectLst/>
                          <a:latin typeface="Arial Narrow" panose="020B0606020202030204" pitchFamily="34" charset="0"/>
                        </a:rPr>
                        <a:t>Indicateur de suivi</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1584849374"/>
                  </a:ext>
                </a:extLst>
              </a:tr>
              <a:tr h="671554">
                <a:tc>
                  <a:txBody>
                    <a:bodyPr/>
                    <a:lstStyle/>
                    <a:p>
                      <a:pPr algn="ctr" fontAlgn="ctr"/>
                      <a:r>
                        <a:rPr lang="en-US" sz="1800" b="0" i="0" u="none" strike="noStrike" dirty="0" err="1">
                          <a:solidFill>
                            <a:srgbClr val="403151"/>
                          </a:solidFill>
                          <a:effectLst/>
                          <a:latin typeface="Arial Narrow" panose="020B0606020202030204" pitchFamily="34" charset="0"/>
                        </a:rPr>
                        <a:t>Nombre</a:t>
                      </a:r>
                      <a:r>
                        <a:rPr lang="en-US" sz="1800" b="0" i="0" u="none" strike="noStrike" dirty="0">
                          <a:solidFill>
                            <a:srgbClr val="403151"/>
                          </a:solidFill>
                          <a:effectLst/>
                          <a:latin typeface="Arial Narrow" panose="020B0606020202030204" pitchFamily="34" charset="0"/>
                        </a:rPr>
                        <a:t> de ruptures </a:t>
                      </a:r>
                      <a:r>
                        <a:rPr lang="en-US" sz="1800" b="0" i="0" u="none" strike="noStrike" dirty="0" err="1">
                          <a:solidFill>
                            <a:srgbClr val="403151"/>
                          </a:solidFill>
                          <a:effectLst/>
                          <a:latin typeface="Arial Narrow" panose="020B0606020202030204" pitchFamily="34" charset="0"/>
                        </a:rPr>
                        <a:t>signalées</a:t>
                      </a:r>
                      <a:endParaRPr lang="en-US" sz="1800" b="0" i="0" u="none" strike="noStrike" dirty="0">
                        <a:solidFill>
                          <a:srgbClr val="403151"/>
                        </a:solidFill>
                        <a:effectLst/>
                        <a:latin typeface="Arial Narrow" panose="020B0606020202030204" pitchFamily="34" charset="0"/>
                      </a:endParaRP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0" i="0" u="none" strike="noStrike" dirty="0" err="1">
                          <a:solidFill>
                            <a:srgbClr val="403151"/>
                          </a:solidFill>
                          <a:effectLst/>
                          <a:latin typeface="Arial Narrow" panose="020B0606020202030204" pitchFamily="34" charset="0"/>
                        </a:rPr>
                        <a:t>Pilote</a:t>
                      </a:r>
                      <a:endParaRPr lang="en-US" sz="1800" b="0" i="0" u="none" strike="noStrike" dirty="0">
                        <a:solidFill>
                          <a:srgbClr val="403151"/>
                        </a:solidFill>
                        <a:effectLst/>
                        <a:latin typeface="Arial Narrow" panose="020B0606020202030204" pitchFamily="34" charset="0"/>
                      </a:endParaRP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0" i="0" u="none" strike="noStrike" dirty="0" err="1">
                          <a:solidFill>
                            <a:srgbClr val="403151"/>
                          </a:solidFill>
                          <a:effectLst/>
                          <a:latin typeface="Arial Narrow" panose="020B0606020202030204" pitchFamily="34" charset="0"/>
                        </a:rPr>
                        <a:t>Mensuelle</a:t>
                      </a:r>
                      <a:endParaRPr lang="en-US" sz="1800" b="0" i="0" u="none" strike="noStrike" dirty="0">
                        <a:solidFill>
                          <a:srgbClr val="403151"/>
                        </a:solidFill>
                        <a:effectLst/>
                        <a:latin typeface="Arial Narrow" panose="020B0606020202030204" pitchFamily="34" charset="0"/>
                      </a:endParaRP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1" i="0" u="none" strike="noStrike" dirty="0">
                          <a:solidFill>
                            <a:schemeClr val="tx1"/>
                          </a:solidFill>
                          <a:effectLst/>
                          <a:latin typeface="Arial Narrow" panose="020B0606020202030204" pitchFamily="34" charset="0"/>
                        </a:rPr>
                        <a:t>&lt;1</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accent3"/>
                    </a:solidFill>
                  </a:tcPr>
                </a:tc>
                <a:tc>
                  <a:txBody>
                    <a:bodyPr/>
                    <a:lstStyle/>
                    <a:p>
                      <a:pPr algn="ctr" fontAlgn="ctr"/>
                      <a:r>
                        <a:rPr lang="fr-FR" sz="1800" b="0" i="0" u="none" strike="noStrike" dirty="0">
                          <a:solidFill>
                            <a:srgbClr val="403151"/>
                          </a:solidFill>
                          <a:effectLst/>
                          <a:latin typeface="Arial Narrow" panose="020B0606020202030204" pitchFamily="34" charset="0"/>
                        </a:rPr>
                        <a:t>Nombre de ruptures signalées sur des fiches d'incidents</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0" i="0" u="none" strike="noStrike">
                          <a:solidFill>
                            <a:srgbClr val="403151"/>
                          </a:solidFill>
                          <a:effectLst/>
                          <a:latin typeface="Arial Narrow" panose="020B0606020202030204" pitchFamily="34" charset="0"/>
                        </a:rPr>
                        <a:t>Indicateur de performance</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663255556"/>
                  </a:ext>
                </a:extLst>
              </a:tr>
              <a:tr h="577349">
                <a:tc>
                  <a:txBody>
                    <a:bodyPr/>
                    <a:lstStyle/>
                    <a:p>
                      <a:pPr algn="ctr" fontAlgn="ctr"/>
                      <a:r>
                        <a:rPr lang="fr-FR" sz="1800" b="0" i="0" u="none" strike="noStrike">
                          <a:solidFill>
                            <a:srgbClr val="403151"/>
                          </a:solidFill>
                          <a:effectLst/>
                          <a:latin typeface="Arial Narrow" panose="020B0606020202030204" pitchFamily="34" charset="0"/>
                        </a:rPr>
                        <a:t>Nombre de défaillances à l'utilisation (produits non conformes)</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0" i="0" u="none" strike="noStrike">
                          <a:solidFill>
                            <a:srgbClr val="403151"/>
                          </a:solidFill>
                          <a:effectLst/>
                          <a:latin typeface="Arial Narrow" panose="020B0606020202030204" pitchFamily="34" charset="0"/>
                        </a:rPr>
                        <a:t>Pilote</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0" i="0" u="none" strike="noStrike" dirty="0">
                          <a:solidFill>
                            <a:srgbClr val="403151"/>
                          </a:solidFill>
                          <a:effectLst/>
                          <a:latin typeface="Arial Narrow" panose="020B0606020202030204" pitchFamily="34" charset="0"/>
                        </a:rPr>
                        <a:t>Trimestrielle</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1" i="0" u="none" strike="noStrike" dirty="0">
                          <a:solidFill>
                            <a:schemeClr val="tx1"/>
                          </a:solidFill>
                          <a:effectLst/>
                          <a:latin typeface="Arial Narrow" panose="020B0606020202030204" pitchFamily="34" charset="0"/>
                        </a:rPr>
                        <a:t>&lt;5</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chemeClr val="accent3"/>
                    </a:solidFill>
                  </a:tcPr>
                </a:tc>
                <a:tc>
                  <a:txBody>
                    <a:bodyPr/>
                    <a:lstStyle/>
                    <a:p>
                      <a:pPr algn="ctr" fontAlgn="ctr"/>
                      <a:r>
                        <a:rPr lang="en-US" sz="1800" b="0" i="0" u="none" strike="noStrike" dirty="0" err="1">
                          <a:solidFill>
                            <a:srgbClr val="403151"/>
                          </a:solidFill>
                          <a:effectLst/>
                          <a:latin typeface="Arial Narrow" panose="020B0606020202030204" pitchFamily="34" charset="0"/>
                        </a:rPr>
                        <a:t>Nombre</a:t>
                      </a:r>
                      <a:r>
                        <a:rPr lang="en-US" sz="1800" b="0" i="0" u="none" strike="noStrike" dirty="0">
                          <a:solidFill>
                            <a:srgbClr val="403151"/>
                          </a:solidFill>
                          <a:effectLst/>
                          <a:latin typeface="Arial Narrow" panose="020B0606020202030204" pitchFamily="34" charset="0"/>
                        </a:rPr>
                        <a:t> de fiches </a:t>
                      </a:r>
                      <a:r>
                        <a:rPr lang="en-US" sz="1800" b="0" i="0" u="none" strike="noStrike" dirty="0" err="1">
                          <a:solidFill>
                            <a:srgbClr val="403151"/>
                          </a:solidFill>
                          <a:effectLst/>
                          <a:latin typeface="Arial Narrow" panose="020B0606020202030204" pitchFamily="34" charset="0"/>
                        </a:rPr>
                        <a:t>d'incidents</a:t>
                      </a:r>
                      <a:endParaRPr lang="en-US" sz="1800" b="0" i="0" u="none" strike="noStrike" dirty="0">
                        <a:solidFill>
                          <a:srgbClr val="403151"/>
                        </a:solidFill>
                        <a:effectLst/>
                        <a:latin typeface="Arial Narrow" panose="020B0606020202030204" pitchFamily="34" charset="0"/>
                      </a:endParaRP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0" i="0" u="none" strike="noStrike" dirty="0" err="1">
                          <a:solidFill>
                            <a:srgbClr val="403151"/>
                          </a:solidFill>
                          <a:effectLst/>
                          <a:latin typeface="Arial Narrow" panose="020B0606020202030204" pitchFamily="34" charset="0"/>
                        </a:rPr>
                        <a:t>Indicateur</a:t>
                      </a:r>
                      <a:r>
                        <a:rPr lang="en-US" sz="1800" b="0" i="0" u="none" strike="noStrike" dirty="0">
                          <a:solidFill>
                            <a:srgbClr val="403151"/>
                          </a:solidFill>
                          <a:effectLst/>
                          <a:latin typeface="Arial Narrow" panose="020B0606020202030204" pitchFamily="34" charset="0"/>
                        </a:rPr>
                        <a:t> de performance</a:t>
                      </a:r>
                    </a:p>
                  </a:txBody>
                  <a:tcPr marL="0" marR="0" marT="0"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2765880422"/>
                  </a:ext>
                </a:extLst>
              </a:tr>
            </a:tbl>
          </a:graphicData>
        </a:graphic>
      </p:graphicFrame>
      <mc:AlternateContent xmlns:mc="http://schemas.openxmlformats.org/markup-compatibility/2006" xmlns:a14="http://schemas.microsoft.com/office/drawing/2010/main">
        <mc:Choice Requires="a14">
          <p:sp>
            <p:nvSpPr>
              <p:cNvPr id="8" name="ZoneTexte 2">
                <a:extLst>
                  <a:ext uri="{FF2B5EF4-FFF2-40B4-BE49-F238E27FC236}">
                    <a16:creationId xmlns:a16="http://schemas.microsoft.com/office/drawing/2014/main" id="{00000000-0008-0000-0300-000003000000}"/>
                  </a:ext>
                </a:extLst>
              </p:cNvPr>
              <p:cNvSpPr txBox="1"/>
              <p:nvPr/>
            </p:nvSpPr>
            <p:spPr>
              <a:xfrm>
                <a:off x="8924925" y="10017125"/>
                <a:ext cx="3071813" cy="269875"/>
              </a:xfrm>
              <a:prstGeom prst="rect">
                <a:avLst/>
              </a:prstGeom>
              <a:noFill/>
            </p:spPr>
            <p:style>
              <a:lnRef idx="0">
                <a:scrgbClr r="0" g="0" b="0"/>
              </a:lnRef>
              <a:fillRef idx="0">
                <a:scrgbClr r="0" g="0" b="0"/>
              </a:fillRef>
              <a:effectRef idx="0">
                <a:scrgbClr r="0" g="0" b="0"/>
              </a:effectRef>
              <a:fontRef idx="minor">
                <a:schemeClr val="tx1"/>
              </a:fontRef>
            </p:style>
            <p:txBody>
              <a:bodyPr wrap="none" lIns="0" tIns="0" rIns="0" bIns="0"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14:m>
                  <m:oMath xmlns:m="http://schemas.openxmlformats.org/officeDocument/2006/math">
                    <m:r>
                      <a:rPr lang="en-US" sz="1100" i="1">
                        <a:solidFill>
                          <a:sysClr val="windowText" lastClr="000000"/>
                        </a:solidFill>
                        <a:latin typeface="Cambria Math" panose="02040503050406030204" pitchFamily="18" charset="0"/>
                      </a:rPr>
                      <m:t>=</m:t>
                    </m:r>
                    <m:f>
                      <m:fPr>
                        <m:ctrlPr>
                          <a:rPr lang="en-US" sz="1100" i="1">
                            <a:solidFill>
                              <a:sysClr val="windowText" lastClr="000000"/>
                            </a:solidFill>
                            <a:latin typeface="Cambria Math" panose="02040503050406030204" pitchFamily="18" charset="0"/>
                          </a:rPr>
                        </m:ctrlPr>
                      </m:fPr>
                      <m:num>
                        <m:r>
                          <a:rPr lang="fr-FR" sz="1100" b="0" i="1">
                            <a:solidFill>
                              <a:sysClr val="windowText" lastClr="000000"/>
                            </a:solidFill>
                            <a:latin typeface="Cambria Math" panose="02040503050406030204" pitchFamily="18" charset="0"/>
                          </a:rPr>
                          <m:t>𝑁𝑜𝑚𝑏𝑟𝑒</m:t>
                        </m:r>
                        <m:r>
                          <a:rPr lang="fr-FR" sz="1100" b="0" i="1">
                            <a:solidFill>
                              <a:sysClr val="windowText" lastClr="000000"/>
                            </a:solidFill>
                            <a:latin typeface="Cambria Math" panose="02040503050406030204" pitchFamily="18" charset="0"/>
                          </a:rPr>
                          <m:t> </m:t>
                        </m:r>
                        <m:r>
                          <a:rPr lang="fr-FR" sz="1100" b="0" i="1">
                            <a:solidFill>
                              <a:sysClr val="windowText" lastClr="000000"/>
                            </a:solidFill>
                            <a:latin typeface="Cambria Math" panose="02040503050406030204" pitchFamily="18" charset="0"/>
                          </a:rPr>
                          <m:t>𝑑𝑒</m:t>
                        </m:r>
                        <m:r>
                          <a:rPr lang="fr-FR" sz="1100" b="0" i="1">
                            <a:solidFill>
                              <a:sysClr val="windowText" lastClr="000000"/>
                            </a:solidFill>
                            <a:latin typeface="Cambria Math" panose="02040503050406030204" pitchFamily="18" charset="0"/>
                          </a:rPr>
                          <m:t> </m:t>
                        </m:r>
                        <m:r>
                          <a:rPr lang="fr-FR" sz="1100" b="0" i="1">
                            <a:solidFill>
                              <a:sysClr val="windowText" lastClr="000000"/>
                            </a:solidFill>
                            <a:latin typeface="Cambria Math" panose="02040503050406030204" pitchFamily="18" charset="0"/>
                          </a:rPr>
                          <m:t>𝑝𝑟𝑜𝑑𝑢𝑖𝑡𝑠</m:t>
                        </m:r>
                        <m:r>
                          <a:rPr lang="fr-FR" sz="1100" b="0" i="1">
                            <a:solidFill>
                              <a:sysClr val="windowText" lastClr="000000"/>
                            </a:solidFill>
                            <a:latin typeface="Cambria Math" panose="02040503050406030204" pitchFamily="18" charset="0"/>
                          </a:rPr>
                          <m:t> </m:t>
                        </m:r>
                        <m:r>
                          <a:rPr lang="fr-FR" sz="1100" b="0" i="1">
                            <a:solidFill>
                              <a:sysClr val="windowText" lastClr="000000"/>
                            </a:solidFill>
                            <a:latin typeface="Cambria Math" panose="02040503050406030204" pitchFamily="18" charset="0"/>
                          </a:rPr>
                          <m:t>𝑖𝑛𝑑𝑖𝑠𝑝𝑜𝑛𝑖𝑏𝑙𝑒𝑠</m:t>
                        </m:r>
                        <m:r>
                          <a:rPr lang="fr-FR" sz="1100" b="0" i="1">
                            <a:solidFill>
                              <a:sysClr val="windowText" lastClr="000000"/>
                            </a:solidFill>
                            <a:latin typeface="Cambria Math" panose="02040503050406030204" pitchFamily="18" charset="0"/>
                          </a:rPr>
                          <m:t> </m:t>
                        </m:r>
                        <m:r>
                          <a:rPr lang="fr-FR" sz="1100" b="0" i="1">
                            <a:solidFill>
                              <a:sysClr val="windowText" lastClr="000000"/>
                            </a:solidFill>
                            <a:latin typeface="Cambria Math" panose="02040503050406030204" pitchFamily="18" charset="0"/>
                          </a:rPr>
                          <m:t>𝑠𝑢𝑟</m:t>
                        </m:r>
                        <m:r>
                          <a:rPr lang="fr-FR" sz="1100" b="0" i="1">
                            <a:solidFill>
                              <a:sysClr val="windowText" lastClr="000000"/>
                            </a:solidFill>
                            <a:latin typeface="Cambria Math" panose="02040503050406030204" pitchFamily="18" charset="0"/>
                          </a:rPr>
                          <m:t> </m:t>
                        </m:r>
                        <m:r>
                          <a:rPr lang="fr-FR" sz="1100" b="0" i="1">
                            <a:solidFill>
                              <a:sysClr val="windowText" lastClr="000000"/>
                            </a:solidFill>
                            <a:latin typeface="Cambria Math" panose="02040503050406030204" pitchFamily="18" charset="0"/>
                          </a:rPr>
                          <m:t>𝑙𝑒</m:t>
                        </m:r>
                        <m:r>
                          <a:rPr lang="fr-FR" sz="1100" b="0" i="1">
                            <a:solidFill>
                              <a:sysClr val="windowText" lastClr="000000"/>
                            </a:solidFill>
                            <a:latin typeface="Cambria Math" panose="02040503050406030204" pitchFamily="18" charset="0"/>
                          </a:rPr>
                          <m:t> </m:t>
                        </m:r>
                        <m:r>
                          <a:rPr lang="fr-FR" sz="1100" b="0" i="1">
                            <a:solidFill>
                              <a:sysClr val="windowText" lastClr="000000"/>
                            </a:solidFill>
                            <a:latin typeface="Cambria Math" panose="02040503050406030204" pitchFamily="18" charset="0"/>
                          </a:rPr>
                          <m:t>𝑚𝑎𝑟𝑐h</m:t>
                        </m:r>
                        <m:r>
                          <a:rPr lang="fr-FR" sz="1100" b="0" i="1">
                            <a:solidFill>
                              <a:sysClr val="windowText" lastClr="000000"/>
                            </a:solidFill>
                            <a:latin typeface="Cambria Math" panose="02040503050406030204" pitchFamily="18" charset="0"/>
                          </a:rPr>
                          <m:t>é </m:t>
                        </m:r>
                      </m:num>
                      <m:den>
                        <m:r>
                          <a:rPr lang="fr-FR" sz="1100" b="0" i="1">
                            <a:solidFill>
                              <a:sysClr val="windowText" lastClr="000000"/>
                            </a:solidFill>
                            <a:latin typeface="Cambria Math" panose="02040503050406030204" pitchFamily="18" charset="0"/>
                          </a:rPr>
                          <m:t>𝑁𝑜𝑚𝑏𝑟𝑒</m:t>
                        </m:r>
                        <m:r>
                          <a:rPr lang="fr-FR" sz="1100" b="0" i="1">
                            <a:solidFill>
                              <a:sysClr val="windowText" lastClr="000000"/>
                            </a:solidFill>
                            <a:latin typeface="Cambria Math" panose="02040503050406030204" pitchFamily="18" charset="0"/>
                          </a:rPr>
                          <m:t> </m:t>
                        </m:r>
                        <m:r>
                          <a:rPr lang="fr-FR" sz="1100" b="0" i="1">
                            <a:solidFill>
                              <a:sysClr val="windowText" lastClr="000000"/>
                            </a:solidFill>
                            <a:latin typeface="Cambria Math" panose="02040503050406030204" pitchFamily="18" charset="0"/>
                          </a:rPr>
                          <m:t>𝑑𝑒</m:t>
                        </m:r>
                        <m:r>
                          <a:rPr lang="fr-FR" sz="1100" b="0" i="1">
                            <a:solidFill>
                              <a:sysClr val="windowText" lastClr="000000"/>
                            </a:solidFill>
                            <a:latin typeface="Cambria Math" panose="02040503050406030204" pitchFamily="18" charset="0"/>
                          </a:rPr>
                          <m:t> </m:t>
                        </m:r>
                        <m:r>
                          <a:rPr lang="fr-FR" sz="1100" b="0" i="1">
                            <a:solidFill>
                              <a:sysClr val="windowText" lastClr="000000"/>
                            </a:solidFill>
                            <a:latin typeface="Cambria Math" panose="02040503050406030204" pitchFamily="18" charset="0"/>
                          </a:rPr>
                          <m:t>𝑟</m:t>
                        </m:r>
                        <m:r>
                          <a:rPr lang="fr-FR" sz="1100" b="0" i="1">
                            <a:solidFill>
                              <a:sysClr val="windowText" lastClr="000000"/>
                            </a:solidFill>
                            <a:latin typeface="Cambria Math" panose="02040503050406030204" pitchFamily="18" charset="0"/>
                          </a:rPr>
                          <m:t>é</m:t>
                        </m:r>
                        <m:r>
                          <a:rPr lang="fr-FR" sz="1100" b="0" i="1">
                            <a:solidFill>
                              <a:sysClr val="windowText" lastClr="000000"/>
                            </a:solidFill>
                            <a:latin typeface="Cambria Math" panose="02040503050406030204" pitchFamily="18" charset="0"/>
                          </a:rPr>
                          <m:t>𝑓𝑟𝑒𝑛𝑐𝑒𝑠</m:t>
                        </m:r>
                        <m:r>
                          <a:rPr lang="fr-FR" sz="1100" b="0" i="1">
                            <a:solidFill>
                              <a:sysClr val="windowText" lastClr="000000"/>
                            </a:solidFill>
                            <a:latin typeface="Cambria Math" panose="02040503050406030204" pitchFamily="18" charset="0"/>
                          </a:rPr>
                          <m:t> </m:t>
                        </m:r>
                        <m:r>
                          <a:rPr lang="fr-FR" sz="1100" b="0" i="1">
                            <a:solidFill>
                              <a:sysClr val="windowText" lastClr="000000"/>
                            </a:solidFill>
                            <a:latin typeface="Cambria Math" panose="02040503050406030204" pitchFamily="18" charset="0"/>
                          </a:rPr>
                          <m:t>𝑠𝑢𝑟</m:t>
                        </m:r>
                        <m:r>
                          <a:rPr lang="fr-FR" sz="1100" b="0" i="1">
                            <a:solidFill>
                              <a:sysClr val="windowText" lastClr="000000"/>
                            </a:solidFill>
                            <a:latin typeface="Cambria Math" panose="02040503050406030204" pitchFamily="18" charset="0"/>
                          </a:rPr>
                          <m:t> </m:t>
                        </m:r>
                        <m:r>
                          <a:rPr lang="fr-FR" sz="1100" b="0" i="1">
                            <a:solidFill>
                              <a:sysClr val="windowText" lastClr="000000"/>
                            </a:solidFill>
                            <a:latin typeface="Cambria Math" panose="02040503050406030204" pitchFamily="18" charset="0"/>
                          </a:rPr>
                          <m:t>𝑙𝑒</m:t>
                        </m:r>
                        <m:r>
                          <a:rPr lang="fr-FR" sz="1100" b="0" i="1">
                            <a:solidFill>
                              <a:sysClr val="windowText" lastClr="000000"/>
                            </a:solidFill>
                            <a:latin typeface="Cambria Math" panose="02040503050406030204" pitchFamily="18" charset="0"/>
                          </a:rPr>
                          <m:t> </m:t>
                        </m:r>
                        <m:r>
                          <a:rPr lang="fr-FR" sz="1100" b="0" i="1">
                            <a:solidFill>
                              <a:sysClr val="windowText" lastClr="000000"/>
                            </a:solidFill>
                            <a:latin typeface="Cambria Math" panose="02040503050406030204" pitchFamily="18" charset="0"/>
                          </a:rPr>
                          <m:t>𝑚𝑎𝑟𝑐h</m:t>
                        </m:r>
                        <m:r>
                          <a:rPr lang="fr-FR" sz="1100" b="0" i="1">
                            <a:solidFill>
                              <a:sysClr val="windowText" lastClr="000000"/>
                            </a:solidFill>
                            <a:latin typeface="Cambria Math" panose="02040503050406030204" pitchFamily="18" charset="0"/>
                          </a:rPr>
                          <m:t>é</m:t>
                        </m:r>
                      </m:den>
                    </m:f>
                  </m:oMath>
                </a14:m>
                <a:r>
                  <a:rPr lang="en-US" sz="1100">
                    <a:solidFill>
                      <a:sysClr val="windowText" lastClr="000000"/>
                    </a:solidFill>
                  </a:rPr>
                  <a:t> </a:t>
                </a:r>
                <a:r>
                  <a:rPr lang="en-US" sz="1100">
                    <a:solidFill>
                      <a:sysClr val="windowText" lastClr="000000"/>
                    </a:solidFill>
                    <a:latin typeface="+mj-lt"/>
                  </a:rPr>
                  <a:t>x 100</a:t>
                </a:r>
              </a:p>
            </p:txBody>
          </p:sp>
        </mc:Choice>
        <mc:Fallback xmlns="">
          <p:sp>
            <p:nvSpPr>
              <p:cNvPr id="8" name="ZoneTexte 2">
                <a:extLst>
                  <a:ext uri="{FF2B5EF4-FFF2-40B4-BE49-F238E27FC236}">
                    <a16:creationId xmlns:a16="http://schemas.microsoft.com/office/drawing/2014/main" id="{00000000-0008-0000-0300-000003000000}"/>
                  </a:ext>
                </a:extLst>
              </p:cNvPr>
              <p:cNvSpPr txBox="1">
                <a:spLocks noRot="1" noChangeAspect="1" noMove="1" noResize="1" noEditPoints="1" noAdjustHandles="1" noChangeArrowheads="1" noChangeShapeType="1" noTextEdit="1"/>
              </p:cNvSpPr>
              <p:nvPr/>
            </p:nvSpPr>
            <p:spPr>
              <a:xfrm>
                <a:off x="8924925" y="10017125"/>
                <a:ext cx="3071813" cy="269875"/>
              </a:xfrm>
              <a:prstGeom prst="rect">
                <a:avLst/>
              </a:prstGeom>
              <a:blipFill>
                <a:blip r:embed="rId3"/>
                <a:stretch>
                  <a:fillRect l="-992"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ZoneTexte 2">
                <a:extLst>
                  <a:ext uri="{FF2B5EF4-FFF2-40B4-BE49-F238E27FC236}">
                    <a16:creationId xmlns:a16="http://schemas.microsoft.com/office/drawing/2014/main" id="{00000000-0008-0000-0300-000003000000}"/>
                  </a:ext>
                </a:extLst>
              </p:cNvPr>
              <p:cNvSpPr txBox="1"/>
              <p:nvPr/>
            </p:nvSpPr>
            <p:spPr>
              <a:xfrm>
                <a:off x="6226628" y="2556804"/>
                <a:ext cx="3975463" cy="656909"/>
              </a:xfrm>
              <a:prstGeom prst="rect">
                <a:avLst/>
              </a:prstGeom>
              <a:noFill/>
            </p:spPr>
            <p:style>
              <a:lnRef idx="0">
                <a:scrgbClr r="0" g="0" b="0"/>
              </a:lnRef>
              <a:fillRef idx="0">
                <a:scrgbClr r="0" g="0" b="0"/>
              </a:fillRef>
              <a:effectRef idx="0">
                <a:scrgbClr r="0" g="0" b="0"/>
              </a:effectRef>
              <a:fontRef idx="minor">
                <a:schemeClr val="tx1"/>
              </a:fontRef>
            </p:style>
            <p:txBody>
              <a:bodyPr wrap="none" lIns="0" tIns="0" rIns="0" bIns="0"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14:m>
                  <m:oMath xmlns:m="http://schemas.openxmlformats.org/officeDocument/2006/math">
                    <m:r>
                      <a:rPr lang="en-US" sz="1400" i="1">
                        <a:solidFill>
                          <a:sysClr val="windowText" lastClr="000000"/>
                        </a:solidFill>
                        <a:latin typeface="Cambria Math" panose="02040503050406030204" pitchFamily="18" charset="0"/>
                      </a:rPr>
                      <m:t>=</m:t>
                    </m:r>
                    <m:f>
                      <m:fPr>
                        <m:ctrlPr>
                          <a:rPr lang="en-US" sz="1400" i="1">
                            <a:solidFill>
                              <a:sysClr val="windowText" lastClr="000000"/>
                            </a:solidFill>
                            <a:latin typeface="Cambria Math" panose="02040503050406030204" pitchFamily="18" charset="0"/>
                          </a:rPr>
                        </m:ctrlPr>
                      </m:fPr>
                      <m:num>
                        <m:r>
                          <a:rPr lang="fr-FR" sz="1400" b="0" i="1">
                            <a:solidFill>
                              <a:sysClr val="windowText" lastClr="000000"/>
                            </a:solidFill>
                            <a:latin typeface="Cambria Math" panose="02040503050406030204" pitchFamily="18" charset="0"/>
                          </a:rPr>
                          <m:t>𝑁𝑜𝑚𝑏𝑟𝑒</m:t>
                        </m:r>
                        <m:r>
                          <a:rPr lang="fr-FR" sz="1400" b="0" i="1">
                            <a:solidFill>
                              <a:sysClr val="windowText" lastClr="000000"/>
                            </a:solidFill>
                            <a:latin typeface="Cambria Math" panose="02040503050406030204" pitchFamily="18" charset="0"/>
                          </a:rPr>
                          <m:t> </m:t>
                        </m:r>
                        <m:r>
                          <a:rPr lang="fr-FR" sz="1400" b="0" i="1">
                            <a:solidFill>
                              <a:sysClr val="windowText" lastClr="000000"/>
                            </a:solidFill>
                            <a:latin typeface="Cambria Math" panose="02040503050406030204" pitchFamily="18" charset="0"/>
                          </a:rPr>
                          <m:t>𝑑𝑒</m:t>
                        </m:r>
                        <m:r>
                          <a:rPr lang="fr-FR" sz="1400" b="0" i="1">
                            <a:solidFill>
                              <a:sysClr val="windowText" lastClr="000000"/>
                            </a:solidFill>
                            <a:latin typeface="Cambria Math" panose="02040503050406030204" pitchFamily="18" charset="0"/>
                          </a:rPr>
                          <m:t> </m:t>
                        </m:r>
                        <m:r>
                          <a:rPr lang="fr-FR" sz="1400" b="0" i="1">
                            <a:solidFill>
                              <a:sysClr val="windowText" lastClr="000000"/>
                            </a:solidFill>
                            <a:latin typeface="Cambria Math" panose="02040503050406030204" pitchFamily="18" charset="0"/>
                          </a:rPr>
                          <m:t>𝑝𝑟𝑜𝑑𝑢𝑖𝑡𝑠</m:t>
                        </m:r>
                        <m:r>
                          <a:rPr lang="fr-FR" sz="1400" b="0" i="1">
                            <a:solidFill>
                              <a:sysClr val="windowText" lastClr="000000"/>
                            </a:solidFill>
                            <a:latin typeface="Cambria Math" panose="02040503050406030204" pitchFamily="18" charset="0"/>
                          </a:rPr>
                          <m:t> </m:t>
                        </m:r>
                        <m:r>
                          <a:rPr lang="fr-FR" sz="1400" b="0" i="1">
                            <a:solidFill>
                              <a:sysClr val="windowText" lastClr="000000"/>
                            </a:solidFill>
                            <a:latin typeface="Cambria Math" panose="02040503050406030204" pitchFamily="18" charset="0"/>
                          </a:rPr>
                          <m:t>𝑖𝑛𝑑𝑖𝑠𝑝𝑜𝑛𝑖𝑏𝑙𝑒𝑠</m:t>
                        </m:r>
                        <m:r>
                          <a:rPr lang="fr-FR" sz="1400" b="0" i="1">
                            <a:solidFill>
                              <a:sysClr val="windowText" lastClr="000000"/>
                            </a:solidFill>
                            <a:latin typeface="Cambria Math" panose="02040503050406030204" pitchFamily="18" charset="0"/>
                          </a:rPr>
                          <m:t> </m:t>
                        </m:r>
                        <m:r>
                          <a:rPr lang="fr-FR" sz="1400" b="0" i="1">
                            <a:solidFill>
                              <a:sysClr val="windowText" lastClr="000000"/>
                            </a:solidFill>
                            <a:latin typeface="Cambria Math" panose="02040503050406030204" pitchFamily="18" charset="0"/>
                          </a:rPr>
                          <m:t>𝑠𝑢𝑟</m:t>
                        </m:r>
                        <m:r>
                          <a:rPr lang="fr-FR" sz="1400" b="0" i="1">
                            <a:solidFill>
                              <a:sysClr val="windowText" lastClr="000000"/>
                            </a:solidFill>
                            <a:latin typeface="Cambria Math" panose="02040503050406030204" pitchFamily="18" charset="0"/>
                          </a:rPr>
                          <m:t> </m:t>
                        </m:r>
                        <m:r>
                          <a:rPr lang="fr-FR" sz="1400" b="0" i="1">
                            <a:solidFill>
                              <a:sysClr val="windowText" lastClr="000000"/>
                            </a:solidFill>
                            <a:latin typeface="Cambria Math" panose="02040503050406030204" pitchFamily="18" charset="0"/>
                          </a:rPr>
                          <m:t>𝑙𝑒</m:t>
                        </m:r>
                        <m:r>
                          <a:rPr lang="fr-FR" sz="1400" b="0" i="1">
                            <a:solidFill>
                              <a:sysClr val="windowText" lastClr="000000"/>
                            </a:solidFill>
                            <a:latin typeface="Cambria Math" panose="02040503050406030204" pitchFamily="18" charset="0"/>
                          </a:rPr>
                          <m:t> </m:t>
                        </m:r>
                        <m:r>
                          <a:rPr lang="fr-FR" sz="1400" b="0" i="1">
                            <a:solidFill>
                              <a:sysClr val="windowText" lastClr="000000"/>
                            </a:solidFill>
                            <a:latin typeface="Cambria Math" panose="02040503050406030204" pitchFamily="18" charset="0"/>
                          </a:rPr>
                          <m:t>𝑚𝑎𝑟𝑐h</m:t>
                        </m:r>
                        <m:r>
                          <a:rPr lang="fr-FR" sz="1400" b="0" i="1">
                            <a:solidFill>
                              <a:sysClr val="windowText" lastClr="000000"/>
                            </a:solidFill>
                            <a:latin typeface="Cambria Math" panose="02040503050406030204" pitchFamily="18" charset="0"/>
                          </a:rPr>
                          <m:t>é </m:t>
                        </m:r>
                      </m:num>
                      <m:den>
                        <m:r>
                          <a:rPr lang="fr-FR" sz="1400" b="0" i="1">
                            <a:solidFill>
                              <a:sysClr val="windowText" lastClr="000000"/>
                            </a:solidFill>
                            <a:latin typeface="Cambria Math" panose="02040503050406030204" pitchFamily="18" charset="0"/>
                          </a:rPr>
                          <m:t>𝑁𝑜𝑚𝑏𝑟𝑒</m:t>
                        </m:r>
                        <m:r>
                          <a:rPr lang="fr-FR" sz="1400" b="0" i="1">
                            <a:solidFill>
                              <a:sysClr val="windowText" lastClr="000000"/>
                            </a:solidFill>
                            <a:latin typeface="Cambria Math" panose="02040503050406030204" pitchFamily="18" charset="0"/>
                          </a:rPr>
                          <m:t> </m:t>
                        </m:r>
                        <m:r>
                          <a:rPr lang="fr-FR" sz="1400" b="0" i="1">
                            <a:solidFill>
                              <a:sysClr val="windowText" lastClr="000000"/>
                            </a:solidFill>
                            <a:latin typeface="Cambria Math" panose="02040503050406030204" pitchFamily="18" charset="0"/>
                          </a:rPr>
                          <m:t>𝑑𝑒</m:t>
                        </m:r>
                        <m:r>
                          <a:rPr lang="fr-FR" sz="1400" b="0" i="1">
                            <a:solidFill>
                              <a:sysClr val="windowText" lastClr="000000"/>
                            </a:solidFill>
                            <a:latin typeface="Cambria Math" panose="02040503050406030204" pitchFamily="18" charset="0"/>
                          </a:rPr>
                          <m:t> </m:t>
                        </m:r>
                        <m:r>
                          <a:rPr lang="fr-FR" sz="1400" b="0" i="1">
                            <a:solidFill>
                              <a:sysClr val="windowText" lastClr="000000"/>
                            </a:solidFill>
                            <a:latin typeface="Cambria Math" panose="02040503050406030204" pitchFamily="18" charset="0"/>
                          </a:rPr>
                          <m:t>𝑟</m:t>
                        </m:r>
                        <m:r>
                          <a:rPr lang="fr-FR" sz="1400" b="0" i="1">
                            <a:solidFill>
                              <a:sysClr val="windowText" lastClr="000000"/>
                            </a:solidFill>
                            <a:latin typeface="Cambria Math" panose="02040503050406030204" pitchFamily="18" charset="0"/>
                          </a:rPr>
                          <m:t>é</m:t>
                        </m:r>
                        <m:r>
                          <a:rPr lang="fr-FR" sz="1400" b="0" i="1">
                            <a:solidFill>
                              <a:sysClr val="windowText" lastClr="000000"/>
                            </a:solidFill>
                            <a:latin typeface="Cambria Math" panose="02040503050406030204" pitchFamily="18" charset="0"/>
                          </a:rPr>
                          <m:t>𝑓𝑟𝑒𝑛𝑐𝑒𝑠</m:t>
                        </m:r>
                        <m:r>
                          <a:rPr lang="fr-FR" sz="1400" b="0" i="1">
                            <a:solidFill>
                              <a:sysClr val="windowText" lastClr="000000"/>
                            </a:solidFill>
                            <a:latin typeface="Cambria Math" panose="02040503050406030204" pitchFamily="18" charset="0"/>
                          </a:rPr>
                          <m:t> </m:t>
                        </m:r>
                        <m:r>
                          <a:rPr lang="fr-FR" sz="1400" b="0" i="1">
                            <a:solidFill>
                              <a:sysClr val="windowText" lastClr="000000"/>
                            </a:solidFill>
                            <a:latin typeface="Cambria Math" panose="02040503050406030204" pitchFamily="18" charset="0"/>
                          </a:rPr>
                          <m:t>𝑠𝑢𝑟</m:t>
                        </m:r>
                        <m:r>
                          <a:rPr lang="fr-FR" sz="1400" b="0" i="1">
                            <a:solidFill>
                              <a:sysClr val="windowText" lastClr="000000"/>
                            </a:solidFill>
                            <a:latin typeface="Cambria Math" panose="02040503050406030204" pitchFamily="18" charset="0"/>
                          </a:rPr>
                          <m:t> </m:t>
                        </m:r>
                        <m:r>
                          <a:rPr lang="fr-FR" sz="1400" b="0" i="1">
                            <a:solidFill>
                              <a:sysClr val="windowText" lastClr="000000"/>
                            </a:solidFill>
                            <a:latin typeface="Cambria Math" panose="02040503050406030204" pitchFamily="18" charset="0"/>
                          </a:rPr>
                          <m:t>𝑙𝑒</m:t>
                        </m:r>
                        <m:r>
                          <a:rPr lang="fr-FR" sz="1400" b="0" i="1">
                            <a:solidFill>
                              <a:sysClr val="windowText" lastClr="000000"/>
                            </a:solidFill>
                            <a:latin typeface="Cambria Math" panose="02040503050406030204" pitchFamily="18" charset="0"/>
                          </a:rPr>
                          <m:t> </m:t>
                        </m:r>
                        <m:r>
                          <a:rPr lang="fr-FR" sz="1400" b="0" i="1">
                            <a:solidFill>
                              <a:sysClr val="windowText" lastClr="000000"/>
                            </a:solidFill>
                            <a:latin typeface="Cambria Math" panose="02040503050406030204" pitchFamily="18" charset="0"/>
                          </a:rPr>
                          <m:t>𝑚𝑎𝑟𝑐h</m:t>
                        </m:r>
                        <m:r>
                          <a:rPr lang="fr-FR" sz="1400" b="0" i="1">
                            <a:solidFill>
                              <a:sysClr val="windowText" lastClr="000000"/>
                            </a:solidFill>
                            <a:latin typeface="Cambria Math" panose="02040503050406030204" pitchFamily="18" charset="0"/>
                          </a:rPr>
                          <m:t>é</m:t>
                        </m:r>
                      </m:den>
                    </m:f>
                  </m:oMath>
                </a14:m>
                <a:r>
                  <a:rPr lang="en-US" sz="1400" dirty="0">
                    <a:solidFill>
                      <a:sysClr val="windowText" lastClr="000000"/>
                    </a:solidFill>
                  </a:rPr>
                  <a:t> </a:t>
                </a:r>
                <a:r>
                  <a:rPr lang="en-US" sz="1400" dirty="0">
                    <a:solidFill>
                      <a:sysClr val="windowText" lastClr="000000"/>
                    </a:solidFill>
                    <a:latin typeface="+mj-lt"/>
                  </a:rPr>
                  <a:t>x 100</a:t>
                </a:r>
              </a:p>
            </p:txBody>
          </p:sp>
        </mc:Choice>
        <mc:Fallback xmlns="">
          <p:sp>
            <p:nvSpPr>
              <p:cNvPr id="9" name="ZoneTexte 2">
                <a:extLst>
                  <a:ext uri="{FF2B5EF4-FFF2-40B4-BE49-F238E27FC236}">
                    <a16:creationId xmlns:a16="http://schemas.microsoft.com/office/drawing/2014/main" id="{00000000-0008-0000-0300-000003000000}"/>
                  </a:ext>
                </a:extLst>
              </p:cNvPr>
              <p:cNvSpPr txBox="1">
                <a:spLocks noRot="1" noChangeAspect="1" noMove="1" noResize="1" noEditPoints="1" noAdjustHandles="1" noChangeArrowheads="1" noChangeShapeType="1" noTextEdit="1"/>
              </p:cNvSpPr>
              <p:nvPr/>
            </p:nvSpPr>
            <p:spPr>
              <a:xfrm>
                <a:off x="6226628" y="2556804"/>
                <a:ext cx="3975463" cy="656909"/>
              </a:xfrm>
              <a:prstGeom prst="rect">
                <a:avLst/>
              </a:prstGeom>
              <a:blipFill>
                <a:blip r:embed="rId4"/>
                <a:stretch>
                  <a:fillRect l="-919"/>
                </a:stretch>
              </a:blipFill>
            </p:spPr>
            <p:txBody>
              <a:bodyPr/>
              <a:lstStyle/>
              <a:p>
                <a:r>
                  <a:rPr lang="en-US">
                    <a:noFill/>
                  </a:rPr>
                  <a:t> </a:t>
                </a:r>
              </a:p>
            </p:txBody>
          </p:sp>
        </mc:Fallback>
      </mc:AlternateContent>
    </p:spTree>
    <p:extLst>
      <p:ext uri="{BB962C8B-B14F-4D97-AF65-F5344CB8AC3E}">
        <p14:creationId xmlns:p14="http://schemas.microsoft.com/office/powerpoint/2010/main" val="3746944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14"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PS01 – Gestion de stocks, Appro &amp; Achats</a:t>
            </a:r>
          </a:p>
        </p:txBody>
      </p:sp>
      <p:graphicFrame>
        <p:nvGraphicFramePr>
          <p:cNvPr id="2" name="Tableau 1"/>
          <p:cNvGraphicFramePr>
            <a:graphicFrameLocks noGrp="1"/>
          </p:cNvGraphicFramePr>
          <p:nvPr>
            <p:extLst>
              <p:ext uri="{D42A27DB-BD31-4B8C-83A1-F6EECF244321}">
                <p14:modId xmlns:p14="http://schemas.microsoft.com/office/powerpoint/2010/main" val="1577275043"/>
              </p:ext>
            </p:extLst>
          </p:nvPr>
        </p:nvGraphicFramePr>
        <p:xfrm>
          <a:off x="530087" y="1904448"/>
          <a:ext cx="11343859" cy="3729815"/>
        </p:xfrm>
        <a:graphic>
          <a:graphicData uri="http://schemas.openxmlformats.org/drawingml/2006/table">
            <a:tbl>
              <a:tblPr/>
              <a:tblGrid>
                <a:gridCol w="3612547">
                  <a:extLst>
                    <a:ext uri="{9D8B030D-6E8A-4147-A177-3AD203B41FA5}">
                      <a16:colId xmlns:a16="http://schemas.microsoft.com/office/drawing/2014/main" val="3937629211"/>
                    </a:ext>
                  </a:extLst>
                </a:gridCol>
                <a:gridCol w="1104473">
                  <a:extLst>
                    <a:ext uri="{9D8B030D-6E8A-4147-A177-3AD203B41FA5}">
                      <a16:colId xmlns:a16="http://schemas.microsoft.com/office/drawing/2014/main" val="2657526079"/>
                    </a:ext>
                  </a:extLst>
                </a:gridCol>
                <a:gridCol w="1104473">
                  <a:extLst>
                    <a:ext uri="{9D8B030D-6E8A-4147-A177-3AD203B41FA5}">
                      <a16:colId xmlns:a16="http://schemas.microsoft.com/office/drawing/2014/main" val="3301213013"/>
                    </a:ext>
                  </a:extLst>
                </a:gridCol>
                <a:gridCol w="1079904">
                  <a:extLst>
                    <a:ext uri="{9D8B030D-6E8A-4147-A177-3AD203B41FA5}">
                      <a16:colId xmlns:a16="http://schemas.microsoft.com/office/drawing/2014/main" val="1152182947"/>
                    </a:ext>
                  </a:extLst>
                </a:gridCol>
                <a:gridCol w="1129043">
                  <a:extLst>
                    <a:ext uri="{9D8B030D-6E8A-4147-A177-3AD203B41FA5}">
                      <a16:colId xmlns:a16="http://schemas.microsoft.com/office/drawing/2014/main" val="1081541658"/>
                    </a:ext>
                  </a:extLst>
                </a:gridCol>
                <a:gridCol w="1104473">
                  <a:extLst>
                    <a:ext uri="{9D8B030D-6E8A-4147-A177-3AD203B41FA5}">
                      <a16:colId xmlns:a16="http://schemas.microsoft.com/office/drawing/2014/main" val="3630987250"/>
                    </a:ext>
                  </a:extLst>
                </a:gridCol>
                <a:gridCol w="1104473">
                  <a:extLst>
                    <a:ext uri="{9D8B030D-6E8A-4147-A177-3AD203B41FA5}">
                      <a16:colId xmlns:a16="http://schemas.microsoft.com/office/drawing/2014/main" val="30559486"/>
                    </a:ext>
                  </a:extLst>
                </a:gridCol>
                <a:gridCol w="1104473">
                  <a:extLst>
                    <a:ext uri="{9D8B030D-6E8A-4147-A177-3AD203B41FA5}">
                      <a16:colId xmlns:a16="http://schemas.microsoft.com/office/drawing/2014/main" val="2979984919"/>
                    </a:ext>
                  </a:extLst>
                </a:gridCol>
              </a:tblGrid>
              <a:tr h="479953">
                <a:tc gridSpan="8">
                  <a:txBody>
                    <a:bodyPr/>
                    <a:lstStyle/>
                    <a:p>
                      <a:pPr algn="ctr" fontAlgn="ctr"/>
                      <a:r>
                        <a:rPr lang="fr-FR" sz="1400" b="1" i="0" u="none" strike="noStrike" dirty="0">
                          <a:solidFill>
                            <a:srgbClr val="FFFFFF"/>
                          </a:solidFill>
                          <a:effectLst/>
                          <a:latin typeface="Bahnschrift" panose="020B0502040204020203" pitchFamily="34" charset="0"/>
                        </a:rPr>
                        <a:t>                PS01  - Gestion des stocks, approvisionnement et achats</a:t>
                      </a:r>
                    </a:p>
                    <a:p>
                      <a:pPr algn="ctr" fontAlgn="ctr"/>
                      <a:r>
                        <a:rPr lang="en-US" sz="1400" b="1" i="0" u="none" strike="noStrike" dirty="0">
                          <a:solidFill>
                            <a:srgbClr val="FFFFFF"/>
                          </a:solidFill>
                          <a:effectLst/>
                          <a:latin typeface="Bahnschrift" panose="020B0502040204020203" pitchFamily="34" charset="0"/>
                        </a:rPr>
                        <a:t> </a:t>
                      </a:r>
                      <a:endParaRPr lang="en-US" sz="1400" b="1" i="0" u="none" strike="noStrike" dirty="0">
                        <a:solidFill>
                          <a:srgbClr val="FFFFFF"/>
                        </a:solidFill>
                        <a:effectLst/>
                        <a:latin typeface="Calibri" panose="020F0502020204030204" pitchFamily="34" charset="0"/>
                      </a:endParaRPr>
                    </a:p>
                  </a:txBody>
                  <a:tcPr marL="0" marR="0" marT="0"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ctr"/>
                      <a:r>
                        <a:rPr lang="en-US" sz="1400" b="1" i="0" u="none" strike="noStrike">
                          <a:solidFill>
                            <a:srgbClr val="FFFFFF"/>
                          </a:solidFill>
                          <a:effectLst/>
                          <a:latin typeface="Bahnschrift" panose="020B0502040204020203" pitchFamily="34" charset="0"/>
                        </a:rPr>
                        <a:t> </a:t>
                      </a:r>
                    </a:p>
                  </a:txBody>
                  <a:tcPr marL="0" marR="0" marT="0"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tc hMerge="1">
                  <a:txBody>
                    <a:bodyPr/>
                    <a:lstStyle/>
                    <a:p>
                      <a:pPr algn="ctr" fontAlgn="ctr"/>
                      <a:r>
                        <a:rPr lang="en-US" sz="1400" b="1" i="0" u="none" strike="noStrike" dirty="0">
                          <a:solidFill>
                            <a:srgbClr val="FFFFFF"/>
                          </a:solidFill>
                          <a:effectLst/>
                          <a:latin typeface="Calibri" panose="020F0502020204030204" pitchFamily="34" charset="0"/>
                        </a:rPr>
                        <a:t> </a:t>
                      </a:r>
                    </a:p>
                  </a:txBody>
                  <a:tcPr marL="0" marR="0" marT="0"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tc hMerge="1">
                  <a:txBody>
                    <a:bodyPr/>
                    <a:lstStyle/>
                    <a:p>
                      <a:pPr algn="ctr" fontAlgn="ctr"/>
                      <a:r>
                        <a:rPr lang="en-US" sz="1400" b="1" i="0" u="none" strike="noStrike" dirty="0">
                          <a:solidFill>
                            <a:srgbClr val="FFFFFF"/>
                          </a:solidFill>
                          <a:effectLst/>
                          <a:latin typeface="Calibri" panose="020F0502020204030204" pitchFamily="34" charset="0"/>
                        </a:rPr>
                        <a:t> </a:t>
                      </a:r>
                    </a:p>
                  </a:txBody>
                  <a:tcPr marL="0" marR="0" marT="0"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tc hMerge="1">
                  <a:txBody>
                    <a:bodyPr/>
                    <a:lstStyle/>
                    <a:p>
                      <a:pPr algn="ctr" fontAlgn="ctr"/>
                      <a:endParaRPr lang="en-US" sz="1400" b="1" i="0" u="none" strike="noStrike" dirty="0">
                        <a:solidFill>
                          <a:srgbClr val="FFFFFF"/>
                        </a:solidFill>
                        <a:effectLst/>
                        <a:latin typeface="Calibri" panose="020F0502020204030204" pitchFamily="34" charset="0"/>
                      </a:endParaRPr>
                    </a:p>
                  </a:txBody>
                  <a:tcPr marL="0" marR="0" marT="0"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extLst>
                  <a:ext uri="{0D108BD9-81ED-4DB2-BD59-A6C34878D82A}">
                    <a16:rowId xmlns:a16="http://schemas.microsoft.com/office/drawing/2014/main" val="2369577852"/>
                  </a:ext>
                </a:extLst>
              </a:tr>
              <a:tr h="430039">
                <a:tc>
                  <a:txBody>
                    <a:bodyPr/>
                    <a:lstStyle/>
                    <a:p>
                      <a:pPr algn="ctr" fontAlgn="ctr"/>
                      <a:r>
                        <a:rPr lang="en-US" sz="1400" b="1" i="0" u="none" strike="noStrike" dirty="0" err="1">
                          <a:solidFill>
                            <a:srgbClr val="FFFFFF"/>
                          </a:solidFill>
                          <a:effectLst/>
                          <a:latin typeface="Bahnschrift" panose="020B0502040204020203" pitchFamily="34" charset="0"/>
                        </a:rPr>
                        <a:t>Indicateurs</a:t>
                      </a:r>
                      <a:endParaRPr lang="en-US" sz="1400" b="1" i="0" u="none" strike="noStrike" dirty="0">
                        <a:solidFill>
                          <a:srgbClr val="FFFFFF"/>
                        </a:solidFill>
                        <a:effectLst/>
                        <a:latin typeface="Bahnschrift" panose="020B0502040204020203" pitchFamily="34" charset="0"/>
                      </a:endParaRP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Calibri" panose="020F0502020204030204" pitchFamily="34" charset="0"/>
                        </a:rPr>
                        <a:t>Janv</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Calibri" panose="020F0502020204030204" pitchFamily="34" charset="0"/>
                        </a:rPr>
                        <a:t>Févr</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Calibri" panose="020F0502020204030204" pitchFamily="34" charset="0"/>
                        </a:rPr>
                        <a:t>Mars</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Calibri" panose="020F0502020204030204" pitchFamily="34" charset="0"/>
                        </a:rPr>
                        <a:t>Avr</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Calibri" panose="020F0502020204030204" pitchFamily="34" charset="0"/>
                        </a:rPr>
                        <a:t>Mai</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err="1">
                          <a:solidFill>
                            <a:srgbClr val="FFFFFF"/>
                          </a:solidFill>
                          <a:effectLst/>
                          <a:latin typeface="Calibri" panose="020F0502020204030204" pitchFamily="34" charset="0"/>
                        </a:rPr>
                        <a:t>Juin</a:t>
                      </a:r>
                      <a:endParaRPr lang="en-US" sz="1400" b="1" i="0" u="none" strike="noStrike" dirty="0">
                        <a:solidFill>
                          <a:srgbClr val="FFFFFF"/>
                        </a:solidFill>
                        <a:effectLst/>
                        <a:latin typeface="Calibri" panose="020F0502020204030204" pitchFamily="34" charset="0"/>
                      </a:endParaRP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err="1">
                          <a:solidFill>
                            <a:srgbClr val="FFFFFF"/>
                          </a:solidFill>
                          <a:effectLst/>
                          <a:latin typeface="Calibri" panose="020F0502020204030204" pitchFamily="34" charset="0"/>
                        </a:rPr>
                        <a:t>Juillet</a:t>
                      </a:r>
                      <a:endParaRPr lang="en-US" sz="1400" b="1" i="0" u="none" strike="noStrike" dirty="0">
                        <a:solidFill>
                          <a:srgbClr val="FFFFFF"/>
                        </a:solidFill>
                        <a:effectLst/>
                        <a:latin typeface="Calibri" panose="020F0502020204030204" pitchFamily="34" charset="0"/>
                      </a:endParaRPr>
                    </a:p>
                  </a:txBody>
                  <a:tcPr marL="0" marR="0" marT="0"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extLst>
                  <a:ext uri="{0D108BD9-81ED-4DB2-BD59-A6C34878D82A}">
                    <a16:rowId xmlns:a16="http://schemas.microsoft.com/office/drawing/2014/main" val="730220281"/>
                  </a:ext>
                </a:extLst>
              </a:tr>
              <a:tr h="1022364">
                <a:tc>
                  <a:txBody>
                    <a:bodyPr/>
                    <a:lstStyle/>
                    <a:p>
                      <a:pPr algn="ctr" fontAlgn="b"/>
                      <a:r>
                        <a:rPr lang="fr-FR" sz="1800" b="1" i="0" u="none" strike="noStrike" dirty="0">
                          <a:solidFill>
                            <a:srgbClr val="000000"/>
                          </a:solidFill>
                          <a:effectLst/>
                          <a:latin typeface="Arial" panose="020B0604020202020204" pitchFamily="34" charset="0"/>
                        </a:rPr>
                        <a:t>Taux  d'indisponibilité de produits médicaux sensibles sur le marché</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a:solidFill>
                            <a:srgbClr val="00B050"/>
                          </a:solidFill>
                          <a:effectLst/>
                          <a:latin typeface="Arial Rounded MT Bold" panose="020F0704030504030204" pitchFamily="34" charset="0"/>
                        </a:rPr>
                        <a:t>3,4%</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a:solidFill>
                            <a:srgbClr val="00B050"/>
                          </a:solidFill>
                          <a:effectLst/>
                          <a:latin typeface="Arial Rounded MT Bold" panose="020F0704030504030204" pitchFamily="34" charset="0"/>
                        </a:rPr>
                        <a:t>5,0%</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a:solidFill>
                            <a:srgbClr val="00B050"/>
                          </a:solidFill>
                          <a:effectLst/>
                          <a:latin typeface="Arial Rounded MT Bold" panose="020F0704030504030204" pitchFamily="34" charset="0"/>
                        </a:rPr>
                        <a:t>3,4%</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a:solidFill>
                            <a:srgbClr val="00B050"/>
                          </a:solidFill>
                          <a:effectLst/>
                          <a:latin typeface="Arial Rounded MT Bold" panose="020F0704030504030204" pitchFamily="34" charset="0"/>
                        </a:rPr>
                        <a:t>1,7%</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dirty="0">
                          <a:solidFill>
                            <a:srgbClr val="00B050"/>
                          </a:solidFill>
                          <a:effectLst/>
                          <a:latin typeface="Arial Rounded MT Bold" panose="020F0704030504030204" pitchFamily="34" charset="0"/>
                        </a:rPr>
                        <a:t> 1,7%</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dirty="0">
                          <a:solidFill>
                            <a:srgbClr val="00B050"/>
                          </a:solidFill>
                          <a:effectLst/>
                          <a:latin typeface="Arial Rounded MT Bold" panose="020F0704030504030204" pitchFamily="34" charset="0"/>
                        </a:rPr>
                        <a:t>3,4%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dirty="0">
                          <a:solidFill>
                            <a:srgbClr val="00B050"/>
                          </a:solidFill>
                          <a:effectLst/>
                          <a:latin typeface="Arial Rounded MT Bold" panose="020F0704030504030204" pitchFamily="34" charset="0"/>
                        </a:rPr>
                        <a:t>3,38</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491595856"/>
                  </a:ext>
                </a:extLst>
              </a:tr>
              <a:tr h="703164">
                <a:tc>
                  <a:txBody>
                    <a:bodyPr/>
                    <a:lstStyle/>
                    <a:p>
                      <a:pPr algn="ctr" fontAlgn="b"/>
                      <a:r>
                        <a:rPr lang="en-US" sz="1800" b="1" i="0" u="none" strike="noStrike" dirty="0" err="1">
                          <a:solidFill>
                            <a:srgbClr val="000000"/>
                          </a:solidFill>
                          <a:effectLst/>
                          <a:latin typeface="Arial" panose="020B0604020202020204" pitchFamily="34" charset="0"/>
                        </a:rPr>
                        <a:t>Nombre</a:t>
                      </a:r>
                      <a:r>
                        <a:rPr lang="en-US" sz="1800" b="1" i="0" u="none" strike="noStrike" dirty="0">
                          <a:solidFill>
                            <a:srgbClr val="000000"/>
                          </a:solidFill>
                          <a:effectLst/>
                          <a:latin typeface="Arial" panose="020B0604020202020204" pitchFamily="34" charset="0"/>
                        </a:rPr>
                        <a:t> de ruptures </a:t>
                      </a:r>
                      <a:r>
                        <a:rPr lang="en-US" sz="1800" b="1" i="0" u="none" strike="noStrike" dirty="0" err="1">
                          <a:solidFill>
                            <a:srgbClr val="000000"/>
                          </a:solidFill>
                          <a:effectLst/>
                          <a:latin typeface="Arial" panose="020B0604020202020204" pitchFamily="34" charset="0"/>
                        </a:rPr>
                        <a:t>signalées</a:t>
                      </a:r>
                      <a:endParaRPr lang="en-US" sz="1800" b="1" i="0" u="none" strike="noStrike" dirty="0">
                        <a:solidFill>
                          <a:srgbClr val="000000"/>
                        </a:solidFill>
                        <a:effectLst/>
                        <a:latin typeface="Arial" panose="020B0604020202020204" pitchFamily="34" charset="0"/>
                      </a:endParaRP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B050"/>
                          </a:solidFill>
                          <a:effectLst/>
                          <a:latin typeface="Arial Rounded MT Bold" panose="020F0704030504030204" pitchFamily="34" charset="0"/>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CC3300"/>
                          </a:solidFill>
                          <a:effectLst/>
                          <a:latin typeface="Arial Rounded MT Bold" panose="020F0704030504030204" pitchFamily="34" charset="0"/>
                        </a:rPr>
                        <a:t>2</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CC3300"/>
                          </a:solidFill>
                          <a:effectLst/>
                          <a:latin typeface="Arial Rounded MT Bold" panose="020F0704030504030204" pitchFamily="34" charset="0"/>
                        </a:rPr>
                        <a:t>3</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CC3300"/>
                          </a:solidFill>
                          <a:effectLst/>
                          <a:latin typeface="Arial Rounded MT Bold" panose="020F0704030504030204" pitchFamily="34" charset="0"/>
                        </a:rPr>
                        <a:t>1</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dirty="0">
                          <a:solidFill>
                            <a:srgbClr val="FF0000"/>
                          </a:solidFill>
                          <a:effectLst/>
                          <a:latin typeface="Arial Rounded MT Bold" panose="020F0704030504030204" pitchFamily="34" charset="0"/>
                        </a:rPr>
                        <a:t>1 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dirty="0">
                          <a:solidFill>
                            <a:srgbClr val="FF0000"/>
                          </a:solidFill>
                          <a:effectLst/>
                          <a:latin typeface="Arial Rounded MT Bold" panose="020F0704030504030204" pitchFamily="34" charset="0"/>
                        </a:rPr>
                        <a:t>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dirty="0">
                          <a:solidFill>
                            <a:srgbClr val="FF0000"/>
                          </a:solidFill>
                          <a:effectLst/>
                          <a:latin typeface="Arial Rounded MT Bold" panose="020F0704030504030204" pitchFamily="34" charset="0"/>
                        </a:rPr>
                        <a:t>3</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2205699640"/>
                  </a:ext>
                </a:extLst>
              </a:tr>
              <a:tr h="1094295">
                <a:tc>
                  <a:txBody>
                    <a:bodyPr/>
                    <a:lstStyle/>
                    <a:p>
                      <a:pPr algn="ctr" fontAlgn="b"/>
                      <a:r>
                        <a:rPr lang="fr-FR" sz="1800" b="1" i="0" u="none" strike="noStrike" dirty="0">
                          <a:solidFill>
                            <a:srgbClr val="000000"/>
                          </a:solidFill>
                          <a:effectLst/>
                          <a:latin typeface="Arial" panose="020B0604020202020204" pitchFamily="34" charset="0"/>
                        </a:rPr>
                        <a:t>Nombre de défaillances à l'utilisation (produits non conformes)</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a:solidFill>
                            <a:srgbClr val="00B050"/>
                          </a:solidFill>
                          <a:effectLst/>
                          <a:latin typeface="Arial Rounded MT Bold" panose="020F0704030504030204" pitchFamily="34" charset="0"/>
                        </a:rPr>
                        <a:t>0</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a:solidFill>
                            <a:srgbClr val="00B050"/>
                          </a:solidFill>
                          <a:effectLst/>
                          <a:latin typeface="Arial Rounded MT Bold" panose="020F0704030504030204" pitchFamily="34" charset="0"/>
                        </a:rPr>
                        <a:t>0</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a:solidFill>
                            <a:srgbClr val="00B050"/>
                          </a:solidFill>
                          <a:effectLst/>
                          <a:latin typeface="Arial Rounded MT Bold" panose="020F0704030504030204" pitchFamily="34" charset="0"/>
                        </a:rPr>
                        <a:t>0</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a:solidFill>
                            <a:srgbClr val="00B050"/>
                          </a:solidFill>
                          <a:effectLst/>
                          <a:latin typeface="Arial Rounded MT Bold" panose="020F0704030504030204" pitchFamily="34" charset="0"/>
                        </a:rPr>
                        <a:t>0</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dirty="0">
                          <a:solidFill>
                            <a:srgbClr val="00B050"/>
                          </a:solidFill>
                          <a:effectLst/>
                          <a:latin typeface="Arial Rounded MT Bold" panose="020F0704030504030204" pitchFamily="34" charset="0"/>
                        </a:rPr>
                        <a:t>0 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dirty="0">
                          <a:solidFill>
                            <a:srgbClr val="00B050"/>
                          </a:solidFill>
                          <a:effectLst/>
                          <a:latin typeface="Arial Rounded MT Bold" panose="020F0704030504030204" pitchFamily="34" charset="0"/>
                        </a:rPr>
                        <a:t>0 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400" b="0" i="0" u="none" strike="noStrike" dirty="0">
                          <a:solidFill>
                            <a:srgbClr val="FF0000"/>
                          </a:solidFill>
                          <a:effectLst/>
                          <a:latin typeface="Arial Rounded MT Bold" panose="020F0704030504030204" pitchFamily="34" charset="0"/>
                        </a:rPr>
                        <a:t>6</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3358214457"/>
                  </a:ext>
                </a:extLst>
              </a:tr>
            </a:tbl>
          </a:graphicData>
        </a:graphic>
      </p:graphicFrame>
    </p:spTree>
    <p:extLst>
      <p:ext uri="{BB962C8B-B14F-4D97-AF65-F5344CB8AC3E}">
        <p14:creationId xmlns:p14="http://schemas.microsoft.com/office/powerpoint/2010/main" val="5787177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extLst>
              <p:ext uri="{D42A27DB-BD31-4B8C-83A1-F6EECF244321}">
                <p14:modId xmlns:p14="http://schemas.microsoft.com/office/powerpoint/2010/main" val="4017326242"/>
              </p:ext>
            </p:extLst>
          </p:nvPr>
        </p:nvGraphicFramePr>
        <p:xfrm>
          <a:off x="512514" y="1558183"/>
          <a:ext cx="10774208" cy="1931752"/>
        </p:xfrm>
        <a:graphic>
          <a:graphicData uri="http://schemas.openxmlformats.org/drawingml/2006/table">
            <a:tbl>
              <a:tblPr/>
              <a:tblGrid>
                <a:gridCol w="4560649">
                  <a:extLst>
                    <a:ext uri="{9D8B030D-6E8A-4147-A177-3AD203B41FA5}">
                      <a16:colId xmlns:a16="http://schemas.microsoft.com/office/drawing/2014/main" val="746552841"/>
                    </a:ext>
                  </a:extLst>
                </a:gridCol>
                <a:gridCol w="1310552">
                  <a:extLst>
                    <a:ext uri="{9D8B030D-6E8A-4147-A177-3AD203B41FA5}">
                      <a16:colId xmlns:a16="http://schemas.microsoft.com/office/drawing/2014/main" val="2339216956"/>
                    </a:ext>
                  </a:extLst>
                </a:gridCol>
                <a:gridCol w="2987819">
                  <a:extLst>
                    <a:ext uri="{9D8B030D-6E8A-4147-A177-3AD203B41FA5}">
                      <a16:colId xmlns:a16="http://schemas.microsoft.com/office/drawing/2014/main" val="36528668"/>
                    </a:ext>
                  </a:extLst>
                </a:gridCol>
                <a:gridCol w="1915188">
                  <a:extLst>
                    <a:ext uri="{9D8B030D-6E8A-4147-A177-3AD203B41FA5}">
                      <a16:colId xmlns:a16="http://schemas.microsoft.com/office/drawing/2014/main" val="3838855176"/>
                    </a:ext>
                  </a:extLst>
                </a:gridCol>
              </a:tblGrid>
              <a:tr h="588669">
                <a:tc>
                  <a:txBody>
                    <a:bodyPr/>
                    <a:lstStyle/>
                    <a:p>
                      <a:pPr algn="ctr" fontAlgn="ctr"/>
                      <a:r>
                        <a:rPr lang="en-US" sz="1400" b="1" i="0" u="none" strike="noStrike" dirty="0" err="1">
                          <a:solidFill>
                            <a:srgbClr val="FFFFFF"/>
                          </a:solidFill>
                          <a:effectLst/>
                          <a:latin typeface="Arial" panose="020B0604020202020204" pitchFamily="34" charset="0"/>
                        </a:rPr>
                        <a:t>Indicateurs</a:t>
                      </a:r>
                      <a:r>
                        <a:rPr lang="en-US" sz="1400" b="1" i="0" u="none" strike="noStrike" dirty="0">
                          <a:solidFill>
                            <a:srgbClr val="FFFFFF"/>
                          </a:solidFill>
                          <a:effectLst/>
                          <a:latin typeface="Arial" panose="020B0604020202020204" pitchFamily="34" charset="0"/>
                        </a:rPr>
                        <a:t> non </a:t>
                      </a:r>
                      <a:r>
                        <a:rPr lang="en-US" sz="1400" b="1" i="0" u="none" strike="noStrike" dirty="0" err="1">
                          <a:solidFill>
                            <a:srgbClr val="FFFFFF"/>
                          </a:solidFill>
                          <a:effectLst/>
                          <a:latin typeface="Arial" panose="020B0604020202020204" pitchFamily="34" charset="0"/>
                        </a:rPr>
                        <a:t>conformes</a:t>
                      </a:r>
                      <a:endParaRPr lang="en-US" sz="1400" b="1" i="0" u="none" strike="noStrike" dirty="0">
                        <a:solidFill>
                          <a:srgbClr val="FFFFFF"/>
                        </a:solidFill>
                        <a:effectLst/>
                        <a:latin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Arial" panose="020B0604020202020204" pitchFamily="34" charset="0"/>
                        </a:rPr>
                        <a:t>Responsable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Arial" panose="020B0604020202020204" pitchFamily="34" charset="0"/>
                        </a:rPr>
                        <a:t>Cause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a:solidFill>
                            <a:srgbClr val="FFFFFF"/>
                          </a:solidFill>
                          <a:effectLst/>
                          <a:latin typeface="Arial" panose="020B0604020202020204" pitchFamily="34" charset="0"/>
                        </a:rPr>
                        <a:t>Action corrective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a:noFill/>
                    </a:lnB>
                    <a:solidFill>
                      <a:srgbClr val="1F4E78"/>
                    </a:solidFill>
                  </a:tcPr>
                </a:tc>
                <a:extLst>
                  <a:ext uri="{0D108BD9-81ED-4DB2-BD59-A6C34878D82A}">
                    <a16:rowId xmlns:a16="http://schemas.microsoft.com/office/drawing/2014/main" val="616134662"/>
                  </a:ext>
                </a:extLst>
              </a:tr>
              <a:tr h="1343083">
                <a:tc>
                  <a:txBody>
                    <a:bodyPr/>
                    <a:lstStyle/>
                    <a:p>
                      <a:pPr algn="ctr"/>
                      <a:r>
                        <a:rPr lang="en-US" b="1" dirty="0" err="1"/>
                        <a:t>Nombre</a:t>
                      </a:r>
                      <a:r>
                        <a:rPr lang="en-US" b="1" dirty="0"/>
                        <a:t> de ruptures </a:t>
                      </a:r>
                      <a:r>
                        <a:rPr lang="en-US" b="1" dirty="0" err="1"/>
                        <a:t>signalées</a:t>
                      </a:r>
                      <a:endParaRPr lang="en-US" b="1"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fr-SN" sz="2000" dirty="0" err="1"/>
                        <a:t>Bigué</a:t>
                      </a:r>
                      <a:endParaRPr lang="en-US" sz="2800" dirty="0"/>
                    </a:p>
                    <a:p>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en-US" dirty="0" err="1"/>
                        <a:t>Produits</a:t>
                      </a:r>
                      <a:r>
                        <a:rPr lang="en-US" dirty="0"/>
                        <a:t> </a:t>
                      </a:r>
                      <a:r>
                        <a:rPr lang="en-US" dirty="0" err="1"/>
                        <a:t>indisponibles</a:t>
                      </a:r>
                      <a:r>
                        <a:rPr lang="en-US" dirty="0"/>
                        <a:t> sur le </a:t>
                      </a:r>
                      <a:r>
                        <a:rPr lang="en-US" dirty="0" err="1"/>
                        <a:t>marché</a:t>
                      </a:r>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endParaRPr lang="en-US" dirty="0"/>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a:noFill/>
                    </a:lnT>
                    <a:lnB w="635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1789621355"/>
                  </a:ext>
                </a:extLst>
              </a:tr>
            </a:tbl>
          </a:graphicData>
        </a:graphic>
      </p:graphicFrame>
      <p:grpSp>
        <p:nvGrpSpPr>
          <p:cNvPr id="5" name="Groupe 4"/>
          <p:cNvGrpSpPr/>
          <p:nvPr/>
        </p:nvGrpSpPr>
        <p:grpSpPr>
          <a:xfrm>
            <a:off x="10617511" y="-13447"/>
            <a:ext cx="1146808" cy="1241603"/>
            <a:chOff x="7966579" y="-6936"/>
            <a:chExt cx="1146808" cy="1241603"/>
          </a:xfrm>
        </p:grpSpPr>
        <p:sp>
          <p:nvSpPr>
            <p:cNvPr id="6"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7"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8" name="Rectangle 7"/>
          <p:cNvSpPr/>
          <p:nvPr/>
        </p:nvSpPr>
        <p:spPr>
          <a:xfrm>
            <a:off x="702000" y="6426926"/>
            <a:ext cx="11490000" cy="286231"/>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plan d’action cibles non atteintes </a:t>
            </a:r>
            <a:r>
              <a:rPr lang="fr-SN" sz="2400" dirty="0">
                <a:solidFill>
                  <a:prstClr val="white"/>
                </a:solidFill>
                <a:latin typeface="Calibri" panose="020F0502020204030204"/>
              </a:rPr>
              <a:t>2023</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p:cNvSpPr/>
          <p:nvPr/>
        </p:nvSpPr>
        <p:spPr>
          <a:xfrm>
            <a:off x="512514" y="1176766"/>
            <a:ext cx="10774208" cy="369332"/>
          </a:xfrm>
          <a:prstGeom prst="rect">
            <a:avLst/>
          </a:prstGeom>
          <a:solidFill>
            <a:srgbClr val="882483"/>
          </a:solidFill>
        </p:spPr>
        <p:txBody>
          <a:bodyPr wrap="square">
            <a:spAutoFit/>
          </a:bodyPr>
          <a:lstStyle/>
          <a:p>
            <a:pPr algn="ctr" fontAlgn="ctr"/>
            <a:r>
              <a:rPr lang="fr-FR" b="1" dirty="0">
                <a:solidFill>
                  <a:srgbClr val="FFFFFF"/>
                </a:solidFill>
                <a:latin typeface="Bahnschrift" panose="020B0502040204020203" pitchFamily="34" charset="0"/>
              </a:rPr>
              <a:t>PS01 – Gestion des stocks, Appro et achats</a:t>
            </a:r>
          </a:p>
        </p:txBody>
      </p:sp>
      <p:sp>
        <p:nvSpPr>
          <p:cNvPr id="10" name="Titre 1">
            <a:extLst>
              <a:ext uri="{FF2B5EF4-FFF2-40B4-BE49-F238E27FC236}">
                <a16:creationId xmlns:a16="http://schemas.microsoft.com/office/drawing/2014/main" id="{DB7CEAEC-4849-4BA5-9A1C-6D67CF319CFF}"/>
              </a:ext>
            </a:extLst>
          </p:cNvPr>
          <p:cNvSpPr>
            <a:spLocks noGrp="1"/>
          </p:cNvSpPr>
          <p:nvPr>
            <p:ph type="title"/>
          </p:nvPr>
        </p:nvSpPr>
        <p:spPr/>
        <p:txBody>
          <a:bodyPr>
            <a:normAutofit/>
          </a:bodyPr>
          <a:lstStyle/>
          <a:p>
            <a:pPr algn="ctr"/>
            <a:r>
              <a:rPr lang="fr-FR" sz="3200" b="1" dirty="0">
                <a:latin typeface="Bahnschrift" panose="020B0502040204020203" pitchFamily="34" charset="0"/>
              </a:rPr>
              <a:t> PS01 Gestion des stocks, appro et achats</a:t>
            </a:r>
          </a:p>
        </p:txBody>
      </p:sp>
    </p:spTree>
    <p:extLst>
      <p:ext uri="{BB962C8B-B14F-4D97-AF65-F5344CB8AC3E}">
        <p14:creationId xmlns:p14="http://schemas.microsoft.com/office/powerpoint/2010/main" val="208976812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Actions dans Qualipro (réalisées, en cours, en retard)</a:t>
            </a:r>
            <a:endParaRPr lang="en-US" sz="2400" dirty="0">
              <a:solidFill>
                <a:schemeClr val="bg1"/>
              </a:solidFill>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a:ln>
            <a:solidFill>
              <a:schemeClr val="accent4"/>
            </a:solidFill>
          </a:ln>
        </p:spPr>
        <p:txBody>
          <a:bodyPr>
            <a:normAutofit/>
          </a:bodyPr>
          <a:lstStyle/>
          <a:p>
            <a:pPr algn="ctr"/>
            <a:r>
              <a:rPr lang="fr-FR" sz="3200" b="1" dirty="0">
                <a:latin typeface="Bahnschrift" panose="020B0502040204020203" pitchFamily="34" charset="0"/>
              </a:rPr>
              <a:t> PS01 – Gestion de stocks, Appro &amp; Achats</a:t>
            </a:r>
          </a:p>
        </p:txBody>
      </p:sp>
      <p:graphicFrame>
        <p:nvGraphicFramePr>
          <p:cNvPr id="2" name="Tableau 1"/>
          <p:cNvGraphicFramePr>
            <a:graphicFrameLocks noGrp="1"/>
          </p:cNvGraphicFramePr>
          <p:nvPr>
            <p:extLst>
              <p:ext uri="{D42A27DB-BD31-4B8C-83A1-F6EECF244321}">
                <p14:modId xmlns:p14="http://schemas.microsoft.com/office/powerpoint/2010/main" val="1014574224"/>
              </p:ext>
            </p:extLst>
          </p:nvPr>
        </p:nvGraphicFramePr>
        <p:xfrm>
          <a:off x="701999" y="1805014"/>
          <a:ext cx="10788000" cy="3124034"/>
        </p:xfrm>
        <a:graphic>
          <a:graphicData uri="http://schemas.openxmlformats.org/drawingml/2006/table">
            <a:tbl>
              <a:tblPr/>
              <a:tblGrid>
                <a:gridCol w="660038">
                  <a:extLst>
                    <a:ext uri="{9D8B030D-6E8A-4147-A177-3AD203B41FA5}">
                      <a16:colId xmlns:a16="http://schemas.microsoft.com/office/drawing/2014/main" val="520065804"/>
                    </a:ext>
                  </a:extLst>
                </a:gridCol>
                <a:gridCol w="5568850">
                  <a:extLst>
                    <a:ext uri="{9D8B030D-6E8A-4147-A177-3AD203B41FA5}">
                      <a16:colId xmlns:a16="http://schemas.microsoft.com/office/drawing/2014/main" val="908874983"/>
                    </a:ext>
                  </a:extLst>
                </a:gridCol>
                <a:gridCol w="2319130">
                  <a:extLst>
                    <a:ext uri="{9D8B030D-6E8A-4147-A177-3AD203B41FA5}">
                      <a16:colId xmlns:a16="http://schemas.microsoft.com/office/drawing/2014/main" val="408881408"/>
                    </a:ext>
                  </a:extLst>
                </a:gridCol>
                <a:gridCol w="2239982">
                  <a:extLst>
                    <a:ext uri="{9D8B030D-6E8A-4147-A177-3AD203B41FA5}">
                      <a16:colId xmlns:a16="http://schemas.microsoft.com/office/drawing/2014/main" val="1928767432"/>
                    </a:ext>
                  </a:extLst>
                </a:gridCol>
              </a:tblGrid>
              <a:tr h="580572">
                <a:tc>
                  <a:txBody>
                    <a:bodyPr/>
                    <a:lstStyle/>
                    <a:p>
                      <a:pPr algn="ctr" fontAlgn="ctr"/>
                      <a:r>
                        <a:rPr lang="en-US" sz="1600" b="1" i="0" u="none" strike="noStrike" dirty="0">
                          <a:solidFill>
                            <a:srgbClr val="FFFFFF"/>
                          </a:solidFill>
                          <a:effectLst/>
                          <a:latin typeface="Arial Narrow" panose="020B0606020202030204" pitchFamily="34" charset="0"/>
                        </a:rPr>
                        <a:t>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n-US" sz="1600" b="1" i="0" u="none" strike="noStrike" dirty="0">
                          <a:solidFill>
                            <a:srgbClr val="FFFFFF"/>
                          </a:solidFill>
                          <a:effectLst/>
                          <a:latin typeface="Arial Narrow" panose="020B0606020202030204" pitchFamily="34" charset="0"/>
                        </a:rPr>
                        <a:t>Action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n-US" sz="1600" b="1" i="0" u="none" strike="noStrike" dirty="0" err="1">
                          <a:solidFill>
                            <a:srgbClr val="FFFFFF"/>
                          </a:solidFill>
                          <a:effectLst/>
                          <a:latin typeface="Arial Narrow" panose="020B0606020202030204" pitchFamily="34" charset="0"/>
                        </a:rPr>
                        <a:t>Responsable</a:t>
                      </a:r>
                      <a:r>
                        <a:rPr lang="en-US" sz="1600" b="1" i="0" u="none" strike="noStrike" dirty="0">
                          <a:solidFill>
                            <a:srgbClr val="FFFFFF"/>
                          </a:solidFill>
                          <a:effectLst/>
                          <a:latin typeface="Arial Narrow" panose="020B0606020202030204" pitchFamily="34" charset="0"/>
                        </a:rPr>
                        <a:t> </a:t>
                      </a:r>
                      <a:r>
                        <a:rPr lang="en-US" sz="1600" b="1" i="0" u="none" strike="noStrike" dirty="0" err="1">
                          <a:solidFill>
                            <a:srgbClr val="FFFFFF"/>
                          </a:solidFill>
                          <a:effectLst/>
                          <a:latin typeface="Arial Narrow" panose="020B0606020202030204" pitchFamily="34" charset="0"/>
                        </a:rPr>
                        <a:t>réalisation</a:t>
                      </a:r>
                      <a:endParaRPr lang="en-US" sz="16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fr-SN" sz="1600" b="1" i="0" u="none" strike="noStrike" dirty="0">
                          <a:solidFill>
                            <a:srgbClr val="FFFFFF"/>
                          </a:solidFill>
                          <a:effectLst/>
                          <a:latin typeface="Arial Narrow" panose="020B0606020202030204" pitchFamily="34" charset="0"/>
                        </a:rPr>
                        <a:t>Taux de Réalisation</a:t>
                      </a:r>
                      <a:endParaRPr lang="en-US" sz="16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2561164551"/>
                  </a:ext>
                </a:extLst>
              </a:tr>
              <a:tr h="1271731">
                <a:tc>
                  <a:txBody>
                    <a:bodyPr/>
                    <a:lstStyle/>
                    <a:p>
                      <a:pPr algn="ctr" fontAlgn="ctr"/>
                      <a:r>
                        <a:rPr lang="fr-SN" sz="1800" b="1" i="0" u="none" strike="noStrike" dirty="0">
                          <a:solidFill>
                            <a:srgbClr val="000000"/>
                          </a:solidFill>
                          <a:effectLst/>
                          <a:latin typeface="Arial Narrow" panose="020B0606020202030204" pitchFamily="34" charset="0"/>
                        </a:rPr>
                        <a:t>353</a:t>
                      </a:r>
                      <a:endParaRPr lang="en-US" sz="1800" b="1" i="0" u="none" strike="noStrike" dirty="0">
                        <a:solidFill>
                          <a:srgbClr val="000000"/>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b="1" dirty="0"/>
                        <a:t>Trouver un logiciel de suivi du processus des achats depuis la commande jusqu'au règlement. (Analyser l'offre d'Odoo par exemple</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0" dirty="0" err="1"/>
                        <a:t>Mme</a:t>
                      </a:r>
                      <a:r>
                        <a:rPr lang="en-US" b="0" dirty="0"/>
                        <a:t> </a:t>
                      </a:r>
                      <a:r>
                        <a:rPr lang="en-US" b="0" dirty="0" err="1"/>
                        <a:t>Sambe</a:t>
                      </a:r>
                      <a:endParaRPr lang="en-US" b="0"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SN" b="1" dirty="0">
                          <a:solidFill>
                            <a:srgbClr val="00B050"/>
                          </a:solidFill>
                        </a:rPr>
                        <a:t>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6492683"/>
                  </a:ext>
                </a:extLst>
              </a:tr>
              <a:tr h="1271731">
                <a:tc>
                  <a:txBody>
                    <a:bodyPr/>
                    <a:lstStyle/>
                    <a:p>
                      <a:pPr algn="ctr" fontAlgn="ctr"/>
                      <a:r>
                        <a:rPr lang="fr-FR" sz="1800" b="1" dirty="0">
                          <a:solidFill>
                            <a:srgbClr val="000000"/>
                          </a:solidFill>
                          <a:latin typeface="Calibri" panose="020F0502020204030204" pitchFamily="34" charset="0"/>
                        </a:rPr>
                        <a:t>542</a:t>
                      </a:r>
                      <a:endParaRPr lang="en-US" sz="1800" b="1" i="0" u="none" strike="noStrike" dirty="0">
                        <a:solidFill>
                          <a:srgbClr val="000000"/>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b="1" dirty="0"/>
                        <a:t>Etablir une fiche de contrôle de la livraison Contrôler les sorties journalière du stock Acheter un réfrigérateur pour la cuisine</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0" dirty="0"/>
                        <a:t> </a:t>
                      </a:r>
                      <a:r>
                        <a:rPr lang="en-US" b="0" dirty="0" err="1"/>
                        <a:t>Bigué</a:t>
                      </a:r>
                      <a:endParaRPr lang="en-US" b="0"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1" dirty="0">
                          <a:solidFill>
                            <a:srgbClr val="00B050"/>
                          </a:solidFill>
                        </a:rPr>
                        <a:t>75%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5038309"/>
                  </a:ext>
                </a:extLst>
              </a:tr>
            </a:tbl>
          </a:graphicData>
        </a:graphic>
      </p:graphicFrame>
      <p:sp>
        <p:nvSpPr>
          <p:cNvPr id="8" name="Rectangle 7"/>
          <p:cNvSpPr/>
          <p:nvPr/>
        </p:nvSpPr>
        <p:spPr>
          <a:xfrm>
            <a:off x="702000" y="1327619"/>
            <a:ext cx="10787999" cy="369332"/>
          </a:xfrm>
          <a:prstGeom prst="rect">
            <a:avLst/>
          </a:prstGeom>
          <a:solidFill>
            <a:srgbClr val="80227C"/>
          </a:solidFill>
        </p:spPr>
        <p:txBody>
          <a:bodyPr wrap="square">
            <a:spAutoFit/>
          </a:bodyPr>
          <a:lstStyle/>
          <a:p>
            <a:pPr algn="ctr" fontAlgn="ctr"/>
            <a:r>
              <a:rPr lang="fr-FR" b="1" dirty="0">
                <a:solidFill>
                  <a:srgbClr val="FFFFFF"/>
                </a:solidFill>
                <a:latin typeface="Century Gothic" panose="020B0502020202020204" pitchFamily="34" charset="0"/>
              </a:rPr>
              <a:t> PS01  - Gestion des stocks, approvisionnement et achats</a:t>
            </a:r>
            <a:endParaRPr lang="fr-FR" b="1" dirty="0">
              <a:solidFill>
                <a:srgbClr val="FFFFFF"/>
              </a:solidFill>
              <a:latin typeface="Bahnschrift" panose="020B0502040204020203" pitchFamily="34" charset="0"/>
            </a:endParaRPr>
          </a:p>
        </p:txBody>
      </p:sp>
    </p:spTree>
    <p:extLst>
      <p:ext uri="{BB962C8B-B14F-4D97-AF65-F5344CB8AC3E}">
        <p14:creationId xmlns:p14="http://schemas.microsoft.com/office/powerpoint/2010/main" val="354985667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Audit</a:t>
            </a:r>
            <a:endParaRPr lang="en-US" sz="2400" dirty="0">
              <a:solidFill>
                <a:schemeClr val="bg1"/>
              </a:solidFill>
            </a:endParaRPr>
          </a:p>
        </p:txBody>
      </p:sp>
      <p:sp>
        <p:nvSpPr>
          <p:cNvPr id="1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PS01 – Gestion de stocks, Appro &amp; Achats</a:t>
            </a:r>
          </a:p>
        </p:txBody>
      </p:sp>
      <p:graphicFrame>
        <p:nvGraphicFramePr>
          <p:cNvPr id="7" name="Tableau 6"/>
          <p:cNvGraphicFramePr>
            <a:graphicFrameLocks noGrp="1"/>
          </p:cNvGraphicFramePr>
          <p:nvPr>
            <p:extLst>
              <p:ext uri="{D42A27DB-BD31-4B8C-83A1-F6EECF244321}">
                <p14:modId xmlns:p14="http://schemas.microsoft.com/office/powerpoint/2010/main" val="1589745296"/>
              </p:ext>
            </p:extLst>
          </p:nvPr>
        </p:nvGraphicFramePr>
        <p:xfrm>
          <a:off x="844062" y="1241603"/>
          <a:ext cx="10442659" cy="4076098"/>
        </p:xfrm>
        <a:graphic>
          <a:graphicData uri="http://schemas.openxmlformats.org/drawingml/2006/table">
            <a:tbl>
              <a:tblPr/>
              <a:tblGrid>
                <a:gridCol w="3876014">
                  <a:extLst>
                    <a:ext uri="{9D8B030D-6E8A-4147-A177-3AD203B41FA5}">
                      <a16:colId xmlns:a16="http://schemas.microsoft.com/office/drawing/2014/main" val="1773555427"/>
                    </a:ext>
                  </a:extLst>
                </a:gridCol>
                <a:gridCol w="1636957">
                  <a:extLst>
                    <a:ext uri="{9D8B030D-6E8A-4147-A177-3AD203B41FA5}">
                      <a16:colId xmlns:a16="http://schemas.microsoft.com/office/drawing/2014/main" val="1375318744"/>
                    </a:ext>
                  </a:extLst>
                </a:gridCol>
                <a:gridCol w="4929688">
                  <a:extLst>
                    <a:ext uri="{9D8B030D-6E8A-4147-A177-3AD203B41FA5}">
                      <a16:colId xmlns:a16="http://schemas.microsoft.com/office/drawing/2014/main" val="3001103945"/>
                    </a:ext>
                  </a:extLst>
                </a:gridCol>
              </a:tblGrid>
              <a:tr h="560795">
                <a:tc gridSpan="3">
                  <a:txBody>
                    <a:bodyPr/>
                    <a:lstStyle/>
                    <a:p>
                      <a:pPr algn="ctr" rtl="0" fontAlgn="ctr"/>
                      <a:r>
                        <a:rPr lang="fr-FR" sz="1600" b="1" i="0" u="none" strike="noStrike" dirty="0">
                          <a:solidFill>
                            <a:srgbClr val="FFFFFF"/>
                          </a:solidFill>
                          <a:effectLst/>
                          <a:latin typeface="Bahnschrift" panose="020B0502040204020203" pitchFamily="34" charset="0"/>
                        </a:rPr>
                        <a:t>PS01 – Gestion de stocks, </a:t>
                      </a:r>
                      <a:r>
                        <a:rPr lang="fr-FR" sz="1600" b="1" i="0" u="none" strike="noStrike" dirty="0" err="1">
                          <a:solidFill>
                            <a:srgbClr val="FFFFFF"/>
                          </a:solidFill>
                          <a:effectLst/>
                          <a:latin typeface="Bahnschrift" panose="020B0502040204020203" pitchFamily="34" charset="0"/>
                        </a:rPr>
                        <a:t>Appro</a:t>
                      </a:r>
                      <a:r>
                        <a:rPr lang="fr-FR" sz="1600" b="1" i="0" u="none" strike="noStrike" dirty="0">
                          <a:solidFill>
                            <a:srgbClr val="FFFFFF"/>
                          </a:solidFill>
                          <a:effectLst/>
                          <a:latin typeface="Bahnschrift" panose="020B0502040204020203" pitchFamily="34" charset="0"/>
                        </a:rPr>
                        <a:t> &amp; Achats</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0227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464213">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82907">
                <a:tc>
                  <a:txBody>
                    <a:bodyPr/>
                    <a:lstStyle/>
                    <a:p>
                      <a:pPr algn="ctr" fontAlgn="b"/>
                      <a:r>
                        <a:rPr lang="en-US" sz="1800" b="0" i="0" u="none" strike="noStrike" dirty="0">
                          <a:solidFill>
                            <a:srgbClr val="000000"/>
                          </a:solidFill>
                          <a:effectLst/>
                          <a:latin typeface="Arial" panose="020B0604020202020204" pitchFamily="34" charset="0"/>
                        </a:rPr>
                        <a:t>Rubriques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panose="020B0604020202020204" pitchFamily="34" charset="0"/>
                        </a:rPr>
                        <a:t>Réponses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Arial" panose="020B0604020202020204" pitchFamily="34" charset="0"/>
                        </a:rPr>
                        <a:t>Commentaires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638683">
                <a:tc>
                  <a:txBody>
                    <a:bodyPr/>
                    <a:lstStyle/>
                    <a:p>
                      <a:pPr algn="ctr" rtl="0" fontAlgn="ctr"/>
                      <a:r>
                        <a:rPr lang="en-US" sz="1600" b="1" i="0" u="none" strike="noStrike">
                          <a:solidFill>
                            <a:srgbClr val="FFFFFF"/>
                          </a:solidFill>
                          <a:effectLst/>
                          <a:latin typeface="Bahnschrift" panose="020B0502040204020203"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fr-SN" sz="1600" b="0" i="0" u="none" strike="noStrike" dirty="0">
                          <a:solidFill>
                            <a:srgbClr val="000000"/>
                          </a:solidFill>
                          <a:effectLst/>
                          <a:latin typeface="Arial Rounded MT Bold" panose="020F0704030504030204" pitchFamily="34" charset="0"/>
                        </a:rPr>
                        <a:t>05/04/</a:t>
                      </a:r>
                      <a:r>
                        <a:rPr lang="fr-SN" sz="1600" b="0" i="0" u="none" strike="noStrike" baseline="0" dirty="0">
                          <a:solidFill>
                            <a:srgbClr val="000000"/>
                          </a:solidFill>
                          <a:effectLst/>
                          <a:latin typeface="Arial Rounded MT Bold" panose="020F0704030504030204" pitchFamily="34" charset="0"/>
                        </a:rPr>
                        <a:t>2023</a:t>
                      </a:r>
                      <a:endParaRPr lang="en-US" sz="1600" b="0" i="0" u="none" strike="noStrike" dirty="0">
                        <a:solidFill>
                          <a:srgbClr val="0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0" indent="0" algn="l" fontAlgn="b">
                        <a:buFont typeface="Arial" panose="020B0604020202020204" pitchFamily="34" charset="0"/>
                        <a:buNone/>
                      </a:pPr>
                      <a:endParaRPr lang="en-US" sz="1600" b="0" i="0" u="none" strike="noStrike" dirty="0">
                        <a:solidFill>
                          <a:srgbClr val="0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607529">
                <a:tc>
                  <a:txBody>
                    <a:bodyPr/>
                    <a:lstStyle/>
                    <a:p>
                      <a:pPr algn="ctr" rtl="0" fontAlgn="ctr"/>
                      <a:r>
                        <a:rPr lang="en-US" sz="1600" b="1" i="0" u="none" strike="noStrike" dirty="0" err="1">
                          <a:solidFill>
                            <a:srgbClr val="FFFFFF"/>
                          </a:solidFill>
                          <a:effectLst/>
                          <a:latin typeface="Bahnschrift" panose="020B0502040204020203" pitchFamily="34" charset="0"/>
                        </a:rPr>
                        <a:t>Derniers</a:t>
                      </a:r>
                      <a:r>
                        <a:rPr lang="en-US" sz="1600" b="1" i="0" u="none" strike="noStrike" dirty="0">
                          <a:solidFill>
                            <a:srgbClr val="FFFFFF"/>
                          </a:solidFill>
                          <a:effectLst/>
                          <a:latin typeface="Bahnschrift" panose="020B0502040204020203" pitchFamily="34" charset="0"/>
                        </a:rPr>
                        <a:t> Audits </a:t>
                      </a:r>
                      <a:r>
                        <a:rPr lang="en-US" sz="1600" b="1" i="0" u="none" strike="noStrike" dirty="0" err="1">
                          <a:solidFill>
                            <a:srgbClr val="FFFFFF"/>
                          </a:solidFill>
                          <a:effectLst/>
                          <a:latin typeface="Bahnschrift" panose="020B0502040204020203" pitchFamily="34" charset="0"/>
                        </a:rPr>
                        <a:t>cloturés</a:t>
                      </a:r>
                      <a:r>
                        <a:rPr lang="en-US" sz="1600" b="1" i="0" u="none" strike="noStrike" dirty="0">
                          <a:solidFill>
                            <a:srgbClr val="FFFFFF"/>
                          </a:solidFill>
                          <a:effectLst/>
                          <a:latin typeface="Bahnschrift" panose="020B0502040204020203"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fr-SN" sz="1600" b="0" i="0" u="none" strike="noStrike" dirty="0">
                          <a:solidFill>
                            <a:srgbClr val="990000"/>
                          </a:solidFill>
                          <a:effectLst/>
                          <a:latin typeface="Arial Rounded MT Bold" panose="020F0704030504030204" pitchFamily="34" charset="0"/>
                        </a:rPr>
                        <a:t>Non</a:t>
                      </a:r>
                      <a:endParaRPr lang="en-US" sz="1600" b="0" i="0" u="none" strike="noStrike" dirty="0">
                        <a:solidFill>
                          <a:srgbClr val="99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667710">
                <a:tc>
                  <a:txBody>
                    <a:bodyPr/>
                    <a:lstStyle/>
                    <a:p>
                      <a:pPr algn="ctr" rtl="0" fontAlgn="ctr"/>
                      <a:r>
                        <a:rPr lang="en-US" sz="1600" b="1" i="0" u="none" strike="noStrike" dirty="0" err="1">
                          <a:solidFill>
                            <a:srgbClr val="FFFFFF"/>
                          </a:solidFill>
                          <a:effectLst/>
                          <a:latin typeface="Bahnschrift" panose="020B0502040204020203" pitchFamily="34" charset="0"/>
                        </a:rPr>
                        <a:t>Ecarts</a:t>
                      </a:r>
                      <a:r>
                        <a:rPr lang="en-US" sz="1600" b="1" i="0" u="none" strike="noStrike" dirty="0">
                          <a:solidFill>
                            <a:srgbClr val="FFFFFF"/>
                          </a:solidFill>
                          <a:effectLst/>
                          <a:latin typeface="Bahnschrift" panose="020B0502040204020203" pitchFamily="34" charset="0"/>
                        </a:rPr>
                        <a:t>/pts faibles </a:t>
                      </a:r>
                      <a:r>
                        <a:rPr lang="en-US" sz="1600" b="1" i="0" u="none" strike="noStrike" dirty="0" err="1">
                          <a:solidFill>
                            <a:srgbClr val="FFFFFF"/>
                          </a:solidFill>
                          <a:effectLst/>
                          <a:latin typeface="Bahnschrift" panose="020B0502040204020203" pitchFamily="34" charset="0"/>
                        </a:rPr>
                        <a:t>ouverts</a:t>
                      </a:r>
                      <a:r>
                        <a:rPr lang="en-US" sz="1600" b="1" i="0" u="none" strike="noStrike" dirty="0">
                          <a:solidFill>
                            <a:srgbClr val="FFFFFF"/>
                          </a:solidFill>
                          <a:effectLst/>
                          <a:latin typeface="Bahnschrift" panose="020B0502040204020203" pitchFamily="34" charset="0"/>
                        </a:rPr>
                        <a:t>/non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err="1">
                          <a:solidFill>
                            <a:srgbClr val="990000"/>
                          </a:solidFill>
                          <a:effectLst/>
                          <a:latin typeface="Arial Rounded MT Bold" panose="020F0704030504030204" pitchFamily="34" charset="0"/>
                        </a:rPr>
                        <a:t>Oui</a:t>
                      </a:r>
                      <a:endParaRPr lang="en-US" sz="1600" b="0" i="0" u="none" strike="noStrike" dirty="0">
                        <a:solidFill>
                          <a:srgbClr val="99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0" indent="0" algn="ctr" rtl="0" fontAlgn="ctr">
                        <a:buFont typeface="Arial" panose="020B0604020202020204" pitchFamily="34" charset="0"/>
                        <a:buNone/>
                      </a:pP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54261">
                <a:tc>
                  <a:txBody>
                    <a:bodyPr/>
                    <a:lstStyle/>
                    <a:p>
                      <a:pPr algn="ctr" rtl="0" fontAlgn="ctr"/>
                      <a:r>
                        <a:rPr lang="en-US" sz="1600" b="1" i="0" u="none" strike="noStrike">
                          <a:solidFill>
                            <a:srgbClr val="FFFFFF"/>
                          </a:solidFill>
                          <a:effectLst/>
                          <a:latin typeface="Bahnschrift" panose="020B0502040204020203"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err="1">
                          <a:solidFill>
                            <a:srgbClr val="00B050"/>
                          </a:solidFill>
                          <a:effectLst/>
                          <a:latin typeface="Arial Rounded MT Bold" panose="020F0704030504030204" pitchFamily="34" charset="0"/>
                        </a:rPr>
                        <a:t>Octobre</a:t>
                      </a:r>
                      <a:r>
                        <a:rPr lang="en-US" sz="1600" b="0" i="0" u="none" strike="noStrike" dirty="0">
                          <a:solidFill>
                            <a:srgbClr val="00B050"/>
                          </a:solidFill>
                          <a:effectLst/>
                          <a:latin typeface="Arial Rounded MT Bold" panose="020F0704030504030204" pitchFamily="34" charset="0"/>
                        </a:rPr>
                        <a:t> 2023</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C33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Tree>
    <p:extLst>
      <p:ext uri="{BB962C8B-B14F-4D97-AF65-F5344CB8AC3E}">
        <p14:creationId xmlns:p14="http://schemas.microsoft.com/office/powerpoint/2010/main" val="73258922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Gestion du processus</a:t>
            </a:r>
            <a:endParaRPr lang="en-US" sz="2400" dirty="0">
              <a:solidFill>
                <a:schemeClr val="bg1"/>
              </a:solidFill>
            </a:endParaRPr>
          </a:p>
        </p:txBody>
      </p:sp>
      <p:graphicFrame>
        <p:nvGraphicFramePr>
          <p:cNvPr id="3" name="Tableau 2"/>
          <p:cNvGraphicFramePr>
            <a:graphicFrameLocks noGrp="1"/>
          </p:cNvGraphicFramePr>
          <p:nvPr>
            <p:extLst>
              <p:ext uri="{D42A27DB-BD31-4B8C-83A1-F6EECF244321}">
                <p14:modId xmlns:p14="http://schemas.microsoft.com/office/powerpoint/2010/main" val="1668228240"/>
              </p:ext>
            </p:extLst>
          </p:nvPr>
        </p:nvGraphicFramePr>
        <p:xfrm>
          <a:off x="1431234" y="1606922"/>
          <a:ext cx="9064487" cy="2334755"/>
        </p:xfrm>
        <a:graphic>
          <a:graphicData uri="http://schemas.openxmlformats.org/drawingml/2006/table">
            <a:tbl>
              <a:tblPr/>
              <a:tblGrid>
                <a:gridCol w="9064487">
                  <a:extLst>
                    <a:ext uri="{9D8B030D-6E8A-4147-A177-3AD203B41FA5}">
                      <a16:colId xmlns:a16="http://schemas.microsoft.com/office/drawing/2014/main" val="2447260720"/>
                    </a:ext>
                  </a:extLst>
                </a:gridCol>
              </a:tblGrid>
              <a:tr h="281495">
                <a:tc>
                  <a:txBody>
                    <a:bodyPr/>
                    <a:lstStyle/>
                    <a:p>
                      <a:pPr algn="ctr" fontAlgn="ctr"/>
                      <a:r>
                        <a:rPr lang="fr-FR" sz="1400" b="1" i="0" u="none" strike="noStrike" dirty="0">
                          <a:solidFill>
                            <a:srgbClr val="FFFFFF"/>
                          </a:solidFill>
                          <a:effectLst/>
                          <a:latin typeface="Bahnschrift" panose="020B0502040204020203" pitchFamily="34" charset="0"/>
                        </a:rPr>
                        <a:t>PS01 Gestion</a:t>
                      </a:r>
                      <a:r>
                        <a:rPr lang="fr-FR" sz="1400" b="1" i="0" u="none" strike="noStrike" baseline="0" dirty="0">
                          <a:solidFill>
                            <a:srgbClr val="FFFFFF"/>
                          </a:solidFill>
                          <a:effectLst/>
                          <a:latin typeface="Bahnschrift" panose="020B0502040204020203" pitchFamily="34" charset="0"/>
                        </a:rPr>
                        <a:t> des stocks, </a:t>
                      </a:r>
                      <a:r>
                        <a:rPr lang="fr-FR" sz="1400" b="1" i="0" u="none" strike="noStrike" baseline="0" dirty="0" err="1">
                          <a:solidFill>
                            <a:srgbClr val="FFFFFF"/>
                          </a:solidFill>
                          <a:effectLst/>
                          <a:latin typeface="Bahnschrift" panose="020B0502040204020203" pitchFamily="34" charset="0"/>
                        </a:rPr>
                        <a:t>appro</a:t>
                      </a:r>
                      <a:r>
                        <a:rPr lang="fr-FR" sz="1400" b="1" i="0" u="none" strike="noStrike" baseline="0" dirty="0">
                          <a:solidFill>
                            <a:srgbClr val="FFFFFF"/>
                          </a:solidFill>
                          <a:effectLst/>
                          <a:latin typeface="Bahnschrift" panose="020B0502040204020203" pitchFamily="34" charset="0"/>
                        </a:rPr>
                        <a:t>, achats</a:t>
                      </a:r>
                      <a:endParaRPr lang="fr-FR" sz="1400" b="1"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0227C"/>
                    </a:solidFill>
                  </a:tcPr>
                </a:tc>
                <a:extLst>
                  <a:ext uri="{0D108BD9-81ED-4DB2-BD59-A6C34878D82A}">
                    <a16:rowId xmlns:a16="http://schemas.microsoft.com/office/drawing/2014/main" val="2574862643"/>
                  </a:ext>
                </a:extLst>
              </a:tr>
              <a:tr h="281495">
                <a:tc>
                  <a:txBody>
                    <a:bodyPr/>
                    <a:lstStyle/>
                    <a:p>
                      <a:pPr algn="l" fontAlgn="b"/>
                      <a:endParaRPr lang="en-US" sz="1400" b="0" i="0" u="none" strike="noStrike" dirty="0">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587809041"/>
                  </a:ext>
                </a:extLst>
              </a:tr>
              <a:tr h="562991">
                <a:tc>
                  <a:txBody>
                    <a:bodyPr/>
                    <a:lstStyle/>
                    <a:p>
                      <a:pPr algn="ctr" fontAlgn="ctr"/>
                      <a:r>
                        <a:rPr lang="fr-FR" sz="1400" b="1" i="0" u="none" strike="noStrike" dirty="0">
                          <a:solidFill>
                            <a:srgbClr val="FFFFFF"/>
                          </a:solidFill>
                          <a:effectLst/>
                          <a:latin typeface="Bahnschrift" panose="020B0502040204020203" pitchFamily="34" charset="0"/>
                        </a:rPr>
                        <a:t>Difficultés rencontrées dans le processus &amp; Qualipro</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extLst>
                  <a:ext uri="{0D108BD9-81ED-4DB2-BD59-A6C34878D82A}">
                    <a16:rowId xmlns:a16="http://schemas.microsoft.com/office/drawing/2014/main" val="2440026530"/>
                  </a:ext>
                </a:extLst>
              </a:tr>
              <a:tr h="1208774">
                <a:tc>
                  <a:txBody>
                    <a:bodyPr/>
                    <a:lstStyle/>
                    <a:p>
                      <a:pPr algn="ctr" fontAlgn="ct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550560852"/>
                  </a:ext>
                </a:extLst>
              </a:tr>
            </a:tbl>
          </a:graphicData>
        </a:graphic>
      </p:graphicFrame>
      <p:sp>
        <p:nvSpPr>
          <p:cNvPr id="11"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8707"/>
            <a:ext cx="10788000" cy="896076"/>
          </a:xfrm>
        </p:spPr>
        <p:txBody>
          <a:bodyPr>
            <a:normAutofit/>
          </a:bodyPr>
          <a:lstStyle/>
          <a:p>
            <a:pPr algn="ctr"/>
            <a:r>
              <a:rPr lang="fr-FR" sz="3200" b="1" dirty="0">
                <a:latin typeface="Bahnschrift" panose="020B0502040204020203" pitchFamily="34" charset="0"/>
              </a:rPr>
              <a:t> PS01 – Gestion de Stock, </a:t>
            </a:r>
            <a:r>
              <a:rPr lang="fr-FR" sz="3200" b="1" dirty="0" err="1">
                <a:latin typeface="Bahnschrift" panose="020B0502040204020203" pitchFamily="34" charset="0"/>
              </a:rPr>
              <a:t>Approv</a:t>
            </a:r>
            <a:r>
              <a:rPr lang="fr-FR" sz="3200" b="1" dirty="0">
                <a:latin typeface="Bahnschrift" panose="020B0502040204020203" pitchFamily="34" charset="0"/>
              </a:rPr>
              <a:t> &amp; Achats</a:t>
            </a:r>
          </a:p>
        </p:txBody>
      </p:sp>
    </p:spTree>
    <p:extLst>
      <p:ext uri="{BB962C8B-B14F-4D97-AF65-F5344CB8AC3E}">
        <p14:creationId xmlns:p14="http://schemas.microsoft.com/office/powerpoint/2010/main" val="20302197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446907"/>
            <a:ext cx="9326880" cy="156966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Gestion des</a:t>
            </a:r>
            <a:r>
              <a:rPr kumimoji="0" lang="fr-FR" sz="4800" b="0" i="0" u="none" strike="noStrike" kern="1200" cap="none" spc="0" normalizeH="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 Ressources Humaines</a:t>
            </a:r>
            <a:endParaRPr kumimoji="0" lang="en-US"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2065529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Audit</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8" name="Tableau 7"/>
          <p:cNvGraphicFramePr>
            <a:graphicFrameLocks noGrp="1"/>
          </p:cNvGraphicFramePr>
          <p:nvPr>
            <p:extLst>
              <p:ext uri="{D42A27DB-BD31-4B8C-83A1-F6EECF244321}">
                <p14:modId xmlns:p14="http://schemas.microsoft.com/office/powerpoint/2010/main" val="198892255"/>
              </p:ext>
            </p:extLst>
          </p:nvPr>
        </p:nvGraphicFramePr>
        <p:xfrm>
          <a:off x="1506655" y="1241603"/>
          <a:ext cx="8949943" cy="4607867"/>
        </p:xfrm>
        <a:graphic>
          <a:graphicData uri="http://schemas.openxmlformats.org/drawingml/2006/table">
            <a:tbl>
              <a:tblPr/>
              <a:tblGrid>
                <a:gridCol w="3321961">
                  <a:extLst>
                    <a:ext uri="{9D8B030D-6E8A-4147-A177-3AD203B41FA5}">
                      <a16:colId xmlns:a16="http://schemas.microsoft.com/office/drawing/2014/main" val="1773555427"/>
                    </a:ext>
                  </a:extLst>
                </a:gridCol>
                <a:gridCol w="1402964">
                  <a:extLst>
                    <a:ext uri="{9D8B030D-6E8A-4147-A177-3AD203B41FA5}">
                      <a16:colId xmlns:a16="http://schemas.microsoft.com/office/drawing/2014/main" val="1375318744"/>
                    </a:ext>
                  </a:extLst>
                </a:gridCol>
                <a:gridCol w="4225018">
                  <a:extLst>
                    <a:ext uri="{9D8B030D-6E8A-4147-A177-3AD203B41FA5}">
                      <a16:colId xmlns:a16="http://schemas.microsoft.com/office/drawing/2014/main" val="3001103945"/>
                    </a:ext>
                  </a:extLst>
                </a:gridCol>
              </a:tblGrid>
              <a:tr h="560795">
                <a:tc gridSpan="3">
                  <a:txBody>
                    <a:bodyPr/>
                    <a:lstStyle/>
                    <a:p>
                      <a:pPr algn="ctr" rtl="0" fontAlgn="ctr"/>
                      <a:r>
                        <a:rPr lang="fr-FR" sz="1600" b="1" i="0" u="none" strike="noStrike" dirty="0">
                          <a:solidFill>
                            <a:srgbClr val="FFFFFF"/>
                          </a:solidFill>
                          <a:effectLst/>
                          <a:latin typeface="Arial Narrow" panose="020B0606020202030204" pitchFamily="34" charset="0"/>
                        </a:rPr>
                        <a:t>PM01 – Gouvernance et management des</a:t>
                      </a:r>
                      <a:r>
                        <a:rPr lang="fr-FR" sz="1600" b="1" i="0" u="none" strike="noStrike" baseline="0" dirty="0">
                          <a:solidFill>
                            <a:srgbClr val="FFFFFF"/>
                          </a:solidFill>
                          <a:effectLst/>
                          <a:latin typeface="Arial Narrow" panose="020B0606020202030204" pitchFamily="34" charset="0"/>
                        </a:rPr>
                        <a:t> performances</a:t>
                      </a:r>
                      <a:endParaRPr lang="fr-FR" sz="1600" b="1" i="0" u="none" strike="noStrike" dirty="0">
                        <a:solidFill>
                          <a:srgbClr val="FFFFFF"/>
                        </a:solidFill>
                        <a:effectLst/>
                        <a:latin typeface="Arial Narrow" panose="020B0606020202030204" pitchFamily="34" charset="0"/>
                      </a:endParaRP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99009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464213">
                <a:tc>
                  <a:txBody>
                    <a:bodyPr/>
                    <a:lstStyle/>
                    <a:p>
                      <a:pPr algn="l" fontAlgn="b"/>
                      <a:endParaRPr lang="en-US" sz="1800" b="0" i="0" u="none" strike="noStrike" dirty="0">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Narrow" panose="020B060602020203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82907">
                <a:tc>
                  <a:txBody>
                    <a:bodyPr/>
                    <a:lstStyle/>
                    <a:p>
                      <a:pPr algn="ctr" fontAlgn="b"/>
                      <a:r>
                        <a:rPr lang="en-US" sz="1800" b="0" i="0" u="none" strike="noStrike" dirty="0">
                          <a:solidFill>
                            <a:srgbClr val="000000"/>
                          </a:solidFill>
                          <a:effectLst/>
                          <a:latin typeface="Arial Narrow" panose="020B0606020202030204" pitchFamily="34" charset="0"/>
                        </a:rPr>
                        <a:t>Rubriques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Narrow" panose="020B0606020202030204" pitchFamily="34" charset="0"/>
                        </a:rPr>
                        <a:t>Réponses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Arial Narrow" panose="020B0606020202030204" pitchFamily="34" charset="0"/>
                        </a:rPr>
                        <a:t>Commentaires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638683">
                <a:tc>
                  <a:txBody>
                    <a:bodyPr/>
                    <a:lstStyle/>
                    <a:p>
                      <a:pPr algn="ctr" rtl="0" fontAlgn="ctr"/>
                      <a:r>
                        <a:rPr lang="en-US" sz="1600" b="1" i="0" u="none" strike="noStrike">
                          <a:solidFill>
                            <a:srgbClr val="FFFFFF"/>
                          </a:solidFill>
                          <a:effectLst/>
                          <a:latin typeface="Arial Narrow" panose="020B0606020202030204"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en-US" sz="1800" b="1" i="0" u="none" strike="noStrike" dirty="0">
                          <a:solidFill>
                            <a:srgbClr val="00B050"/>
                          </a:solidFill>
                          <a:effectLst/>
                          <a:latin typeface="Arial Narrow" panose="020B0606020202030204" pitchFamily="34" charset="0"/>
                        </a:rPr>
                        <a:t>Avril 2023</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r>
                        <a:rPr lang="fr-FR" sz="1800" b="0" i="0" u="none" strike="noStrike" dirty="0">
                          <a:solidFill>
                            <a:srgbClr val="00B050"/>
                          </a:solidFill>
                          <a:effectLst/>
                          <a:latin typeface="Arial Narrow" panose="020B0606020202030204" pitchFamily="34" charset="0"/>
                        </a:rPr>
                        <a:t>Pas de constat</a:t>
                      </a:r>
                      <a:endParaRPr lang="en-US" sz="1800" b="0" i="0" u="none" strike="noStrike" dirty="0">
                        <a:solidFill>
                          <a:srgbClr val="00B050"/>
                        </a:solidFill>
                        <a:effectLst/>
                        <a:latin typeface="Arial Narrow" panose="020B0606020202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607529">
                <a:tc>
                  <a:txBody>
                    <a:bodyPr/>
                    <a:lstStyle/>
                    <a:p>
                      <a:pPr algn="ctr" rtl="0" fontAlgn="ctr"/>
                      <a:r>
                        <a:rPr lang="en-US" sz="1600" b="1" i="0" u="none" strike="noStrike" dirty="0">
                          <a:solidFill>
                            <a:srgbClr val="FFFFFF"/>
                          </a:solidFill>
                          <a:effectLst/>
                          <a:latin typeface="Arial Narrow" panose="020B0606020202030204" pitchFamily="34" charset="0"/>
                        </a:rPr>
                        <a:t>Derniers Audits cloturés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a:r>
                        <a:rPr lang="fr-SN" b="1" dirty="0"/>
                        <a:t>OUI</a:t>
                      </a:r>
                      <a:endParaRPr lang="en-US" b="1" dirty="0"/>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Narrow" panose="020B0606020202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1199479">
                <a:tc>
                  <a:txBody>
                    <a:bodyPr/>
                    <a:lstStyle/>
                    <a:p>
                      <a:pPr algn="ctr" rtl="0" fontAlgn="ctr"/>
                      <a:r>
                        <a:rPr lang="en-US" sz="1600" b="1" i="0" u="none" strike="noStrike" dirty="0" err="1">
                          <a:solidFill>
                            <a:srgbClr val="FFFFFF"/>
                          </a:solidFill>
                          <a:effectLst/>
                          <a:latin typeface="Arial Narrow" panose="020B0606020202030204" pitchFamily="34" charset="0"/>
                        </a:rPr>
                        <a:t>Ecarts</a:t>
                      </a:r>
                      <a:r>
                        <a:rPr lang="en-US" sz="1600" b="1" i="0" u="none" strike="noStrike" dirty="0">
                          <a:solidFill>
                            <a:srgbClr val="FFFFFF"/>
                          </a:solidFill>
                          <a:effectLst/>
                          <a:latin typeface="Arial Narrow" panose="020B0606020202030204" pitchFamily="34" charset="0"/>
                        </a:rPr>
                        <a:t>/pts faibles </a:t>
                      </a:r>
                      <a:r>
                        <a:rPr lang="en-US" sz="1600" b="1" i="0" u="none" strike="noStrike" dirty="0" err="1">
                          <a:solidFill>
                            <a:srgbClr val="FFFFFF"/>
                          </a:solidFill>
                          <a:effectLst/>
                          <a:latin typeface="Arial Narrow" panose="020B0606020202030204" pitchFamily="34" charset="0"/>
                        </a:rPr>
                        <a:t>ouverts</a:t>
                      </a:r>
                      <a:r>
                        <a:rPr lang="en-US" sz="1600" b="1" i="0" u="none" strike="noStrike" dirty="0">
                          <a:solidFill>
                            <a:srgbClr val="FFFFFF"/>
                          </a:solidFill>
                          <a:effectLst/>
                          <a:latin typeface="Arial Narrow" panose="020B0606020202030204" pitchFamily="34" charset="0"/>
                        </a:rPr>
                        <a:t>/non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a:r>
                        <a:rPr lang="fr-SN" b="1" dirty="0"/>
                        <a:t>NON</a:t>
                      </a:r>
                      <a:endParaRPr lang="en-US" b="1" dirty="0"/>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Narrow" panose="020B0606020202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54261">
                <a:tc>
                  <a:txBody>
                    <a:bodyPr/>
                    <a:lstStyle/>
                    <a:p>
                      <a:pPr algn="ctr" rtl="0" fontAlgn="ctr"/>
                      <a:r>
                        <a:rPr lang="en-US" sz="1600" b="1" i="0" u="none" strike="noStrike" dirty="0">
                          <a:solidFill>
                            <a:srgbClr val="FFFFFF"/>
                          </a:solidFill>
                          <a:effectLst/>
                          <a:latin typeface="Arial Narrow" panose="020B0606020202030204"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1" i="0" u="none" strike="noStrike" dirty="0">
                          <a:solidFill>
                            <a:srgbClr val="00B050"/>
                          </a:solidFill>
                          <a:effectLst/>
                          <a:latin typeface="Arial Narrow" panose="020B0606020202030204" pitchFamily="34" charset="0"/>
                        </a:rPr>
                        <a:t>2024</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C3300"/>
                        </a:solidFill>
                        <a:effectLst/>
                        <a:latin typeface="Arial Narrow" panose="020B0606020202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
        <p:nvSpPr>
          <p:cNvPr id="1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PM01 – Gouvernance et management des performances</a:t>
            </a:r>
          </a:p>
        </p:txBody>
      </p:sp>
    </p:spTree>
    <p:extLst>
      <p:ext uri="{BB962C8B-B14F-4D97-AF65-F5344CB8AC3E}">
        <p14:creationId xmlns:p14="http://schemas.microsoft.com/office/powerpoint/2010/main" val="14072578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7" y="1681511"/>
            <a:ext cx="3143924" cy="1152962"/>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FFFFF"/>
                    </a:solidFill>
                    <a:effectLst/>
                    <a:uLnTx/>
                    <a:uFillTx/>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15" name="Group 759"/>
          <p:cNvGrpSpPr/>
          <p:nvPr/>
        </p:nvGrpSpPr>
        <p:grpSpPr>
          <a:xfrm>
            <a:off x="3887012" y="2018628"/>
            <a:ext cx="930955"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4955938" y="1414866"/>
            <a:ext cx="6687224" cy="1569660"/>
          </a:xfrm>
          <a:prstGeom prst="rect">
            <a:avLst/>
          </a:prstGeom>
          <a:noFill/>
          <a:ln>
            <a:solidFill>
              <a:srgbClr val="7030A0"/>
            </a:solidFill>
          </a:ln>
        </p:spPr>
        <p:txBody>
          <a:bodyPr wrap="square" rtlCol="0">
            <a:spAutoFit/>
          </a:bodyPr>
          <a:lstStyle/>
          <a:p>
            <a:r>
              <a:rPr lang="fr-FR" sz="2400" dirty="0">
                <a:solidFill>
                  <a:srgbClr val="403151"/>
                </a:solidFill>
                <a:latin typeface="Myriad Web Pro Condensed"/>
              </a:rPr>
              <a:t>Assurer l'engagement et la motivation du personnel à fournir une qualité de service aux patients et à incarner les valeurs de l'entreprise.</a:t>
            </a:r>
            <a:r>
              <a:rPr lang="fr-FR" sz="2400" dirty="0">
                <a:solidFill>
                  <a:srgbClr val="7030A0"/>
                </a:solidFill>
                <a:latin typeface="Arial Narrow" panose="020B0606020202030204" pitchFamily="34" charset="0"/>
              </a:rPr>
              <a:t>	</a:t>
            </a:r>
          </a:p>
        </p:txBody>
      </p:sp>
      <p:grpSp>
        <p:nvGrpSpPr>
          <p:cNvPr id="19" name="Group 719"/>
          <p:cNvGrpSpPr/>
          <p:nvPr/>
        </p:nvGrpSpPr>
        <p:grpSpPr>
          <a:xfrm>
            <a:off x="605116" y="4149820"/>
            <a:ext cx="3143925" cy="1152962"/>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fr-SN" sz="2400" b="1" i="0" u="none" strike="noStrike" kern="0" cap="none" spc="0" normalizeH="0" baseline="0" noProof="0" dirty="0">
                    <a:ln>
                      <a:noFill/>
                    </a:ln>
                    <a:solidFill>
                      <a:srgbClr val="FFFFFF"/>
                    </a:solidFill>
                    <a:effectLst/>
                    <a:uLnTx/>
                    <a:uFillTx/>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25" name="Group 759"/>
          <p:cNvGrpSpPr/>
          <p:nvPr/>
        </p:nvGrpSpPr>
        <p:grpSpPr>
          <a:xfrm>
            <a:off x="3941491" y="4483261"/>
            <a:ext cx="930955"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4955938" y="4030015"/>
            <a:ext cx="6687224" cy="1200329"/>
          </a:xfrm>
          <a:prstGeom prst="rect">
            <a:avLst/>
          </a:prstGeom>
          <a:noFill/>
          <a:ln>
            <a:solidFill>
              <a:srgbClr val="7030A0"/>
            </a:solidFill>
          </a:ln>
        </p:spPr>
        <p:txBody>
          <a:bodyPr wrap="square" rtlCol="0">
            <a:spAutoFit/>
          </a:bodyPr>
          <a:lstStyle/>
          <a:p>
            <a:pPr marL="285750" indent="-285750">
              <a:lnSpc>
                <a:spcPct val="150000"/>
              </a:lnSpc>
              <a:buFontTx/>
              <a:buChar char="-"/>
            </a:pPr>
            <a:r>
              <a:rPr lang="en-US" sz="2400" dirty="0">
                <a:solidFill>
                  <a:srgbClr val="403151"/>
                </a:solidFill>
                <a:latin typeface="Myriad Web Pro Condensed"/>
              </a:rPr>
              <a:t>De : </a:t>
            </a:r>
            <a:r>
              <a:rPr lang="en-US" sz="2400" dirty="0" err="1">
                <a:solidFill>
                  <a:srgbClr val="403151"/>
                </a:solidFill>
                <a:latin typeface="Myriad Web Pro Condensed"/>
              </a:rPr>
              <a:t>Besoin</a:t>
            </a:r>
            <a:r>
              <a:rPr lang="en-US" sz="2400" dirty="0">
                <a:solidFill>
                  <a:srgbClr val="403151"/>
                </a:solidFill>
                <a:latin typeface="Myriad Web Pro Condensed"/>
              </a:rPr>
              <a:t> </a:t>
            </a:r>
            <a:r>
              <a:rPr lang="en-US" sz="2400" dirty="0" err="1">
                <a:solidFill>
                  <a:srgbClr val="403151"/>
                </a:solidFill>
                <a:latin typeface="Myriad Web Pro Condensed"/>
              </a:rPr>
              <a:t>en</a:t>
            </a:r>
            <a:r>
              <a:rPr lang="en-US" sz="2400" dirty="0">
                <a:solidFill>
                  <a:srgbClr val="403151"/>
                </a:solidFill>
                <a:latin typeface="Myriad Web Pro Condensed"/>
              </a:rPr>
              <a:t> </a:t>
            </a:r>
            <a:r>
              <a:rPr lang="en-US" sz="2400" dirty="0" err="1">
                <a:solidFill>
                  <a:srgbClr val="403151"/>
                </a:solidFill>
                <a:latin typeface="Myriad Web Pro Condensed"/>
              </a:rPr>
              <a:t>compétences</a:t>
            </a:r>
            <a:r>
              <a:rPr lang="en-US" sz="2400" dirty="0"/>
              <a:t> </a:t>
            </a:r>
            <a:endParaRPr lang="fr-FR" sz="2400" b="1" dirty="0">
              <a:solidFill>
                <a:srgbClr val="00B050"/>
              </a:solidFill>
              <a:latin typeface="Arial Narrow" panose="020B0606020202030204" pitchFamily="34" charset="0"/>
            </a:endParaRPr>
          </a:p>
          <a:p>
            <a:pPr marL="285750" indent="-285750">
              <a:lnSpc>
                <a:spcPct val="150000"/>
              </a:lnSpc>
              <a:buFontTx/>
              <a:buChar char="-"/>
            </a:pPr>
            <a:r>
              <a:rPr lang="fr-FR" sz="2400" dirty="0">
                <a:solidFill>
                  <a:srgbClr val="403151"/>
                </a:solidFill>
                <a:latin typeface="Myriad Web Pro Condensed"/>
              </a:rPr>
              <a:t>A   : Satisfaction du besoin en compétences</a:t>
            </a:r>
            <a:r>
              <a:rPr lang="fr-FR" sz="2400" dirty="0"/>
              <a:t> </a:t>
            </a:r>
            <a:endParaRPr lang="fr-SN" sz="2400" dirty="0">
              <a:solidFill>
                <a:srgbClr val="7030A0"/>
              </a:solidFill>
              <a:latin typeface="Arial Narrow" panose="020B0606020202030204" pitchFamily="34" charset="0"/>
            </a:endParaRPr>
          </a:p>
        </p:txBody>
      </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i="1" dirty="0">
                <a:solidFill>
                  <a:schemeClr val="bg1"/>
                </a:solidFill>
              </a:rPr>
              <a:t>  Finalité &amp; Périmètre</a:t>
            </a:r>
            <a:endParaRPr lang="en-US" sz="2400" dirty="0">
              <a:solidFill>
                <a:schemeClr val="bg1"/>
              </a:solidFill>
            </a:endParaRPr>
          </a:p>
        </p:txBody>
      </p:sp>
      <p:sp>
        <p:nvSpPr>
          <p:cNvPr id="34" name="ZoneTexte 33"/>
          <p:cNvSpPr txBox="1"/>
          <p:nvPr/>
        </p:nvSpPr>
        <p:spPr>
          <a:xfrm>
            <a:off x="702000" y="836023"/>
            <a:ext cx="3465051" cy="646331"/>
          </a:xfrm>
          <a:prstGeom prst="rect">
            <a:avLst/>
          </a:prstGeom>
          <a:noFill/>
        </p:spPr>
        <p:txBody>
          <a:bodyPr wrap="square" rtlCol="0">
            <a:spAutoFit/>
          </a:bodyPr>
          <a:lstStyle/>
          <a:p>
            <a:r>
              <a:rPr lang="fr-SN" dirty="0">
                <a:latin typeface="Century Gothic" panose="020B0502020202020204" pitchFamily="34" charset="0"/>
              </a:rPr>
              <a:t>Pilote : Mme </a:t>
            </a:r>
            <a:r>
              <a:rPr lang="fr-SN" dirty="0" err="1">
                <a:latin typeface="Century Gothic" panose="020B0502020202020204" pitchFamily="34" charset="0"/>
              </a:rPr>
              <a:t>Sambe</a:t>
            </a:r>
            <a:endParaRPr lang="fr-SN" dirty="0">
              <a:latin typeface="Century Gothic" panose="020B0502020202020204" pitchFamily="34" charset="0"/>
            </a:endParaRPr>
          </a:p>
          <a:p>
            <a:r>
              <a:rPr lang="fr-SN" dirty="0">
                <a:latin typeface="Century Gothic" panose="020B0502020202020204" pitchFamily="34" charset="0"/>
              </a:rPr>
              <a:t>Co-pilote :  Boris</a:t>
            </a:r>
            <a:endParaRPr lang="en-US" dirty="0">
              <a:latin typeface="Century Gothic" panose="020B0502020202020204" pitchFamily="34" charset="0"/>
            </a:endParaRPr>
          </a:p>
        </p:txBody>
      </p:sp>
      <p:sp>
        <p:nvSpPr>
          <p:cNvPr id="30"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PS02 – Gestion des ressources humaines</a:t>
            </a:r>
          </a:p>
        </p:txBody>
      </p:sp>
    </p:spTree>
    <p:extLst>
      <p:ext uri="{BB962C8B-B14F-4D97-AF65-F5344CB8AC3E}">
        <p14:creationId xmlns:p14="http://schemas.microsoft.com/office/powerpoint/2010/main" val="366474771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aphicFrame>
        <p:nvGraphicFramePr>
          <p:cNvPr id="2" name="Tableau 1"/>
          <p:cNvGraphicFramePr>
            <a:graphicFrameLocks noGrp="1"/>
          </p:cNvGraphicFramePr>
          <p:nvPr>
            <p:extLst>
              <p:ext uri="{D42A27DB-BD31-4B8C-83A1-F6EECF244321}">
                <p14:modId xmlns:p14="http://schemas.microsoft.com/office/powerpoint/2010/main" val="4241669545"/>
              </p:ext>
            </p:extLst>
          </p:nvPr>
        </p:nvGraphicFramePr>
        <p:xfrm>
          <a:off x="702000" y="1730320"/>
          <a:ext cx="10775950" cy="3092370"/>
        </p:xfrm>
        <a:graphic>
          <a:graphicData uri="http://schemas.openxmlformats.org/drawingml/2006/table">
            <a:tbl>
              <a:tblPr/>
              <a:tblGrid>
                <a:gridCol w="3038659">
                  <a:extLst>
                    <a:ext uri="{9D8B030D-6E8A-4147-A177-3AD203B41FA5}">
                      <a16:colId xmlns:a16="http://schemas.microsoft.com/office/drawing/2014/main" val="408361486"/>
                    </a:ext>
                  </a:extLst>
                </a:gridCol>
                <a:gridCol w="1031965">
                  <a:extLst>
                    <a:ext uri="{9D8B030D-6E8A-4147-A177-3AD203B41FA5}">
                      <a16:colId xmlns:a16="http://schemas.microsoft.com/office/drawing/2014/main" val="1648570824"/>
                    </a:ext>
                  </a:extLst>
                </a:gridCol>
                <a:gridCol w="836023">
                  <a:extLst>
                    <a:ext uri="{9D8B030D-6E8A-4147-A177-3AD203B41FA5}">
                      <a16:colId xmlns:a16="http://schemas.microsoft.com/office/drawing/2014/main" val="655547457"/>
                    </a:ext>
                  </a:extLst>
                </a:gridCol>
                <a:gridCol w="927463">
                  <a:extLst>
                    <a:ext uri="{9D8B030D-6E8A-4147-A177-3AD203B41FA5}">
                      <a16:colId xmlns:a16="http://schemas.microsoft.com/office/drawing/2014/main" val="990774002"/>
                    </a:ext>
                  </a:extLst>
                </a:gridCol>
                <a:gridCol w="4941840">
                  <a:extLst>
                    <a:ext uri="{9D8B030D-6E8A-4147-A177-3AD203B41FA5}">
                      <a16:colId xmlns:a16="http://schemas.microsoft.com/office/drawing/2014/main" val="562314220"/>
                    </a:ext>
                  </a:extLst>
                </a:gridCol>
              </a:tblGrid>
              <a:tr h="624178">
                <a:tc>
                  <a:txBody>
                    <a:bodyPr/>
                    <a:lstStyle/>
                    <a:p>
                      <a:pPr algn="ctr" fontAlgn="ctr"/>
                      <a:r>
                        <a:rPr lang="en-US" sz="1800" b="1" i="0" u="none" strike="noStrike">
                          <a:solidFill>
                            <a:schemeClr val="bg1"/>
                          </a:solidFill>
                          <a:effectLst/>
                          <a:latin typeface="Arial Narrow" panose="020B0606020202030204" pitchFamily="34" charset="0"/>
                        </a:rPr>
                        <a:t>INDICATEURS </a:t>
                      </a:r>
                    </a:p>
                  </a:txBody>
                  <a:tcPr marL="8114" marR="8114" marT="8114"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1800" b="1" i="0" u="none" strike="noStrike">
                          <a:solidFill>
                            <a:schemeClr val="bg1"/>
                          </a:solidFill>
                          <a:effectLst/>
                          <a:latin typeface="Arial Narrow" panose="020B0606020202030204" pitchFamily="34" charset="0"/>
                        </a:rPr>
                        <a:t>RESP.</a:t>
                      </a:r>
                    </a:p>
                  </a:txBody>
                  <a:tcPr marL="8114" marR="8114" marT="8114"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1800" b="1" i="0" u="none" strike="noStrike">
                          <a:solidFill>
                            <a:schemeClr val="bg1"/>
                          </a:solidFill>
                          <a:effectLst/>
                          <a:latin typeface="Arial Narrow" panose="020B0606020202030204" pitchFamily="34" charset="0"/>
                        </a:rPr>
                        <a:t>FREQ.</a:t>
                      </a:r>
                    </a:p>
                  </a:txBody>
                  <a:tcPr marL="8114" marR="8114" marT="8114"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1800" b="1" i="0" u="none" strike="noStrike">
                          <a:solidFill>
                            <a:schemeClr val="bg1"/>
                          </a:solidFill>
                          <a:effectLst/>
                          <a:latin typeface="Arial Narrow" panose="020B0606020202030204" pitchFamily="34" charset="0"/>
                        </a:rPr>
                        <a:t>CIBLE</a:t>
                      </a:r>
                    </a:p>
                  </a:txBody>
                  <a:tcPr marL="8114" marR="8114" marT="8114"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1800" b="1" i="0" u="none" strike="noStrike" dirty="0">
                          <a:solidFill>
                            <a:schemeClr val="bg1"/>
                          </a:solidFill>
                          <a:effectLst/>
                          <a:latin typeface="Arial Narrow" panose="020B0606020202030204" pitchFamily="34" charset="0"/>
                        </a:rPr>
                        <a:t>METHODE DE CALCUL</a:t>
                      </a:r>
                    </a:p>
                  </a:txBody>
                  <a:tcPr marL="8114" marR="8114" marT="8114" marB="0" anchor="ctr">
                    <a:lnL w="1270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chemeClr val="tx2"/>
                    </a:solidFill>
                  </a:tcPr>
                </a:tc>
                <a:extLst>
                  <a:ext uri="{0D108BD9-81ED-4DB2-BD59-A6C34878D82A}">
                    <a16:rowId xmlns:a16="http://schemas.microsoft.com/office/drawing/2014/main" val="2354087552"/>
                  </a:ext>
                </a:extLst>
              </a:tr>
              <a:tr h="624178">
                <a:tc>
                  <a:txBody>
                    <a:bodyPr/>
                    <a:lstStyle/>
                    <a:p>
                      <a:pPr algn="ctr" fontAlgn="ctr"/>
                      <a:r>
                        <a:rPr lang="en-US" sz="2000" b="0" i="0" u="none" strike="noStrike" dirty="0" err="1">
                          <a:solidFill>
                            <a:srgbClr val="403151"/>
                          </a:solidFill>
                          <a:effectLst/>
                          <a:latin typeface="Arial Narrow" panose="020B0606020202030204" pitchFamily="34" charset="0"/>
                        </a:rPr>
                        <a:t>Pourcentage</a:t>
                      </a:r>
                      <a:r>
                        <a:rPr lang="en-US" sz="2000" b="0" i="0" u="none" strike="noStrike" dirty="0">
                          <a:solidFill>
                            <a:srgbClr val="403151"/>
                          </a:solidFill>
                          <a:effectLst/>
                          <a:latin typeface="Arial Narrow" panose="020B0606020202030204" pitchFamily="34" charset="0"/>
                        </a:rPr>
                        <a:t> de </a:t>
                      </a:r>
                      <a:r>
                        <a:rPr lang="en-US" sz="2000" b="0" i="0" u="none" strike="noStrike" dirty="0" err="1">
                          <a:solidFill>
                            <a:srgbClr val="403151"/>
                          </a:solidFill>
                          <a:effectLst/>
                          <a:latin typeface="Arial Narrow" panose="020B0606020202030204" pitchFamily="34" charset="0"/>
                        </a:rPr>
                        <a:t>collaborateurs</a:t>
                      </a:r>
                      <a:r>
                        <a:rPr lang="en-US" sz="2000" b="0" i="0" u="none" strike="noStrike" dirty="0">
                          <a:solidFill>
                            <a:srgbClr val="403151"/>
                          </a:solidFill>
                          <a:effectLst/>
                          <a:latin typeface="Arial Narrow" panose="020B0606020202030204" pitchFamily="34" charset="0"/>
                        </a:rPr>
                        <a:t> </a:t>
                      </a:r>
                      <a:r>
                        <a:rPr lang="en-US" sz="2000" b="0" i="0" u="none" strike="noStrike" dirty="0" err="1">
                          <a:solidFill>
                            <a:srgbClr val="403151"/>
                          </a:solidFill>
                          <a:effectLst/>
                          <a:latin typeface="Arial Narrow" panose="020B0606020202030204" pitchFamily="34" charset="0"/>
                        </a:rPr>
                        <a:t>évalués</a:t>
                      </a:r>
                      <a:endParaRPr lang="en-US" sz="2000" b="0" i="0" u="none" strike="noStrike" dirty="0">
                        <a:solidFill>
                          <a:srgbClr val="403151"/>
                        </a:solidFill>
                        <a:effectLst/>
                        <a:latin typeface="Arial Narrow" panose="020B0606020202030204" pitchFamily="34" charset="0"/>
                      </a:endParaRP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0" i="0" u="none" strike="noStrike" dirty="0" err="1">
                          <a:solidFill>
                            <a:srgbClr val="403151"/>
                          </a:solidFill>
                          <a:effectLst/>
                          <a:latin typeface="Arial Narrow" panose="020B0606020202030204" pitchFamily="34" charset="0"/>
                        </a:rPr>
                        <a:t>Pilote</a:t>
                      </a:r>
                      <a:endParaRPr lang="en-US" sz="1800" b="0" i="0" u="none" strike="noStrike" dirty="0">
                        <a:solidFill>
                          <a:srgbClr val="403151"/>
                        </a:solidFill>
                        <a:effectLst/>
                        <a:latin typeface="Arial Narrow" panose="020B0606020202030204" pitchFamily="34" charset="0"/>
                      </a:endParaRP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200" b="0" i="0" u="none" strike="noStrike">
                          <a:solidFill>
                            <a:srgbClr val="403151"/>
                          </a:solidFill>
                          <a:effectLst/>
                          <a:latin typeface="Arial Narrow" panose="020B0606020202030204" pitchFamily="34" charset="0"/>
                        </a:rPr>
                        <a:t>Annuelle</a:t>
                      </a: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dirty="0">
                          <a:solidFill>
                            <a:srgbClr val="403151"/>
                          </a:solidFill>
                          <a:effectLst/>
                          <a:latin typeface="Arial Narrow" panose="020B0606020202030204" pitchFamily="34" charset="0"/>
                        </a:rPr>
                        <a:t>90%</a:t>
                      </a: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9933"/>
                    </a:solidFill>
                  </a:tcPr>
                </a:tc>
                <a:tc>
                  <a:txBody>
                    <a:bodyPr/>
                    <a:lstStyle/>
                    <a:p>
                      <a:pPr algn="ctr" fontAlgn="ctr"/>
                      <a:r>
                        <a:rPr lang="fr-FR" sz="2000" b="0" i="0" u="none" strike="noStrike" dirty="0">
                          <a:solidFill>
                            <a:srgbClr val="403151"/>
                          </a:solidFill>
                          <a:effectLst/>
                          <a:latin typeface="Arial Narrow" panose="020B0606020202030204" pitchFamily="34" charset="0"/>
                        </a:rPr>
                        <a:t>Nombres de collaborateurs évalués / Nombre d'évaluations prévues</a:t>
                      </a: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342159695"/>
                  </a:ext>
                </a:extLst>
              </a:tr>
              <a:tr h="665861">
                <a:tc>
                  <a:txBody>
                    <a:bodyPr/>
                    <a:lstStyle/>
                    <a:p>
                      <a:pPr algn="ctr" fontAlgn="ctr"/>
                      <a:r>
                        <a:rPr lang="fr-FR" sz="2000" b="0" i="0" u="none" strike="noStrike" dirty="0">
                          <a:solidFill>
                            <a:srgbClr val="403151"/>
                          </a:solidFill>
                          <a:effectLst/>
                          <a:latin typeface="Arial Narrow" panose="020B0606020202030204" pitchFamily="34" charset="0"/>
                        </a:rPr>
                        <a:t>Taux de réalisation du plan de formation</a:t>
                      </a: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0" i="0" u="none" strike="noStrike" dirty="0" err="1">
                          <a:solidFill>
                            <a:srgbClr val="403151"/>
                          </a:solidFill>
                          <a:effectLst/>
                          <a:latin typeface="Arial Narrow" panose="020B0606020202030204" pitchFamily="34" charset="0"/>
                        </a:rPr>
                        <a:t>Pilote</a:t>
                      </a:r>
                      <a:endParaRPr lang="en-US" sz="1800" b="0" i="0" u="none" strike="noStrike" dirty="0">
                        <a:solidFill>
                          <a:srgbClr val="403151"/>
                        </a:solidFill>
                        <a:effectLst/>
                        <a:latin typeface="Arial Narrow" panose="020B0606020202030204" pitchFamily="34" charset="0"/>
                      </a:endParaRP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200" b="0" i="0" u="none" strike="noStrike" dirty="0" err="1">
                          <a:solidFill>
                            <a:srgbClr val="403151"/>
                          </a:solidFill>
                          <a:effectLst/>
                          <a:latin typeface="Arial Narrow" panose="020B0606020202030204" pitchFamily="34" charset="0"/>
                        </a:rPr>
                        <a:t>Annuelle</a:t>
                      </a:r>
                      <a:endParaRPr lang="en-US" sz="1200" b="0" i="0" u="none" strike="noStrike" dirty="0">
                        <a:solidFill>
                          <a:srgbClr val="403151"/>
                        </a:solidFill>
                        <a:effectLst/>
                        <a:latin typeface="Arial Narrow" panose="020B0606020202030204" pitchFamily="34" charset="0"/>
                      </a:endParaRP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dirty="0">
                          <a:solidFill>
                            <a:srgbClr val="403151"/>
                          </a:solidFill>
                          <a:effectLst/>
                          <a:latin typeface="Arial Narrow" panose="020B0606020202030204" pitchFamily="34" charset="0"/>
                        </a:rPr>
                        <a:t>90%</a:t>
                      </a: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9933"/>
                    </a:solidFill>
                  </a:tcPr>
                </a:tc>
                <a:tc>
                  <a:txBody>
                    <a:bodyPr/>
                    <a:lstStyle/>
                    <a:p>
                      <a:pPr algn="ctr" fontAlgn="ctr"/>
                      <a:r>
                        <a:rPr lang="fr-FR" sz="2000" b="0" i="0" u="none" strike="noStrike" dirty="0">
                          <a:solidFill>
                            <a:srgbClr val="403151"/>
                          </a:solidFill>
                          <a:effectLst/>
                          <a:latin typeface="Arial Narrow" panose="020B0606020202030204" pitchFamily="34" charset="0"/>
                        </a:rPr>
                        <a:t>Actions réalisées / actions prévues échues</a:t>
                      </a: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1092721485"/>
                  </a:ext>
                </a:extLst>
              </a:tr>
              <a:tr h="1178153">
                <a:tc>
                  <a:txBody>
                    <a:bodyPr/>
                    <a:lstStyle/>
                    <a:p>
                      <a:pPr algn="ctr" fontAlgn="ctr"/>
                      <a:r>
                        <a:rPr lang="fr-FR" sz="2000" b="0" i="0" u="none" strike="noStrike" dirty="0">
                          <a:solidFill>
                            <a:srgbClr val="403151"/>
                          </a:solidFill>
                          <a:effectLst/>
                          <a:latin typeface="Arial Narrow" panose="020B0606020202030204" pitchFamily="34" charset="0"/>
                        </a:rPr>
                        <a:t>Efficacité des actions de formation</a:t>
                      </a: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800" b="0" i="0" u="none" strike="noStrike" dirty="0" err="1">
                          <a:solidFill>
                            <a:srgbClr val="403151"/>
                          </a:solidFill>
                          <a:effectLst/>
                          <a:latin typeface="Arial Narrow" panose="020B0606020202030204" pitchFamily="34" charset="0"/>
                        </a:rPr>
                        <a:t>Copilote</a:t>
                      </a:r>
                      <a:endParaRPr lang="en-US" sz="1800" b="0" i="0" u="none" strike="noStrike" dirty="0">
                        <a:solidFill>
                          <a:srgbClr val="403151"/>
                        </a:solidFill>
                        <a:effectLst/>
                        <a:latin typeface="Arial Narrow" panose="020B0606020202030204" pitchFamily="34" charset="0"/>
                      </a:endParaRP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1200" b="0" i="0" u="none" strike="noStrike" dirty="0" err="1">
                          <a:solidFill>
                            <a:srgbClr val="403151"/>
                          </a:solidFill>
                          <a:effectLst/>
                          <a:latin typeface="Arial Narrow" panose="020B0606020202030204" pitchFamily="34" charset="0"/>
                        </a:rPr>
                        <a:t>Annuelle</a:t>
                      </a:r>
                      <a:endParaRPr lang="en-US" sz="1200" b="0" i="0" u="none" strike="noStrike" dirty="0">
                        <a:solidFill>
                          <a:srgbClr val="403151"/>
                        </a:solidFill>
                        <a:effectLst/>
                        <a:latin typeface="Arial Narrow" panose="020B0606020202030204" pitchFamily="34" charset="0"/>
                      </a:endParaRP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dirty="0">
                          <a:solidFill>
                            <a:srgbClr val="403151"/>
                          </a:solidFill>
                          <a:effectLst/>
                          <a:latin typeface="Arial Narrow" panose="020B0606020202030204" pitchFamily="34" charset="0"/>
                        </a:rPr>
                        <a:t>85%</a:t>
                      </a: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9933"/>
                    </a:solidFill>
                  </a:tcPr>
                </a:tc>
                <a:tc>
                  <a:txBody>
                    <a:bodyPr/>
                    <a:lstStyle/>
                    <a:p>
                      <a:pPr algn="ctr" fontAlgn="ctr"/>
                      <a:r>
                        <a:rPr lang="fr-FR" sz="2000" b="0" i="0" u="none" strike="noStrike" dirty="0">
                          <a:solidFill>
                            <a:srgbClr val="403151"/>
                          </a:solidFill>
                          <a:effectLst/>
                          <a:latin typeface="Arial Narrow" panose="020B0606020202030204" pitchFamily="34" charset="0"/>
                        </a:rPr>
                        <a:t>Nombre de formations efficaces / Nombre de formations réalisées</a:t>
                      </a:r>
                    </a:p>
                  </a:txBody>
                  <a:tcPr marL="8114" marR="8114" marT="8114"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248933022"/>
                  </a:ext>
                </a:extLst>
              </a:tr>
            </a:tbl>
          </a:graphicData>
        </a:graphic>
      </p:graphicFrame>
      <p:sp>
        <p:nvSpPr>
          <p:cNvPr id="7" name="Rectangle 6"/>
          <p:cNvSpPr/>
          <p:nvPr/>
        </p:nvSpPr>
        <p:spPr>
          <a:xfrm>
            <a:off x="584434" y="6451216"/>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8"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PS02 – Gestion des Ressources Humaines</a:t>
            </a:r>
          </a:p>
        </p:txBody>
      </p:sp>
    </p:spTree>
    <p:extLst>
      <p:ext uri="{BB962C8B-B14F-4D97-AF65-F5344CB8AC3E}">
        <p14:creationId xmlns:p14="http://schemas.microsoft.com/office/powerpoint/2010/main" val="219363289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7" name="Rectangle 6"/>
          <p:cNvSpPr/>
          <p:nvPr/>
        </p:nvSpPr>
        <p:spPr>
          <a:xfrm>
            <a:off x="584434" y="6451216"/>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 2023</a:t>
            </a:r>
            <a:endParaRPr lang="en-US" sz="2400" dirty="0">
              <a:solidFill>
                <a:schemeClr val="bg1"/>
              </a:solidFill>
            </a:endParaRPr>
          </a:p>
        </p:txBody>
      </p:sp>
      <p:sp>
        <p:nvSpPr>
          <p:cNvPr id="8"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PS02 – Gestion des Ressources Humaines</a:t>
            </a:r>
          </a:p>
        </p:txBody>
      </p:sp>
      <p:graphicFrame>
        <p:nvGraphicFramePr>
          <p:cNvPr id="9" name="Graphique 8">
            <a:extLst>
              <a:ext uri="{FF2B5EF4-FFF2-40B4-BE49-F238E27FC236}">
                <a16:creationId xmlns:a16="http://schemas.microsoft.com/office/drawing/2014/main" id="{6DE29007-E83B-4ACB-8B26-C4089D1C4249}"/>
              </a:ext>
            </a:extLst>
          </p:cNvPr>
          <p:cNvGraphicFramePr/>
          <p:nvPr>
            <p:extLst>
              <p:ext uri="{D42A27DB-BD31-4B8C-83A1-F6EECF244321}">
                <p14:modId xmlns:p14="http://schemas.microsoft.com/office/powerpoint/2010/main" val="3330580377"/>
              </p:ext>
            </p:extLst>
          </p:nvPr>
        </p:nvGraphicFramePr>
        <p:xfrm>
          <a:off x="30013275" y="17346613"/>
          <a:ext cx="7848600" cy="57372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Graphique 9">
            <a:extLst>
              <a:ext uri="{FF2B5EF4-FFF2-40B4-BE49-F238E27FC236}">
                <a16:creationId xmlns:a16="http://schemas.microsoft.com/office/drawing/2014/main" id="{08CD8702-1889-4624-AD74-A42D0897A45E}"/>
              </a:ext>
            </a:extLst>
          </p:cNvPr>
          <p:cNvGraphicFramePr/>
          <p:nvPr>
            <p:extLst>
              <p:ext uri="{D42A27DB-BD31-4B8C-83A1-F6EECF244321}">
                <p14:modId xmlns:p14="http://schemas.microsoft.com/office/powerpoint/2010/main" val="3020400561"/>
              </p:ext>
            </p:extLst>
          </p:nvPr>
        </p:nvGraphicFramePr>
        <p:xfrm>
          <a:off x="38030150" y="17372013"/>
          <a:ext cx="5138738" cy="56705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Tableau 1"/>
          <p:cNvGraphicFramePr>
            <a:graphicFrameLocks noGrp="1"/>
          </p:cNvGraphicFramePr>
          <p:nvPr>
            <p:extLst>
              <p:ext uri="{D42A27DB-BD31-4B8C-83A1-F6EECF244321}">
                <p14:modId xmlns:p14="http://schemas.microsoft.com/office/powerpoint/2010/main" val="4106902602"/>
              </p:ext>
            </p:extLst>
          </p:nvPr>
        </p:nvGraphicFramePr>
        <p:xfrm>
          <a:off x="702000" y="1291797"/>
          <a:ext cx="10584722" cy="3697938"/>
        </p:xfrm>
        <a:graphic>
          <a:graphicData uri="http://schemas.openxmlformats.org/drawingml/2006/table">
            <a:tbl>
              <a:tblPr/>
              <a:tblGrid>
                <a:gridCol w="6916043">
                  <a:extLst>
                    <a:ext uri="{9D8B030D-6E8A-4147-A177-3AD203B41FA5}">
                      <a16:colId xmlns:a16="http://schemas.microsoft.com/office/drawing/2014/main" val="81548951"/>
                    </a:ext>
                  </a:extLst>
                </a:gridCol>
                <a:gridCol w="3668679">
                  <a:extLst>
                    <a:ext uri="{9D8B030D-6E8A-4147-A177-3AD203B41FA5}">
                      <a16:colId xmlns:a16="http://schemas.microsoft.com/office/drawing/2014/main" val="3802277991"/>
                    </a:ext>
                  </a:extLst>
                </a:gridCol>
              </a:tblGrid>
              <a:tr h="1014209">
                <a:tc gridSpan="2">
                  <a:txBody>
                    <a:bodyPr/>
                    <a:lstStyle/>
                    <a:p>
                      <a:pPr algn="ctr" fontAlgn="ctr"/>
                      <a:r>
                        <a:rPr lang="fr-FR" sz="2000" b="1" i="0" u="none" strike="noStrike" dirty="0">
                          <a:solidFill>
                            <a:srgbClr val="FFFFFF"/>
                          </a:solidFill>
                          <a:effectLst/>
                          <a:latin typeface="Bahnschrift" panose="020B0502040204020203" pitchFamily="34" charset="0"/>
                        </a:rPr>
                        <a:t>          PS02 - Gestion des ressources humaines</a:t>
                      </a:r>
                      <a:endParaRPr lang="en-US" sz="1200" b="1" i="0" u="none" strike="noStrike" dirty="0">
                        <a:solidFill>
                          <a:srgbClr val="FFFFFF"/>
                        </a:solidFill>
                        <a:effectLst/>
                        <a:latin typeface="Calibri" panose="020F0502020204030204" pitchFamily="34" charset="0"/>
                      </a:endParaRP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tc hMerge="1">
                  <a:txBody>
                    <a:bodyPr/>
                    <a:lstStyle/>
                    <a:p>
                      <a:pPr algn="ctr" fontAlgn="ctr"/>
                      <a:endParaRPr lang="en-US" sz="1000" b="1" i="0" u="none" strike="noStrike" dirty="0">
                        <a:solidFill>
                          <a:srgbClr val="FFFFFF"/>
                        </a:solidFill>
                        <a:effectLst/>
                        <a:latin typeface="Calibri" panose="020F0502020204030204" pitchFamily="34" charset="0"/>
                      </a:endParaRPr>
                    </a:p>
                  </a:txBody>
                  <a:tcPr marL="0" marR="0" marT="0"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extLst>
                  <a:ext uri="{0D108BD9-81ED-4DB2-BD59-A6C34878D82A}">
                    <a16:rowId xmlns:a16="http://schemas.microsoft.com/office/drawing/2014/main" val="3416371664"/>
                  </a:ext>
                </a:extLst>
              </a:tr>
              <a:tr h="375346">
                <a:tc>
                  <a:txBody>
                    <a:bodyPr/>
                    <a:lstStyle/>
                    <a:p>
                      <a:pPr algn="ctr" fontAlgn="ctr"/>
                      <a:r>
                        <a:rPr lang="en-US" sz="1000" b="1" i="0" u="none" strike="noStrike">
                          <a:solidFill>
                            <a:srgbClr val="FFFFFF"/>
                          </a:solidFill>
                          <a:effectLst/>
                          <a:latin typeface="Bahnschrift" panose="020B0502040204020203" pitchFamily="34" charset="0"/>
                        </a:rPr>
                        <a:t>Indicateurs</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000" b="1" i="1" u="none" strike="noStrike">
                          <a:solidFill>
                            <a:srgbClr val="FFFFFF"/>
                          </a:solidFill>
                          <a:effectLst/>
                          <a:latin typeface="Arial Black" panose="020B0A04020102020204" pitchFamily="34" charset="0"/>
                        </a:rPr>
                        <a:t>Annuel</a:t>
                      </a:r>
                    </a:p>
                  </a:txBody>
                  <a:tcPr marL="0" marR="0" marT="0"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extLst>
                  <a:ext uri="{0D108BD9-81ED-4DB2-BD59-A6C34878D82A}">
                    <a16:rowId xmlns:a16="http://schemas.microsoft.com/office/drawing/2014/main" val="349292705"/>
                  </a:ext>
                </a:extLst>
              </a:tr>
              <a:tr h="769461">
                <a:tc>
                  <a:txBody>
                    <a:bodyPr/>
                    <a:lstStyle/>
                    <a:p>
                      <a:pPr algn="l" fontAlgn="b"/>
                      <a:r>
                        <a:rPr lang="en-US" sz="2800" b="0" i="0" u="none" strike="noStrike" dirty="0" err="1">
                          <a:solidFill>
                            <a:srgbClr val="000000"/>
                          </a:solidFill>
                          <a:effectLst/>
                          <a:latin typeface="Arial Narrow" panose="020B0606020202030204" pitchFamily="34" charset="0"/>
                        </a:rPr>
                        <a:t>Pourcentage</a:t>
                      </a:r>
                      <a:r>
                        <a:rPr lang="en-US" sz="2800" b="0" i="0" u="none" strike="noStrike" dirty="0">
                          <a:solidFill>
                            <a:srgbClr val="000000"/>
                          </a:solidFill>
                          <a:effectLst/>
                          <a:latin typeface="Arial Narrow" panose="020B0606020202030204" pitchFamily="34" charset="0"/>
                        </a:rPr>
                        <a:t> de </a:t>
                      </a:r>
                      <a:r>
                        <a:rPr lang="en-US" sz="2800" b="0" i="0" u="none" strike="noStrike" dirty="0" err="1">
                          <a:solidFill>
                            <a:srgbClr val="000000"/>
                          </a:solidFill>
                          <a:effectLst/>
                          <a:latin typeface="Arial Narrow" panose="020B0606020202030204" pitchFamily="34" charset="0"/>
                        </a:rPr>
                        <a:t>collaborateurs</a:t>
                      </a:r>
                      <a:r>
                        <a:rPr lang="en-US" sz="2800" b="0" i="0" u="none" strike="noStrike" dirty="0">
                          <a:solidFill>
                            <a:srgbClr val="000000"/>
                          </a:solidFill>
                          <a:effectLst/>
                          <a:latin typeface="Arial Narrow" panose="020B0606020202030204" pitchFamily="34" charset="0"/>
                        </a:rPr>
                        <a:t> </a:t>
                      </a:r>
                      <a:r>
                        <a:rPr lang="en-US" sz="2800" b="0" i="0" u="none" strike="noStrike" dirty="0" err="1">
                          <a:solidFill>
                            <a:srgbClr val="000000"/>
                          </a:solidFill>
                          <a:effectLst/>
                          <a:latin typeface="Arial Narrow" panose="020B0606020202030204" pitchFamily="34" charset="0"/>
                        </a:rPr>
                        <a:t>évalués</a:t>
                      </a:r>
                      <a:endParaRPr lang="en-US" sz="2800" b="0" i="0" u="none" strike="noStrike" dirty="0">
                        <a:solidFill>
                          <a:srgbClr val="000000"/>
                        </a:solidFill>
                        <a:effectLst/>
                        <a:latin typeface="Arial Narrow" panose="020B0606020202030204" pitchFamily="34" charset="0"/>
                      </a:endParaRP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endParaRPr lang="en-US" dirty="0"/>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3434121375"/>
                  </a:ext>
                </a:extLst>
              </a:tr>
              <a:tr h="769461">
                <a:tc>
                  <a:txBody>
                    <a:bodyPr/>
                    <a:lstStyle/>
                    <a:p>
                      <a:pPr algn="l" fontAlgn="b"/>
                      <a:r>
                        <a:rPr lang="fr-FR" sz="2800" b="0" i="0" u="none" strike="noStrike" dirty="0">
                          <a:solidFill>
                            <a:srgbClr val="000000"/>
                          </a:solidFill>
                          <a:effectLst/>
                          <a:latin typeface="Arial Narrow" panose="020B0606020202030204" pitchFamily="34" charset="0"/>
                        </a:rPr>
                        <a:t>Taux de réalisation du plan de formation</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endParaRPr lang="en-US" dirty="0"/>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425037150"/>
                  </a:ext>
                </a:extLst>
              </a:tr>
              <a:tr h="769461">
                <a:tc>
                  <a:txBody>
                    <a:bodyPr/>
                    <a:lstStyle/>
                    <a:p>
                      <a:pPr algn="l" fontAlgn="b"/>
                      <a:r>
                        <a:rPr lang="fr-FR" sz="2800" b="0" i="0" u="none" strike="noStrike" dirty="0">
                          <a:solidFill>
                            <a:srgbClr val="000000"/>
                          </a:solidFill>
                          <a:effectLst/>
                          <a:latin typeface="Arial Narrow" panose="020B0606020202030204" pitchFamily="34" charset="0"/>
                        </a:rPr>
                        <a:t>Efficacité des actions de formation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endParaRPr lang="en-US" dirty="0"/>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3416997246"/>
                  </a:ext>
                </a:extLst>
              </a:tr>
            </a:tbl>
          </a:graphicData>
        </a:graphic>
      </p:graphicFrame>
    </p:spTree>
    <p:extLst>
      <p:ext uri="{BB962C8B-B14F-4D97-AF65-F5344CB8AC3E}">
        <p14:creationId xmlns:p14="http://schemas.microsoft.com/office/powerpoint/2010/main" val="289369217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extLst>
              <p:ext uri="{D42A27DB-BD31-4B8C-83A1-F6EECF244321}">
                <p14:modId xmlns:p14="http://schemas.microsoft.com/office/powerpoint/2010/main" val="469221996"/>
              </p:ext>
            </p:extLst>
          </p:nvPr>
        </p:nvGraphicFramePr>
        <p:xfrm>
          <a:off x="816171" y="2098474"/>
          <a:ext cx="9801340" cy="3343430"/>
        </p:xfrm>
        <a:graphic>
          <a:graphicData uri="http://schemas.openxmlformats.org/drawingml/2006/table">
            <a:tbl>
              <a:tblPr/>
              <a:tblGrid>
                <a:gridCol w="673770">
                  <a:extLst>
                    <a:ext uri="{9D8B030D-6E8A-4147-A177-3AD203B41FA5}">
                      <a16:colId xmlns:a16="http://schemas.microsoft.com/office/drawing/2014/main" val="520065804"/>
                    </a:ext>
                  </a:extLst>
                </a:gridCol>
                <a:gridCol w="4321437">
                  <a:extLst>
                    <a:ext uri="{9D8B030D-6E8A-4147-A177-3AD203B41FA5}">
                      <a16:colId xmlns:a16="http://schemas.microsoft.com/office/drawing/2014/main" val="908874983"/>
                    </a:ext>
                  </a:extLst>
                </a:gridCol>
                <a:gridCol w="2785050">
                  <a:extLst>
                    <a:ext uri="{9D8B030D-6E8A-4147-A177-3AD203B41FA5}">
                      <a16:colId xmlns:a16="http://schemas.microsoft.com/office/drawing/2014/main" val="168156180"/>
                    </a:ext>
                  </a:extLst>
                </a:gridCol>
                <a:gridCol w="2021083">
                  <a:extLst>
                    <a:ext uri="{9D8B030D-6E8A-4147-A177-3AD203B41FA5}">
                      <a16:colId xmlns:a16="http://schemas.microsoft.com/office/drawing/2014/main" val="1928767432"/>
                    </a:ext>
                  </a:extLst>
                </a:gridCol>
              </a:tblGrid>
              <a:tr h="621344">
                <a:tc>
                  <a:txBody>
                    <a:bodyPr/>
                    <a:lstStyle/>
                    <a:p>
                      <a:pPr algn="ctr" fontAlgn="ctr"/>
                      <a:r>
                        <a:rPr lang="en-US" sz="1600" b="1" i="0" u="none" strike="noStrike" dirty="0">
                          <a:solidFill>
                            <a:srgbClr val="FFFFFF"/>
                          </a:solidFill>
                          <a:effectLst/>
                          <a:latin typeface="Arial Narrow" panose="020B0606020202030204" pitchFamily="34" charset="0"/>
                        </a:rPr>
                        <a:t>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n-US" sz="1600" b="1" i="0" u="none" strike="noStrike">
                          <a:solidFill>
                            <a:srgbClr val="FFFFFF"/>
                          </a:solidFill>
                          <a:effectLst/>
                          <a:latin typeface="Arial Narrow" panose="020B0606020202030204" pitchFamily="34" charset="0"/>
                        </a:rPr>
                        <a:t>Désignation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n-US" sz="1600" b="1" i="0" u="none" strike="noStrike" dirty="0" err="1">
                          <a:solidFill>
                            <a:srgbClr val="FFFFFF"/>
                          </a:solidFill>
                          <a:effectLst/>
                          <a:latin typeface="Arial Narrow" panose="020B0606020202030204" pitchFamily="34" charset="0"/>
                        </a:rPr>
                        <a:t>Responsable</a:t>
                      </a:r>
                      <a:r>
                        <a:rPr lang="en-US" sz="1600" b="1" i="0" u="none" strike="noStrike" dirty="0">
                          <a:solidFill>
                            <a:srgbClr val="FFFFFF"/>
                          </a:solidFill>
                          <a:effectLst/>
                          <a:latin typeface="Arial Narrow" panose="020B0606020202030204" pitchFamily="34" charset="0"/>
                        </a:rPr>
                        <a:t> de </a:t>
                      </a:r>
                      <a:r>
                        <a:rPr lang="en-US" sz="1600" b="1" i="0" u="none" strike="noStrike" dirty="0" err="1">
                          <a:solidFill>
                            <a:srgbClr val="FFFFFF"/>
                          </a:solidFill>
                          <a:effectLst/>
                          <a:latin typeface="Arial Narrow" panose="020B0606020202030204" pitchFamily="34" charset="0"/>
                        </a:rPr>
                        <a:t>réalisation</a:t>
                      </a:r>
                      <a:endParaRPr lang="en-US" sz="16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fr-SN" sz="1600" b="1" i="0" u="none" strike="noStrike" dirty="0">
                          <a:solidFill>
                            <a:srgbClr val="FFFFFF"/>
                          </a:solidFill>
                          <a:effectLst/>
                          <a:latin typeface="Arial Narrow" panose="020B0606020202030204" pitchFamily="34" charset="0"/>
                        </a:rPr>
                        <a:t>Réalisation</a:t>
                      </a:r>
                      <a:endParaRPr lang="en-US" sz="16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2561164551"/>
                  </a:ext>
                </a:extLst>
              </a:tr>
              <a:tr h="1361043">
                <a:tc>
                  <a:txBody>
                    <a:bodyPr/>
                    <a:lstStyle/>
                    <a:p>
                      <a:pPr algn="ctr"/>
                      <a:r>
                        <a:rPr lang="fr-SN" b="1" dirty="0"/>
                        <a:t>497</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SN" b="1" dirty="0"/>
                        <a:t>Mettre</a:t>
                      </a:r>
                      <a:r>
                        <a:rPr lang="fr-SN" b="1" baseline="0" dirty="0"/>
                        <a:t> à jour la base de données du personnel</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SN" dirty="0"/>
                        <a:t>Boris</a:t>
                      </a:r>
                      <a:endParaRPr lang="en-US"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SN" b="1" dirty="0">
                          <a:solidFill>
                            <a:srgbClr val="00B050"/>
                          </a:solidFill>
                        </a:rPr>
                        <a:t>90%</a:t>
                      </a:r>
                      <a:endParaRPr lang="en-US" b="1" dirty="0">
                        <a:solidFill>
                          <a:srgbClr val="00B050"/>
                        </a:solidFill>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6492683"/>
                  </a:ext>
                </a:extLst>
              </a:tr>
              <a:tr h="1361043">
                <a:tc>
                  <a:txBody>
                    <a:bodyPr/>
                    <a:lstStyle/>
                    <a:p>
                      <a:pPr algn="ctr"/>
                      <a:r>
                        <a:rPr lang="en-US" b="1" dirty="0"/>
                        <a:t>564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b="1" dirty="0"/>
                        <a:t>Les valeurs cibles des indicateurs sont pour la plupart atteintes, il convient d’ étudier la disponibilité d’autres indicateurs</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dirty="0" err="1"/>
                        <a:t>Kouna</a:t>
                      </a:r>
                      <a:endParaRPr lang="en-US"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b="1" dirty="0">
                          <a:solidFill>
                            <a:srgbClr val="FF0000"/>
                          </a:solidFill>
                        </a:rPr>
                        <a:t>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3042264"/>
                  </a:ext>
                </a:extLst>
              </a:tr>
            </a:tbl>
          </a:graphicData>
        </a:graphic>
      </p:graphicFrame>
      <p:grpSp>
        <p:nvGrpSpPr>
          <p:cNvPr id="5" name="Groupe 4"/>
          <p:cNvGrpSpPr/>
          <p:nvPr/>
        </p:nvGrpSpPr>
        <p:grpSpPr>
          <a:xfrm>
            <a:off x="10617511" y="0"/>
            <a:ext cx="1146808" cy="1241603"/>
            <a:chOff x="7966579" y="-6936"/>
            <a:chExt cx="1146808" cy="1241603"/>
          </a:xfrm>
        </p:grpSpPr>
        <p:sp>
          <p:nvSpPr>
            <p:cNvPr id="6"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7"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8" name="Titre 7"/>
          <p:cNvSpPr>
            <a:spLocks noGrp="1"/>
          </p:cNvSpPr>
          <p:nvPr>
            <p:ph type="title"/>
          </p:nvPr>
        </p:nvSpPr>
        <p:spPr>
          <a:xfrm>
            <a:off x="702000" y="6298776"/>
            <a:ext cx="10788000" cy="44024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Actions dans Qualipro (réalisées, en cours, en retard)</a:t>
            </a:r>
            <a:endParaRPr lang="en-US" sz="2400" dirty="0">
              <a:solidFill>
                <a:schemeClr val="bg1"/>
              </a:solidFill>
            </a:endParaRPr>
          </a:p>
        </p:txBody>
      </p:sp>
      <p:sp>
        <p:nvSpPr>
          <p:cNvPr id="3" name="Rectangle 2"/>
          <p:cNvSpPr/>
          <p:nvPr/>
        </p:nvSpPr>
        <p:spPr>
          <a:xfrm>
            <a:off x="816171" y="1599104"/>
            <a:ext cx="9801340" cy="369332"/>
          </a:xfrm>
          <a:prstGeom prst="rect">
            <a:avLst/>
          </a:prstGeom>
          <a:solidFill>
            <a:srgbClr val="80227C"/>
          </a:solidFill>
        </p:spPr>
        <p:txBody>
          <a:bodyPr wrap="square">
            <a:spAutoFit/>
          </a:bodyPr>
          <a:lstStyle/>
          <a:p>
            <a:pPr algn="ctr" fontAlgn="ctr"/>
            <a:r>
              <a:rPr lang="fr-FR" b="1" dirty="0">
                <a:solidFill>
                  <a:srgbClr val="FFFFFF"/>
                </a:solidFill>
                <a:latin typeface="Bahnschrift" panose="020B0502040204020203" pitchFamily="34" charset="0"/>
              </a:rPr>
              <a:t>PS02 – Gestion des ressources humaines</a:t>
            </a:r>
          </a:p>
        </p:txBody>
      </p:sp>
      <p:sp>
        <p:nvSpPr>
          <p:cNvPr id="9" name="Titre 1">
            <a:extLst>
              <a:ext uri="{FF2B5EF4-FFF2-40B4-BE49-F238E27FC236}">
                <a16:creationId xmlns:a16="http://schemas.microsoft.com/office/drawing/2014/main" id="{DB7CEAEC-4849-4BA5-9A1C-6D67CF319CFF}"/>
              </a:ext>
            </a:extLst>
          </p:cNvPr>
          <p:cNvSpPr txBox="1">
            <a:spLocks/>
          </p:cNvSpPr>
          <p:nvPr/>
        </p:nvSpPr>
        <p:spPr>
          <a:xfrm>
            <a:off x="365165" y="215489"/>
            <a:ext cx="10788000" cy="896076"/>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a:lstStyle>
          <a:p>
            <a:pPr algn="ctr"/>
            <a:r>
              <a:rPr lang="fr-FR" sz="3200" b="1" dirty="0">
                <a:latin typeface="Bahnschrift" panose="020B0502040204020203" pitchFamily="34" charset="0"/>
              </a:rPr>
              <a:t> PS02 – Gestion des ressources humaines</a:t>
            </a:r>
          </a:p>
        </p:txBody>
      </p:sp>
    </p:spTree>
    <p:extLst>
      <p:ext uri="{BB962C8B-B14F-4D97-AF65-F5344CB8AC3E}">
        <p14:creationId xmlns:p14="http://schemas.microsoft.com/office/powerpoint/2010/main" val="194577217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Audit</a:t>
            </a:r>
            <a:endParaRPr lang="en-US" sz="2400" dirty="0">
              <a:solidFill>
                <a:schemeClr val="bg1"/>
              </a:solidFill>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PS02 – Gestion des ressources humaines</a:t>
            </a:r>
          </a:p>
        </p:txBody>
      </p:sp>
      <p:graphicFrame>
        <p:nvGraphicFramePr>
          <p:cNvPr id="11" name="Tableau 10"/>
          <p:cNvGraphicFramePr>
            <a:graphicFrameLocks noGrp="1"/>
          </p:cNvGraphicFramePr>
          <p:nvPr>
            <p:extLst>
              <p:ext uri="{D42A27DB-BD31-4B8C-83A1-F6EECF244321}">
                <p14:modId xmlns:p14="http://schemas.microsoft.com/office/powerpoint/2010/main" val="2333268404"/>
              </p:ext>
            </p:extLst>
          </p:nvPr>
        </p:nvGraphicFramePr>
        <p:xfrm>
          <a:off x="844062" y="1241603"/>
          <a:ext cx="10442659" cy="4076098"/>
        </p:xfrm>
        <a:graphic>
          <a:graphicData uri="http://schemas.openxmlformats.org/drawingml/2006/table">
            <a:tbl>
              <a:tblPr/>
              <a:tblGrid>
                <a:gridCol w="3876014">
                  <a:extLst>
                    <a:ext uri="{9D8B030D-6E8A-4147-A177-3AD203B41FA5}">
                      <a16:colId xmlns:a16="http://schemas.microsoft.com/office/drawing/2014/main" val="1773555427"/>
                    </a:ext>
                  </a:extLst>
                </a:gridCol>
                <a:gridCol w="1411783">
                  <a:extLst>
                    <a:ext uri="{9D8B030D-6E8A-4147-A177-3AD203B41FA5}">
                      <a16:colId xmlns:a16="http://schemas.microsoft.com/office/drawing/2014/main" val="1375318744"/>
                    </a:ext>
                  </a:extLst>
                </a:gridCol>
                <a:gridCol w="5154862">
                  <a:extLst>
                    <a:ext uri="{9D8B030D-6E8A-4147-A177-3AD203B41FA5}">
                      <a16:colId xmlns:a16="http://schemas.microsoft.com/office/drawing/2014/main" val="3001103945"/>
                    </a:ext>
                  </a:extLst>
                </a:gridCol>
              </a:tblGrid>
              <a:tr h="560795">
                <a:tc gridSpan="3">
                  <a:txBody>
                    <a:bodyPr/>
                    <a:lstStyle/>
                    <a:p>
                      <a:pPr algn="ctr" rtl="0" fontAlgn="ctr"/>
                      <a:r>
                        <a:rPr lang="fr-FR" sz="1600" b="1" i="0" u="none" strike="noStrike" dirty="0">
                          <a:solidFill>
                            <a:srgbClr val="FFFFFF"/>
                          </a:solidFill>
                          <a:effectLst/>
                          <a:latin typeface="Bahnschrift" panose="020B0502040204020203" pitchFamily="34" charset="0"/>
                        </a:rPr>
                        <a:t>PS02 – Gestion des ressources humaines</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0227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464213">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82907">
                <a:tc>
                  <a:txBody>
                    <a:bodyPr/>
                    <a:lstStyle/>
                    <a:p>
                      <a:pPr algn="ctr" fontAlgn="b"/>
                      <a:r>
                        <a:rPr lang="en-US" sz="1800" b="0" i="0" u="none" strike="noStrike" dirty="0">
                          <a:solidFill>
                            <a:srgbClr val="000000"/>
                          </a:solidFill>
                          <a:effectLst/>
                          <a:latin typeface="Arial" panose="020B0604020202020204" pitchFamily="34" charset="0"/>
                        </a:rPr>
                        <a:t>Rubriques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panose="020B0604020202020204" pitchFamily="34" charset="0"/>
                        </a:rPr>
                        <a:t>Réponses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Arial" panose="020B0604020202020204" pitchFamily="34" charset="0"/>
                        </a:rPr>
                        <a:t>Commentaires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638683">
                <a:tc>
                  <a:txBody>
                    <a:bodyPr/>
                    <a:lstStyle/>
                    <a:p>
                      <a:pPr algn="ctr" rtl="0" fontAlgn="ctr"/>
                      <a:r>
                        <a:rPr lang="en-US" sz="1600" b="1" i="0" u="none" strike="noStrike">
                          <a:solidFill>
                            <a:srgbClr val="FFFFFF"/>
                          </a:solidFill>
                          <a:effectLst/>
                          <a:latin typeface="Bahnschrift" panose="020B0502040204020203"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fr-SN" sz="1600" b="0" i="0" u="none" strike="noStrike" dirty="0">
                          <a:solidFill>
                            <a:srgbClr val="000000"/>
                          </a:solidFill>
                          <a:effectLst/>
                          <a:latin typeface="Arial Rounded MT Bold" panose="020F0704030504030204" pitchFamily="34" charset="0"/>
                        </a:rPr>
                        <a:t>26/08/2022</a:t>
                      </a:r>
                      <a:endParaRPr lang="en-US" sz="1600" b="0" i="0" u="none" strike="noStrike" dirty="0">
                        <a:solidFill>
                          <a:srgbClr val="0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285750" indent="-285750" algn="l" fontAlgn="b">
                        <a:buFont typeface="Arial" panose="020B0604020202020204" pitchFamily="34" charset="0"/>
                        <a:buChar char="•"/>
                      </a:pPr>
                      <a:r>
                        <a:rPr lang="fr-SN" sz="1600" b="0" i="0" u="none" strike="noStrike" dirty="0">
                          <a:solidFill>
                            <a:srgbClr val="000000"/>
                          </a:solidFill>
                          <a:effectLst/>
                          <a:latin typeface="Arial Rounded MT Bold" panose="020F0704030504030204" pitchFamily="34" charset="0"/>
                        </a:rPr>
                        <a:t>02 pts</a:t>
                      </a:r>
                      <a:r>
                        <a:rPr lang="fr-SN" sz="1600" b="0" i="0" u="none" strike="noStrike" baseline="0" dirty="0">
                          <a:solidFill>
                            <a:srgbClr val="000000"/>
                          </a:solidFill>
                          <a:effectLst/>
                          <a:latin typeface="Arial Rounded MT Bold" panose="020F0704030504030204" pitchFamily="34" charset="0"/>
                        </a:rPr>
                        <a:t> </a:t>
                      </a:r>
                      <a:r>
                        <a:rPr lang="fr-SN" sz="1600" b="0" i="0" u="none" strike="noStrike" dirty="0">
                          <a:solidFill>
                            <a:srgbClr val="000000"/>
                          </a:solidFill>
                          <a:effectLst/>
                          <a:latin typeface="Arial Rounded MT Bold" panose="020F0704030504030204" pitchFamily="34" charset="0"/>
                        </a:rPr>
                        <a:t>faibles</a:t>
                      </a:r>
                    </a:p>
                    <a:p>
                      <a:pPr marL="285750" indent="-285750" algn="l" fontAlgn="b">
                        <a:buFont typeface="Arial" panose="020B0604020202020204" pitchFamily="34" charset="0"/>
                        <a:buChar char="•"/>
                      </a:pPr>
                      <a:r>
                        <a:rPr lang="fr-SN" sz="1600" b="0" i="0" u="none" strike="noStrike" dirty="0">
                          <a:solidFill>
                            <a:srgbClr val="000000"/>
                          </a:solidFill>
                          <a:effectLst/>
                          <a:latin typeface="Arial Rounded MT Bold" panose="020F0704030504030204" pitchFamily="34" charset="0"/>
                        </a:rPr>
                        <a:t>1 piste d’amélioration</a:t>
                      </a:r>
                      <a:endParaRPr lang="en-US" sz="1600" b="0" i="0" u="none" strike="noStrike" dirty="0">
                        <a:solidFill>
                          <a:srgbClr val="0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607529">
                <a:tc>
                  <a:txBody>
                    <a:bodyPr/>
                    <a:lstStyle/>
                    <a:p>
                      <a:pPr algn="ctr" rtl="0" fontAlgn="ctr"/>
                      <a:r>
                        <a:rPr lang="en-US" sz="1600" b="1" i="0" u="none" strike="noStrike" dirty="0" err="1">
                          <a:solidFill>
                            <a:srgbClr val="FFFFFF"/>
                          </a:solidFill>
                          <a:effectLst/>
                          <a:latin typeface="Bahnschrift" panose="020B0502040204020203" pitchFamily="34" charset="0"/>
                        </a:rPr>
                        <a:t>Derniers</a:t>
                      </a:r>
                      <a:r>
                        <a:rPr lang="en-US" sz="1600" b="1" i="0" u="none" strike="noStrike" dirty="0">
                          <a:solidFill>
                            <a:srgbClr val="FFFFFF"/>
                          </a:solidFill>
                          <a:effectLst/>
                          <a:latin typeface="Bahnschrift" panose="020B0502040204020203" pitchFamily="34" charset="0"/>
                        </a:rPr>
                        <a:t> Audits </a:t>
                      </a:r>
                      <a:r>
                        <a:rPr lang="en-US" sz="1600" b="1" i="0" u="none" strike="noStrike" dirty="0" err="1">
                          <a:solidFill>
                            <a:srgbClr val="FFFFFF"/>
                          </a:solidFill>
                          <a:effectLst/>
                          <a:latin typeface="Bahnschrift" panose="020B0502040204020203" pitchFamily="34" charset="0"/>
                        </a:rPr>
                        <a:t>cloturés</a:t>
                      </a:r>
                      <a:r>
                        <a:rPr lang="en-US" sz="1600" b="1" i="0" u="none" strike="noStrike" dirty="0">
                          <a:solidFill>
                            <a:srgbClr val="FFFFFF"/>
                          </a:solidFill>
                          <a:effectLst/>
                          <a:latin typeface="Bahnschrift" panose="020B0502040204020203"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fr-SN" sz="1600" b="0" i="0" u="none" strike="noStrike" dirty="0">
                          <a:solidFill>
                            <a:srgbClr val="00B050"/>
                          </a:solidFill>
                          <a:effectLst/>
                          <a:latin typeface="Arial Rounded MT Bold" panose="020F0704030504030204" pitchFamily="34" charset="0"/>
                        </a:rPr>
                        <a:t>Non</a:t>
                      </a:r>
                      <a:endParaRPr lang="en-US" sz="1600" b="0" i="0" u="none" strike="noStrike" dirty="0">
                        <a:solidFill>
                          <a:srgbClr val="00B05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667710">
                <a:tc>
                  <a:txBody>
                    <a:bodyPr/>
                    <a:lstStyle/>
                    <a:p>
                      <a:pPr algn="ctr" rtl="0" fontAlgn="ctr"/>
                      <a:r>
                        <a:rPr lang="en-US" sz="1600" b="1" i="0" u="none" strike="noStrike" dirty="0" err="1">
                          <a:solidFill>
                            <a:srgbClr val="FFFFFF"/>
                          </a:solidFill>
                          <a:effectLst/>
                          <a:latin typeface="Bahnschrift" panose="020B0502040204020203" pitchFamily="34" charset="0"/>
                        </a:rPr>
                        <a:t>Ecarts</a:t>
                      </a:r>
                      <a:r>
                        <a:rPr lang="en-US" sz="1600" b="1" i="0" u="none" strike="noStrike" dirty="0">
                          <a:solidFill>
                            <a:srgbClr val="FFFFFF"/>
                          </a:solidFill>
                          <a:effectLst/>
                          <a:latin typeface="Bahnschrift" panose="020B0502040204020203" pitchFamily="34" charset="0"/>
                        </a:rPr>
                        <a:t>/pts faibles </a:t>
                      </a:r>
                      <a:r>
                        <a:rPr lang="en-US" sz="1600" b="1" i="0" u="none" strike="noStrike" dirty="0" err="1">
                          <a:solidFill>
                            <a:srgbClr val="FFFFFF"/>
                          </a:solidFill>
                          <a:effectLst/>
                          <a:latin typeface="Bahnschrift" panose="020B0502040204020203" pitchFamily="34" charset="0"/>
                        </a:rPr>
                        <a:t>ouverts</a:t>
                      </a:r>
                      <a:r>
                        <a:rPr lang="en-US" sz="1600" b="1" i="0" u="none" strike="noStrike" dirty="0">
                          <a:solidFill>
                            <a:srgbClr val="FFFFFF"/>
                          </a:solidFill>
                          <a:effectLst/>
                          <a:latin typeface="Bahnschrift" panose="020B0502040204020203" pitchFamily="34" charset="0"/>
                        </a:rPr>
                        <a:t>/non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err="1">
                          <a:solidFill>
                            <a:srgbClr val="00B050"/>
                          </a:solidFill>
                          <a:effectLst/>
                          <a:latin typeface="Arial Rounded MT Bold" panose="020F0704030504030204" pitchFamily="34" charset="0"/>
                        </a:rPr>
                        <a:t>Oui</a:t>
                      </a:r>
                      <a:endParaRPr lang="en-US" sz="1600" b="0" i="0" u="none" strike="noStrike" dirty="0">
                        <a:solidFill>
                          <a:srgbClr val="00B05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0" indent="0" algn="l" rtl="0" fontAlgn="ctr">
                        <a:buFont typeface="Arial" panose="020B0604020202020204" pitchFamily="34" charset="0"/>
                        <a:buNone/>
                      </a:pPr>
                      <a:r>
                        <a:rPr lang="fr-SN" sz="1600" b="0" i="0" u="none" strike="noStrike" baseline="0" dirty="0">
                          <a:solidFill>
                            <a:srgbClr val="C00000"/>
                          </a:solidFill>
                          <a:effectLst/>
                          <a:latin typeface="Arial Rounded MT Bold" panose="020F0704030504030204" pitchFamily="34" charset="0"/>
                        </a:rPr>
                        <a:t>Base de données du personnel incomplète</a:t>
                      </a: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54261">
                <a:tc>
                  <a:txBody>
                    <a:bodyPr/>
                    <a:lstStyle/>
                    <a:p>
                      <a:pPr algn="ctr" rtl="0" fontAlgn="ctr"/>
                      <a:r>
                        <a:rPr lang="en-US" sz="1600" b="1" i="0" u="none" strike="noStrike">
                          <a:solidFill>
                            <a:srgbClr val="FFFFFF"/>
                          </a:solidFill>
                          <a:effectLst/>
                          <a:latin typeface="Bahnschrift" panose="020B0502040204020203"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fr-SN" sz="1600" b="0" i="0" u="none" strike="noStrike" dirty="0">
                          <a:solidFill>
                            <a:srgbClr val="00B050"/>
                          </a:solidFill>
                          <a:effectLst/>
                          <a:latin typeface="Arial Rounded MT Bold" panose="020F0704030504030204" pitchFamily="34" charset="0"/>
                        </a:rPr>
                        <a:t>Août</a:t>
                      </a:r>
                      <a:r>
                        <a:rPr lang="fr-SN" sz="1600" b="0" i="0" u="none" strike="noStrike" baseline="0" dirty="0">
                          <a:solidFill>
                            <a:srgbClr val="00B050"/>
                          </a:solidFill>
                          <a:effectLst/>
                          <a:latin typeface="Arial Rounded MT Bold" panose="020F0704030504030204" pitchFamily="34" charset="0"/>
                        </a:rPr>
                        <a:t> 2023</a:t>
                      </a:r>
                      <a:endParaRPr lang="en-US" sz="1600" b="0" i="0" u="none" strike="noStrike" dirty="0">
                        <a:solidFill>
                          <a:srgbClr val="00B05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C33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Tree>
    <p:extLst>
      <p:ext uri="{BB962C8B-B14F-4D97-AF65-F5344CB8AC3E}">
        <p14:creationId xmlns:p14="http://schemas.microsoft.com/office/powerpoint/2010/main" val="60877514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PS02 – Gestion des Ressources humaines</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aphicFrame>
        <p:nvGraphicFramePr>
          <p:cNvPr id="9" name="Tableau 8"/>
          <p:cNvGraphicFramePr>
            <a:graphicFrameLocks noGrp="1"/>
          </p:cNvGraphicFramePr>
          <p:nvPr>
            <p:extLst>
              <p:ext uri="{D42A27DB-BD31-4B8C-83A1-F6EECF244321}">
                <p14:modId xmlns:p14="http://schemas.microsoft.com/office/powerpoint/2010/main" val="3194969922"/>
              </p:ext>
            </p:extLst>
          </p:nvPr>
        </p:nvGraphicFramePr>
        <p:xfrm>
          <a:off x="1240971" y="1593670"/>
          <a:ext cx="10045751" cy="3605682"/>
        </p:xfrm>
        <a:graphic>
          <a:graphicData uri="http://schemas.openxmlformats.org/drawingml/2006/table">
            <a:tbl>
              <a:tblPr/>
              <a:tblGrid>
                <a:gridCol w="4245429">
                  <a:extLst>
                    <a:ext uri="{9D8B030D-6E8A-4147-A177-3AD203B41FA5}">
                      <a16:colId xmlns:a16="http://schemas.microsoft.com/office/drawing/2014/main" val="2447260720"/>
                    </a:ext>
                  </a:extLst>
                </a:gridCol>
                <a:gridCol w="5800322">
                  <a:extLst>
                    <a:ext uri="{9D8B030D-6E8A-4147-A177-3AD203B41FA5}">
                      <a16:colId xmlns:a16="http://schemas.microsoft.com/office/drawing/2014/main" val="2779336989"/>
                    </a:ext>
                  </a:extLst>
                </a:gridCol>
              </a:tblGrid>
              <a:tr h="569435">
                <a:tc gridSpan="2">
                  <a:txBody>
                    <a:bodyPr/>
                    <a:lstStyle/>
                    <a:p>
                      <a:pPr algn="ctr" fontAlgn="ctr"/>
                      <a:r>
                        <a:rPr lang="fr-FR" sz="1400" b="1" i="0" u="none" strike="noStrike" dirty="0">
                          <a:solidFill>
                            <a:srgbClr val="FFFFFF"/>
                          </a:solidFill>
                          <a:effectLst/>
                          <a:latin typeface="Bahnschrift" panose="020B0502040204020203" pitchFamily="34" charset="0"/>
                        </a:rPr>
                        <a:t>PS02 – Gestion</a:t>
                      </a:r>
                      <a:r>
                        <a:rPr lang="fr-FR" sz="1400" b="1" i="0" u="none" strike="noStrike" baseline="0" dirty="0">
                          <a:solidFill>
                            <a:srgbClr val="FFFFFF"/>
                          </a:solidFill>
                          <a:effectLst/>
                          <a:latin typeface="Bahnschrift" panose="020B0502040204020203" pitchFamily="34" charset="0"/>
                        </a:rPr>
                        <a:t> des ressources matérielles</a:t>
                      </a:r>
                      <a:endParaRPr lang="fr-FR" sz="1400" b="1"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0227C"/>
                    </a:solidFill>
                  </a:tcPr>
                </a:tc>
                <a:tc hMerge="1">
                  <a:txBody>
                    <a:bodyPr/>
                    <a:lstStyle/>
                    <a:p>
                      <a:endParaRPr lang="en-US"/>
                    </a:p>
                  </a:txBody>
                  <a:tcPr/>
                </a:tc>
                <a:extLst>
                  <a:ext uri="{0D108BD9-81ED-4DB2-BD59-A6C34878D82A}">
                    <a16:rowId xmlns:a16="http://schemas.microsoft.com/office/drawing/2014/main" val="2574862643"/>
                  </a:ext>
                </a:extLst>
              </a:tr>
              <a:tr h="1138873">
                <a:tc>
                  <a:txBody>
                    <a:bodyPr/>
                    <a:lstStyle/>
                    <a:p>
                      <a:pPr algn="ctr" fontAlgn="ctr"/>
                      <a:r>
                        <a:rPr lang="fr-FR" sz="1400" b="1" i="0" u="none" strike="noStrike" dirty="0">
                          <a:solidFill>
                            <a:srgbClr val="FFFFFF"/>
                          </a:solidFill>
                          <a:effectLst/>
                          <a:latin typeface="Bahnschrift" panose="020B0502040204020203" pitchFamily="34" charset="0"/>
                        </a:rPr>
                        <a:t>Difficultés rencontrées dans le processus &amp; Qualipro</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ctr"/>
                      <a:r>
                        <a:rPr lang="en-US" sz="1400" b="1" i="0" u="none" strike="noStrike" dirty="0" err="1">
                          <a:solidFill>
                            <a:srgbClr val="FFFFFF"/>
                          </a:solidFill>
                          <a:effectLst/>
                          <a:latin typeface="Bahnschrift" panose="020B0502040204020203" pitchFamily="34" charset="0"/>
                        </a:rPr>
                        <a:t>Besoin</a:t>
                      </a:r>
                      <a:r>
                        <a:rPr lang="en-US" sz="1400" b="1" i="0" u="none" strike="noStrike" dirty="0">
                          <a:solidFill>
                            <a:srgbClr val="FFFFFF"/>
                          </a:solidFill>
                          <a:effectLst/>
                          <a:latin typeface="Bahnschrift" panose="020B0502040204020203" pitchFamily="34" charset="0"/>
                        </a:rPr>
                        <a:t>/</a:t>
                      </a:r>
                      <a:r>
                        <a:rPr lang="en-US" sz="1400" b="1" i="0" u="none" strike="noStrike" dirty="0" err="1">
                          <a:solidFill>
                            <a:srgbClr val="FFFFFF"/>
                          </a:solidFill>
                          <a:effectLst/>
                          <a:latin typeface="Bahnschrift" panose="020B0502040204020203" pitchFamily="34" charset="0"/>
                        </a:rPr>
                        <a:t>réclamation</a:t>
                      </a:r>
                      <a:endParaRPr lang="en-US" sz="1400" b="1"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extLst>
                  <a:ext uri="{0D108BD9-81ED-4DB2-BD59-A6C34878D82A}">
                    <a16:rowId xmlns:a16="http://schemas.microsoft.com/office/drawing/2014/main" val="2440026530"/>
                  </a:ext>
                </a:extLst>
              </a:tr>
              <a:tr h="1897374">
                <a:tc>
                  <a:txBody>
                    <a:bodyPr/>
                    <a:lstStyle/>
                    <a:p>
                      <a:pPr marL="285750" indent="-285750" algn="l" fontAlgn="ctr">
                        <a:buFont typeface="Arial" panose="020B0604020202020204" pitchFamily="34" charset="0"/>
                        <a:buChar char="•"/>
                      </a:pPr>
                      <a:endParaRPr lang="en-US" sz="1400" b="0" i="0" u="none" strike="noStrike" dirty="0">
                        <a:solidFill>
                          <a:srgbClr val="000000"/>
                        </a:solidFill>
                        <a:effectLst/>
                        <a:latin typeface="Bahnschrift" panose="020B0502040204020203"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l" fontAlgn="ctr"/>
                      <a:endParaRPr lang="en-US" sz="14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550560852"/>
                  </a:ext>
                </a:extLst>
              </a:tr>
            </a:tbl>
          </a:graphicData>
        </a:graphic>
      </p:graphicFrame>
      <p:sp>
        <p:nvSpPr>
          <p:cNvPr id="7" name="Rectangle 6"/>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Gestion du processus</a:t>
            </a:r>
            <a:endParaRPr lang="en-US" sz="2400" dirty="0">
              <a:solidFill>
                <a:schemeClr val="bg1"/>
              </a:solidFill>
            </a:endParaRPr>
          </a:p>
        </p:txBody>
      </p:sp>
    </p:spTree>
    <p:extLst>
      <p:ext uri="{BB962C8B-B14F-4D97-AF65-F5344CB8AC3E}">
        <p14:creationId xmlns:p14="http://schemas.microsoft.com/office/powerpoint/2010/main" val="320653739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446907"/>
            <a:ext cx="9326880"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Système d’information</a:t>
            </a:r>
            <a:endParaRPr kumimoji="0" lang="en-US"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256245366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PS03 – Système d’informations</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6" y="1681511"/>
            <a:ext cx="4594273" cy="1152962"/>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FFFFF"/>
                    </a:solidFill>
                    <a:effectLst/>
                    <a:uLnTx/>
                    <a:uFillTx/>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15" name="Group 759"/>
          <p:cNvGrpSpPr/>
          <p:nvPr/>
        </p:nvGrpSpPr>
        <p:grpSpPr>
          <a:xfrm>
            <a:off x="5421486" y="2018628"/>
            <a:ext cx="1405908"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7049489" y="1268430"/>
            <a:ext cx="4271271" cy="1631216"/>
          </a:xfrm>
          <a:prstGeom prst="rect">
            <a:avLst/>
          </a:prstGeom>
          <a:noFill/>
          <a:ln>
            <a:solidFill>
              <a:srgbClr val="7030A0"/>
            </a:solidFill>
          </a:ln>
        </p:spPr>
        <p:txBody>
          <a:bodyPr wrap="square" rtlCol="0">
            <a:spAutoFit/>
          </a:bodyPr>
          <a:lstStyle/>
          <a:p>
            <a:r>
              <a:rPr lang="fr-FR" sz="2000" dirty="0">
                <a:solidFill>
                  <a:srgbClr val="7030A0"/>
                </a:solidFill>
                <a:latin typeface="Centaur" panose="02030504050205020304" pitchFamily="18" charset="0"/>
              </a:rPr>
              <a:t>Garantir la fiabilité du Système d'Informations et une bonne gestion des ressources informatiques, téléphoniques et informationnelles afin d'automatiser les processus et faciliter l'aide à la décision</a:t>
            </a:r>
            <a:r>
              <a:rPr lang="fr-SN" sz="2000" dirty="0">
                <a:solidFill>
                  <a:srgbClr val="7030A0"/>
                </a:solidFill>
                <a:latin typeface="Centaur" panose="02030504050205020304" pitchFamily="18" charset="0"/>
              </a:rPr>
              <a:t> </a:t>
            </a:r>
            <a:endParaRPr lang="en-US" sz="2000" dirty="0">
              <a:solidFill>
                <a:srgbClr val="7030A0"/>
              </a:solidFill>
              <a:latin typeface="Centaur" panose="02030504050205020304" pitchFamily="18" charset="0"/>
            </a:endParaRPr>
          </a:p>
        </p:txBody>
      </p:sp>
      <p:grpSp>
        <p:nvGrpSpPr>
          <p:cNvPr id="19" name="Group 719"/>
          <p:cNvGrpSpPr/>
          <p:nvPr/>
        </p:nvGrpSpPr>
        <p:grpSpPr>
          <a:xfrm>
            <a:off x="605116" y="3444161"/>
            <a:ext cx="4594274" cy="1152962"/>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fr-SN" sz="2400" b="1" i="0" u="none" strike="noStrike" kern="0" cap="none" spc="0" normalizeH="0" baseline="0" noProof="0" dirty="0">
                    <a:ln>
                      <a:noFill/>
                    </a:ln>
                    <a:solidFill>
                      <a:srgbClr val="FFFFFF"/>
                    </a:solidFill>
                    <a:effectLst/>
                    <a:uLnTx/>
                    <a:uFillTx/>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25" name="Group 759"/>
          <p:cNvGrpSpPr/>
          <p:nvPr/>
        </p:nvGrpSpPr>
        <p:grpSpPr>
          <a:xfrm>
            <a:off x="5393046" y="3811320"/>
            <a:ext cx="1405908"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7049489" y="3204408"/>
            <a:ext cx="4271271" cy="1631216"/>
          </a:xfrm>
          <a:prstGeom prst="rect">
            <a:avLst/>
          </a:prstGeom>
          <a:noFill/>
          <a:ln>
            <a:solidFill>
              <a:srgbClr val="7030A0"/>
            </a:solidFill>
          </a:ln>
        </p:spPr>
        <p:txBody>
          <a:bodyPr wrap="square" rtlCol="0">
            <a:spAutoFit/>
          </a:bodyPr>
          <a:lstStyle/>
          <a:p>
            <a:pPr marL="285750" indent="-285750">
              <a:buFontTx/>
              <a:buChar char="-"/>
            </a:pPr>
            <a:r>
              <a:rPr lang="fr-SN" sz="2000" dirty="0">
                <a:solidFill>
                  <a:srgbClr val="7030A0"/>
                </a:solidFill>
                <a:latin typeface="Centaur" panose="02030504050205020304" pitchFamily="18" charset="0"/>
              </a:rPr>
              <a:t> </a:t>
            </a:r>
            <a:r>
              <a:rPr lang="fr-FR" sz="2000" b="1" dirty="0">
                <a:solidFill>
                  <a:srgbClr val="00B050"/>
                </a:solidFill>
                <a:latin typeface="Centaur" panose="02030504050205020304" pitchFamily="18" charset="0"/>
              </a:rPr>
              <a:t>De : </a:t>
            </a:r>
            <a:r>
              <a:rPr lang="fr-FR" sz="2000" dirty="0">
                <a:solidFill>
                  <a:srgbClr val="7030A0"/>
                </a:solidFill>
                <a:latin typeface="Centaur" panose="02030504050205020304" pitchFamily="18" charset="0"/>
              </a:rPr>
              <a:t>Besoin en ressources informatiques, téléphoniques et informationnelles</a:t>
            </a:r>
            <a:endParaRPr lang="fr-SN" sz="2000" dirty="0">
              <a:solidFill>
                <a:srgbClr val="7030A0"/>
              </a:solidFill>
              <a:latin typeface="Centaur" panose="02030504050205020304" pitchFamily="18" charset="0"/>
            </a:endParaRPr>
          </a:p>
          <a:p>
            <a:pPr marL="285750" indent="-285750">
              <a:buFontTx/>
              <a:buChar char="-"/>
            </a:pPr>
            <a:r>
              <a:rPr lang="fr-SN" sz="2000" b="1" dirty="0">
                <a:solidFill>
                  <a:srgbClr val="00B050"/>
                </a:solidFill>
                <a:latin typeface="Centaur" panose="02030504050205020304" pitchFamily="18" charset="0"/>
              </a:rPr>
              <a:t> </a:t>
            </a:r>
            <a:r>
              <a:rPr lang="fr-FR" sz="2000" b="1" dirty="0">
                <a:solidFill>
                  <a:srgbClr val="00B050"/>
                </a:solidFill>
                <a:latin typeface="Centaur" panose="02030504050205020304" pitchFamily="18" charset="0"/>
              </a:rPr>
              <a:t>A : </a:t>
            </a:r>
            <a:r>
              <a:rPr lang="fr-FR" sz="2000" dirty="0">
                <a:solidFill>
                  <a:srgbClr val="7030A0"/>
                </a:solidFill>
                <a:latin typeface="Centaur" panose="02030504050205020304" pitchFamily="18" charset="0"/>
              </a:rPr>
              <a:t>Ressources informatiques, téléphoniques et informationnelles disponibles, accessibles et fiables</a:t>
            </a:r>
            <a:endParaRPr lang="fr-SN" sz="2000" dirty="0">
              <a:solidFill>
                <a:srgbClr val="7030A0"/>
              </a:solidFill>
              <a:latin typeface="Centaur" panose="02030504050205020304" pitchFamily="18" charset="0"/>
            </a:endParaRPr>
          </a:p>
        </p:txBody>
      </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i="1" dirty="0">
                <a:solidFill>
                  <a:schemeClr val="bg1"/>
                </a:solidFill>
              </a:rPr>
              <a:t>  Finalité &amp; Périmètre</a:t>
            </a:r>
            <a:endParaRPr lang="en-US" sz="2400" dirty="0">
              <a:solidFill>
                <a:schemeClr val="bg1"/>
              </a:solidFill>
            </a:endParaRPr>
          </a:p>
        </p:txBody>
      </p:sp>
      <p:sp>
        <p:nvSpPr>
          <p:cNvPr id="34" name="ZoneTexte 33"/>
          <p:cNvSpPr txBox="1"/>
          <p:nvPr/>
        </p:nvSpPr>
        <p:spPr>
          <a:xfrm>
            <a:off x="702000" y="836023"/>
            <a:ext cx="3465051" cy="646331"/>
          </a:xfrm>
          <a:prstGeom prst="rect">
            <a:avLst/>
          </a:prstGeom>
          <a:noFill/>
        </p:spPr>
        <p:txBody>
          <a:bodyPr wrap="square" rtlCol="0">
            <a:spAutoFit/>
          </a:bodyPr>
          <a:lstStyle/>
          <a:p>
            <a:r>
              <a:rPr lang="fr-SN" dirty="0">
                <a:latin typeface="Century Gothic" panose="020B0502020202020204" pitchFamily="34" charset="0"/>
              </a:rPr>
              <a:t>Pilote : Lauriane</a:t>
            </a:r>
          </a:p>
          <a:p>
            <a:r>
              <a:rPr lang="fr-SN" dirty="0">
                <a:latin typeface="Century Gothic" panose="020B0502020202020204" pitchFamily="34" charset="0"/>
              </a:rPr>
              <a:t>Co-pilote :  Khady</a:t>
            </a:r>
            <a:endParaRPr lang="en-US" dirty="0">
              <a:latin typeface="Century Gothic" panose="020B0502020202020204" pitchFamily="34" charset="0"/>
            </a:endParaRPr>
          </a:p>
        </p:txBody>
      </p:sp>
    </p:spTree>
    <p:extLst>
      <p:ext uri="{BB962C8B-B14F-4D97-AF65-F5344CB8AC3E}">
        <p14:creationId xmlns:p14="http://schemas.microsoft.com/office/powerpoint/2010/main" val="262326297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PS03 – Système d’informations</a:t>
            </a:r>
          </a:p>
        </p:txBody>
      </p:sp>
      <p:graphicFrame>
        <p:nvGraphicFramePr>
          <p:cNvPr id="2" name="Tableau 1">
            <a:extLst>
              <a:ext uri="{FF2B5EF4-FFF2-40B4-BE49-F238E27FC236}">
                <a16:creationId xmlns:a16="http://schemas.microsoft.com/office/drawing/2014/main" id="{98B9B589-2660-4D7A-A33C-09D9CEB59830}"/>
              </a:ext>
            </a:extLst>
          </p:cNvPr>
          <p:cNvGraphicFramePr>
            <a:graphicFrameLocks noGrp="1"/>
          </p:cNvGraphicFramePr>
          <p:nvPr>
            <p:extLst>
              <p:ext uri="{D42A27DB-BD31-4B8C-83A1-F6EECF244321}">
                <p14:modId xmlns:p14="http://schemas.microsoft.com/office/powerpoint/2010/main" val="2790995267"/>
              </p:ext>
            </p:extLst>
          </p:nvPr>
        </p:nvGraphicFramePr>
        <p:xfrm>
          <a:off x="654701" y="2331139"/>
          <a:ext cx="10693401" cy="2195721"/>
        </p:xfrm>
        <a:graphic>
          <a:graphicData uri="http://schemas.openxmlformats.org/drawingml/2006/table">
            <a:tbl>
              <a:tblPr firstRow="1">
                <a:tableStyleId>{ED083AE6-46FA-4A59-8FB0-9F97EB10719F}</a:tableStyleId>
              </a:tblPr>
              <a:tblGrid>
                <a:gridCol w="4777699">
                  <a:extLst>
                    <a:ext uri="{9D8B030D-6E8A-4147-A177-3AD203B41FA5}">
                      <a16:colId xmlns:a16="http://schemas.microsoft.com/office/drawing/2014/main" val="2107813741"/>
                    </a:ext>
                  </a:extLst>
                </a:gridCol>
                <a:gridCol w="1233365">
                  <a:extLst>
                    <a:ext uri="{9D8B030D-6E8A-4147-A177-3AD203B41FA5}">
                      <a16:colId xmlns:a16="http://schemas.microsoft.com/office/drawing/2014/main" val="50243205"/>
                    </a:ext>
                  </a:extLst>
                </a:gridCol>
                <a:gridCol w="1449522">
                  <a:extLst>
                    <a:ext uri="{9D8B030D-6E8A-4147-A177-3AD203B41FA5}">
                      <a16:colId xmlns:a16="http://schemas.microsoft.com/office/drawing/2014/main" val="1334678746"/>
                    </a:ext>
                  </a:extLst>
                </a:gridCol>
                <a:gridCol w="953633">
                  <a:extLst>
                    <a:ext uri="{9D8B030D-6E8A-4147-A177-3AD203B41FA5}">
                      <a16:colId xmlns:a16="http://schemas.microsoft.com/office/drawing/2014/main" val="3432470920"/>
                    </a:ext>
                  </a:extLst>
                </a:gridCol>
                <a:gridCol w="2279182">
                  <a:extLst>
                    <a:ext uri="{9D8B030D-6E8A-4147-A177-3AD203B41FA5}">
                      <a16:colId xmlns:a16="http://schemas.microsoft.com/office/drawing/2014/main" val="2288321726"/>
                    </a:ext>
                  </a:extLst>
                </a:gridCol>
              </a:tblGrid>
              <a:tr h="526859">
                <a:tc>
                  <a:txBody>
                    <a:bodyPr/>
                    <a:lstStyle/>
                    <a:p>
                      <a:pPr algn="ctr" fontAlgn="ctr"/>
                      <a:r>
                        <a:rPr lang="fr-FR" sz="1800" u="none" strike="noStrike">
                          <a:solidFill>
                            <a:schemeClr val="bg1"/>
                          </a:solidFill>
                          <a:effectLst/>
                          <a:latin typeface="Arial Narrow" panose="020B0606020202030204" pitchFamily="34" charset="0"/>
                        </a:rPr>
                        <a:t>INDICATEURS </a:t>
                      </a:r>
                      <a:endParaRPr lang="fr-FR" sz="1800" b="0" i="0" u="none" strike="noStrike">
                        <a:solidFill>
                          <a:schemeClr val="bg1"/>
                        </a:solidFill>
                        <a:effectLst/>
                        <a:latin typeface="Arial Narrow" panose="020B0606020202030204" pitchFamily="34" charset="0"/>
                      </a:endParaRPr>
                    </a:p>
                  </a:txBody>
                  <a:tcPr marL="9525" marR="9525" marT="9525" marB="0" anchor="ctr">
                    <a:solidFill>
                      <a:schemeClr val="tx2"/>
                    </a:solidFill>
                  </a:tcPr>
                </a:tc>
                <a:tc>
                  <a:txBody>
                    <a:bodyPr/>
                    <a:lstStyle/>
                    <a:p>
                      <a:pPr algn="ctr" fontAlgn="ctr"/>
                      <a:r>
                        <a:rPr lang="fr-FR" sz="1800" u="none" strike="noStrike">
                          <a:solidFill>
                            <a:schemeClr val="bg1"/>
                          </a:solidFill>
                          <a:effectLst/>
                          <a:latin typeface="Arial Narrow" panose="020B0606020202030204" pitchFamily="34" charset="0"/>
                        </a:rPr>
                        <a:t>RESP.</a:t>
                      </a:r>
                      <a:endParaRPr lang="fr-FR" sz="1800" b="0" i="0" u="none" strike="noStrike">
                        <a:solidFill>
                          <a:schemeClr val="bg1"/>
                        </a:solidFill>
                        <a:effectLst/>
                        <a:latin typeface="Arial Narrow" panose="020B0606020202030204" pitchFamily="34" charset="0"/>
                      </a:endParaRPr>
                    </a:p>
                  </a:txBody>
                  <a:tcPr marL="9525" marR="9525" marT="9525" marB="0" anchor="ctr">
                    <a:solidFill>
                      <a:schemeClr val="tx2"/>
                    </a:solidFill>
                  </a:tcPr>
                </a:tc>
                <a:tc>
                  <a:txBody>
                    <a:bodyPr/>
                    <a:lstStyle/>
                    <a:p>
                      <a:pPr algn="ctr" fontAlgn="ctr"/>
                      <a:r>
                        <a:rPr lang="fr-FR" sz="1800" u="none" strike="noStrike">
                          <a:solidFill>
                            <a:schemeClr val="bg1"/>
                          </a:solidFill>
                          <a:effectLst/>
                          <a:latin typeface="Arial Narrow" panose="020B0606020202030204" pitchFamily="34" charset="0"/>
                        </a:rPr>
                        <a:t>FREQ.</a:t>
                      </a:r>
                      <a:endParaRPr lang="fr-FR" sz="1800" b="0" i="0" u="none" strike="noStrike">
                        <a:solidFill>
                          <a:schemeClr val="bg1"/>
                        </a:solidFill>
                        <a:effectLst/>
                        <a:latin typeface="Arial Narrow" panose="020B0606020202030204" pitchFamily="34" charset="0"/>
                      </a:endParaRPr>
                    </a:p>
                  </a:txBody>
                  <a:tcPr marL="9525" marR="9525" marT="9525" marB="0" anchor="ctr">
                    <a:solidFill>
                      <a:schemeClr val="tx2"/>
                    </a:solidFill>
                  </a:tcPr>
                </a:tc>
                <a:tc>
                  <a:txBody>
                    <a:bodyPr/>
                    <a:lstStyle/>
                    <a:p>
                      <a:pPr algn="ctr" fontAlgn="ctr"/>
                      <a:r>
                        <a:rPr lang="fr-FR" sz="1800" u="none" strike="noStrike">
                          <a:solidFill>
                            <a:schemeClr val="bg1"/>
                          </a:solidFill>
                          <a:effectLst/>
                          <a:latin typeface="Arial Narrow" panose="020B0606020202030204" pitchFamily="34" charset="0"/>
                        </a:rPr>
                        <a:t>CIBLE</a:t>
                      </a:r>
                      <a:endParaRPr lang="fr-FR" sz="1800" b="0" i="0" u="none" strike="noStrike">
                        <a:solidFill>
                          <a:schemeClr val="bg1"/>
                        </a:solidFill>
                        <a:effectLst/>
                        <a:latin typeface="Arial Narrow" panose="020B0606020202030204" pitchFamily="34" charset="0"/>
                      </a:endParaRPr>
                    </a:p>
                  </a:txBody>
                  <a:tcPr marL="9525" marR="9525" marT="9525" marB="0" anchor="ctr">
                    <a:solidFill>
                      <a:schemeClr val="tx2"/>
                    </a:solidFill>
                  </a:tcPr>
                </a:tc>
                <a:tc>
                  <a:txBody>
                    <a:bodyPr/>
                    <a:lstStyle/>
                    <a:p>
                      <a:pPr algn="ctr" fontAlgn="ctr"/>
                      <a:r>
                        <a:rPr lang="fr-FR" sz="1800" u="none" strike="noStrike" dirty="0">
                          <a:solidFill>
                            <a:schemeClr val="bg1"/>
                          </a:solidFill>
                          <a:effectLst/>
                          <a:latin typeface="Arial Narrow" panose="020B0606020202030204" pitchFamily="34" charset="0"/>
                        </a:rPr>
                        <a:t>METHODE DE CALCUL</a:t>
                      </a:r>
                      <a:endParaRPr lang="fr-FR" sz="1800" b="0" i="0" u="none" strike="noStrike" dirty="0">
                        <a:solidFill>
                          <a:schemeClr val="bg1"/>
                        </a:solidFill>
                        <a:effectLst/>
                        <a:latin typeface="Arial Narrow" panose="020B0606020202030204" pitchFamily="34" charset="0"/>
                      </a:endParaRPr>
                    </a:p>
                  </a:txBody>
                  <a:tcPr marL="9525" marR="9525" marT="9525" marB="0" anchor="ctr">
                    <a:solidFill>
                      <a:schemeClr val="tx2"/>
                    </a:solidFill>
                  </a:tcPr>
                </a:tc>
                <a:extLst>
                  <a:ext uri="{0D108BD9-81ED-4DB2-BD59-A6C34878D82A}">
                    <a16:rowId xmlns:a16="http://schemas.microsoft.com/office/drawing/2014/main" val="3502717695"/>
                  </a:ext>
                </a:extLst>
              </a:tr>
              <a:tr h="834431">
                <a:tc>
                  <a:txBody>
                    <a:bodyPr/>
                    <a:lstStyle/>
                    <a:p>
                      <a:pPr algn="ctr" fontAlgn="ctr"/>
                      <a:r>
                        <a:rPr lang="fr-FR" sz="1800" u="none" strike="noStrike">
                          <a:effectLst/>
                          <a:latin typeface="Arial Narrow" panose="020B0606020202030204" pitchFamily="34" charset="0"/>
                        </a:rPr>
                        <a:t>Nombre d'incidents déclarés sur les ressources informatiques et informationnelles </a:t>
                      </a:r>
                      <a:endParaRPr lang="fr-FR" sz="1800" b="0" i="0" u="none" strike="noStrike">
                        <a:solidFill>
                          <a:srgbClr val="403151"/>
                        </a:solidFill>
                        <a:effectLst/>
                        <a:latin typeface="Arial Narrow" panose="020B0606020202030204" pitchFamily="34" charset="0"/>
                      </a:endParaRPr>
                    </a:p>
                  </a:txBody>
                  <a:tcPr marL="9525" marR="9525" marT="9525" marB="0" anchor="ctr"/>
                </a:tc>
                <a:tc>
                  <a:txBody>
                    <a:bodyPr/>
                    <a:lstStyle/>
                    <a:p>
                      <a:pPr algn="ctr" fontAlgn="ctr"/>
                      <a:r>
                        <a:rPr lang="fr-FR" sz="1800" u="none" strike="noStrike">
                          <a:effectLst/>
                          <a:latin typeface="Arial Narrow" panose="020B0606020202030204" pitchFamily="34" charset="0"/>
                        </a:rPr>
                        <a:t>Pilote</a:t>
                      </a:r>
                      <a:endParaRPr lang="fr-FR" sz="1800" b="0" i="0" u="none" strike="noStrike">
                        <a:solidFill>
                          <a:srgbClr val="403151"/>
                        </a:solidFill>
                        <a:effectLst/>
                        <a:latin typeface="Arial Narrow" panose="020B0606020202030204" pitchFamily="34" charset="0"/>
                      </a:endParaRPr>
                    </a:p>
                  </a:txBody>
                  <a:tcPr marL="9525" marR="9525" marT="9525" marB="0" anchor="ctr"/>
                </a:tc>
                <a:tc>
                  <a:txBody>
                    <a:bodyPr/>
                    <a:lstStyle/>
                    <a:p>
                      <a:pPr algn="ctr" fontAlgn="ctr"/>
                      <a:r>
                        <a:rPr lang="fr-FR" sz="1800" u="none" strike="noStrike">
                          <a:effectLst/>
                          <a:latin typeface="Arial Narrow" panose="020B0606020202030204" pitchFamily="34" charset="0"/>
                        </a:rPr>
                        <a:t>Mensuelle</a:t>
                      </a:r>
                      <a:endParaRPr lang="fr-FR" sz="1800" b="0" i="0" u="none" strike="noStrike">
                        <a:solidFill>
                          <a:srgbClr val="403151"/>
                        </a:solidFill>
                        <a:effectLst/>
                        <a:latin typeface="Arial Narrow" panose="020B0606020202030204" pitchFamily="34" charset="0"/>
                      </a:endParaRPr>
                    </a:p>
                  </a:txBody>
                  <a:tcPr marL="9525" marR="9525" marT="9525" marB="0" anchor="ctr"/>
                </a:tc>
                <a:tc>
                  <a:txBody>
                    <a:bodyPr/>
                    <a:lstStyle/>
                    <a:p>
                      <a:pPr algn="ctr" fontAlgn="ctr"/>
                      <a:r>
                        <a:rPr lang="fr-FR" sz="1800" u="none" strike="noStrike" dirty="0">
                          <a:effectLst/>
                          <a:latin typeface="Arial Narrow" panose="020B0606020202030204" pitchFamily="34" charset="0"/>
                        </a:rPr>
                        <a:t>5</a:t>
                      </a:r>
                      <a:endParaRPr lang="fr-FR" sz="1800" b="0" i="0" u="none" strike="noStrike" dirty="0">
                        <a:solidFill>
                          <a:srgbClr val="403151"/>
                        </a:solidFill>
                        <a:effectLst/>
                        <a:latin typeface="Arial Narrow" panose="020B0606020202030204" pitchFamily="34" charset="0"/>
                      </a:endParaRPr>
                    </a:p>
                  </a:txBody>
                  <a:tcPr marL="9525" marR="9525" marT="9525" marB="0" anchor="ctr">
                    <a:solidFill>
                      <a:schemeClr val="accent3"/>
                    </a:solidFill>
                  </a:tcPr>
                </a:tc>
                <a:tc>
                  <a:txBody>
                    <a:bodyPr/>
                    <a:lstStyle/>
                    <a:p>
                      <a:pPr algn="ctr" fontAlgn="ctr"/>
                      <a:r>
                        <a:rPr lang="fr-FR" sz="1800" u="none" strike="noStrike">
                          <a:effectLst/>
                          <a:latin typeface="Arial Narrow" panose="020B0606020202030204" pitchFamily="34" charset="0"/>
                        </a:rPr>
                        <a:t>Décompte des fiches d'incident</a:t>
                      </a:r>
                      <a:endParaRPr lang="fr-FR" sz="1800" b="0" i="0" u="none" strike="noStrike">
                        <a:solidFill>
                          <a:srgbClr val="403151"/>
                        </a:solidFill>
                        <a:effectLst/>
                        <a:latin typeface="Arial Narrow" panose="020B0606020202030204" pitchFamily="34" charset="0"/>
                      </a:endParaRPr>
                    </a:p>
                  </a:txBody>
                  <a:tcPr marL="9525" marR="9525" marT="9525" marB="0" anchor="ctr"/>
                </a:tc>
                <a:extLst>
                  <a:ext uri="{0D108BD9-81ED-4DB2-BD59-A6C34878D82A}">
                    <a16:rowId xmlns:a16="http://schemas.microsoft.com/office/drawing/2014/main" val="1949005164"/>
                  </a:ext>
                </a:extLst>
              </a:tr>
              <a:tr h="834431">
                <a:tc>
                  <a:txBody>
                    <a:bodyPr/>
                    <a:lstStyle/>
                    <a:p>
                      <a:pPr algn="ctr" fontAlgn="ctr"/>
                      <a:r>
                        <a:rPr lang="fr-FR" sz="1800" u="none" strike="noStrike">
                          <a:effectLst/>
                          <a:latin typeface="Arial Narrow" panose="020B0606020202030204" pitchFamily="34" charset="0"/>
                        </a:rPr>
                        <a:t>Taux de satisfaction des utilisateurs du SI</a:t>
                      </a:r>
                      <a:endParaRPr lang="fr-FR" sz="1800" b="0" i="0" u="none" strike="noStrike">
                        <a:solidFill>
                          <a:srgbClr val="403151"/>
                        </a:solidFill>
                        <a:effectLst/>
                        <a:latin typeface="Arial Narrow" panose="020B0606020202030204" pitchFamily="34" charset="0"/>
                      </a:endParaRPr>
                    </a:p>
                  </a:txBody>
                  <a:tcPr marL="9525" marR="9525" marT="9525" marB="0" anchor="ctr"/>
                </a:tc>
                <a:tc>
                  <a:txBody>
                    <a:bodyPr/>
                    <a:lstStyle/>
                    <a:p>
                      <a:pPr algn="ctr" fontAlgn="ctr"/>
                      <a:r>
                        <a:rPr lang="fr-FR" sz="1800" u="none" strike="noStrike">
                          <a:effectLst/>
                          <a:latin typeface="Arial Narrow" panose="020B0606020202030204" pitchFamily="34" charset="0"/>
                        </a:rPr>
                        <a:t>Pilote</a:t>
                      </a:r>
                      <a:endParaRPr lang="fr-FR" sz="1800" b="0" i="0" u="none" strike="noStrike">
                        <a:solidFill>
                          <a:srgbClr val="403151"/>
                        </a:solidFill>
                        <a:effectLst/>
                        <a:latin typeface="Arial Narrow" panose="020B0606020202030204" pitchFamily="34" charset="0"/>
                      </a:endParaRPr>
                    </a:p>
                  </a:txBody>
                  <a:tcPr marL="9525" marR="9525" marT="9525" marB="0" anchor="ctr"/>
                </a:tc>
                <a:tc>
                  <a:txBody>
                    <a:bodyPr/>
                    <a:lstStyle/>
                    <a:p>
                      <a:pPr algn="ctr" fontAlgn="ctr"/>
                      <a:r>
                        <a:rPr lang="fr-FR" sz="1800" u="none" strike="noStrike">
                          <a:effectLst/>
                          <a:latin typeface="Arial Narrow" panose="020B0606020202030204" pitchFamily="34" charset="0"/>
                        </a:rPr>
                        <a:t>Annuelle</a:t>
                      </a:r>
                      <a:endParaRPr lang="fr-FR" sz="1800" b="0" i="0" u="none" strike="noStrike">
                        <a:solidFill>
                          <a:srgbClr val="403151"/>
                        </a:solidFill>
                        <a:effectLst/>
                        <a:latin typeface="Arial Narrow" panose="020B0606020202030204" pitchFamily="34" charset="0"/>
                      </a:endParaRPr>
                    </a:p>
                  </a:txBody>
                  <a:tcPr marL="9525" marR="9525" marT="9525" marB="0" anchor="ctr"/>
                </a:tc>
                <a:tc>
                  <a:txBody>
                    <a:bodyPr/>
                    <a:lstStyle/>
                    <a:p>
                      <a:pPr algn="ctr" fontAlgn="ctr"/>
                      <a:r>
                        <a:rPr lang="fr-FR" sz="1800" u="none" strike="noStrike" dirty="0">
                          <a:effectLst/>
                          <a:latin typeface="Arial Narrow" panose="020B0606020202030204" pitchFamily="34" charset="0"/>
                        </a:rPr>
                        <a:t>70%</a:t>
                      </a:r>
                      <a:endParaRPr lang="fr-FR" sz="1800" b="0" i="0" u="none" strike="noStrike" dirty="0">
                        <a:solidFill>
                          <a:srgbClr val="403151"/>
                        </a:solidFill>
                        <a:effectLst/>
                        <a:latin typeface="Arial Narrow" panose="020B0606020202030204" pitchFamily="34" charset="0"/>
                      </a:endParaRPr>
                    </a:p>
                  </a:txBody>
                  <a:tcPr marL="9525" marR="9525" marT="9525" marB="0" anchor="ctr">
                    <a:solidFill>
                      <a:schemeClr val="accent3"/>
                    </a:solidFill>
                  </a:tcPr>
                </a:tc>
                <a:tc>
                  <a:txBody>
                    <a:bodyPr/>
                    <a:lstStyle/>
                    <a:p>
                      <a:pPr algn="ctr" fontAlgn="ctr"/>
                      <a:r>
                        <a:rPr lang="fr-FR" sz="1800" u="none" strike="noStrike" dirty="0">
                          <a:effectLst/>
                          <a:latin typeface="Arial Narrow" panose="020B0606020202030204" pitchFamily="34" charset="0"/>
                        </a:rPr>
                        <a:t>Enquête de satisfaction auprès des utilisateurs</a:t>
                      </a:r>
                      <a:endParaRPr lang="fr-FR" sz="1800" b="0" i="0" u="none" strike="noStrike" dirty="0">
                        <a:solidFill>
                          <a:srgbClr val="403151"/>
                        </a:solidFill>
                        <a:effectLst/>
                        <a:latin typeface="Arial Narrow" panose="020B0606020202030204" pitchFamily="34" charset="0"/>
                      </a:endParaRPr>
                    </a:p>
                  </a:txBody>
                  <a:tcPr marL="9525" marR="9525" marT="9525" marB="0" anchor="ctr"/>
                </a:tc>
                <a:extLst>
                  <a:ext uri="{0D108BD9-81ED-4DB2-BD59-A6C34878D82A}">
                    <a16:rowId xmlns:a16="http://schemas.microsoft.com/office/drawing/2014/main" val="1564889548"/>
                  </a:ext>
                </a:extLst>
              </a:tr>
            </a:tbl>
          </a:graphicData>
        </a:graphic>
      </p:graphicFrame>
    </p:spTree>
    <p:extLst>
      <p:ext uri="{BB962C8B-B14F-4D97-AF65-F5344CB8AC3E}">
        <p14:creationId xmlns:p14="http://schemas.microsoft.com/office/powerpoint/2010/main" val="296404976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 Présentation des indicateurs calculés</a:t>
            </a:r>
            <a:endParaRPr lang="en-US" sz="2400" dirty="0">
              <a:solidFill>
                <a:schemeClr val="bg1"/>
              </a:solidFill>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PS03 – Gestion du Système d’informations</a:t>
            </a:r>
          </a:p>
        </p:txBody>
      </p:sp>
      <p:graphicFrame>
        <p:nvGraphicFramePr>
          <p:cNvPr id="2" name="Tableau 1"/>
          <p:cNvGraphicFramePr>
            <a:graphicFrameLocks noGrp="1"/>
          </p:cNvGraphicFramePr>
          <p:nvPr>
            <p:extLst>
              <p:ext uri="{D42A27DB-BD31-4B8C-83A1-F6EECF244321}">
                <p14:modId xmlns:p14="http://schemas.microsoft.com/office/powerpoint/2010/main" val="2564923729"/>
              </p:ext>
            </p:extLst>
          </p:nvPr>
        </p:nvGraphicFramePr>
        <p:xfrm>
          <a:off x="702000" y="1921981"/>
          <a:ext cx="10324590" cy="2623124"/>
        </p:xfrm>
        <a:graphic>
          <a:graphicData uri="http://schemas.openxmlformats.org/drawingml/2006/table">
            <a:tbl>
              <a:tblPr/>
              <a:tblGrid>
                <a:gridCol w="3287952">
                  <a:extLst>
                    <a:ext uri="{9D8B030D-6E8A-4147-A177-3AD203B41FA5}">
                      <a16:colId xmlns:a16="http://schemas.microsoft.com/office/drawing/2014/main" val="2543016858"/>
                    </a:ext>
                  </a:extLst>
                </a:gridCol>
                <a:gridCol w="1005234">
                  <a:extLst>
                    <a:ext uri="{9D8B030D-6E8A-4147-A177-3AD203B41FA5}">
                      <a16:colId xmlns:a16="http://schemas.microsoft.com/office/drawing/2014/main" val="2800098039"/>
                    </a:ext>
                  </a:extLst>
                </a:gridCol>
                <a:gridCol w="1005234">
                  <a:extLst>
                    <a:ext uri="{9D8B030D-6E8A-4147-A177-3AD203B41FA5}">
                      <a16:colId xmlns:a16="http://schemas.microsoft.com/office/drawing/2014/main" val="2761329933"/>
                    </a:ext>
                  </a:extLst>
                </a:gridCol>
                <a:gridCol w="1005234">
                  <a:extLst>
                    <a:ext uri="{9D8B030D-6E8A-4147-A177-3AD203B41FA5}">
                      <a16:colId xmlns:a16="http://schemas.microsoft.com/office/drawing/2014/main" val="846694733"/>
                    </a:ext>
                  </a:extLst>
                </a:gridCol>
                <a:gridCol w="1005234">
                  <a:extLst>
                    <a:ext uri="{9D8B030D-6E8A-4147-A177-3AD203B41FA5}">
                      <a16:colId xmlns:a16="http://schemas.microsoft.com/office/drawing/2014/main" val="1836496548"/>
                    </a:ext>
                  </a:extLst>
                </a:gridCol>
                <a:gridCol w="1005234">
                  <a:extLst>
                    <a:ext uri="{9D8B030D-6E8A-4147-A177-3AD203B41FA5}">
                      <a16:colId xmlns:a16="http://schemas.microsoft.com/office/drawing/2014/main" val="374269774"/>
                    </a:ext>
                  </a:extLst>
                </a:gridCol>
                <a:gridCol w="1005234">
                  <a:extLst>
                    <a:ext uri="{9D8B030D-6E8A-4147-A177-3AD203B41FA5}">
                      <a16:colId xmlns:a16="http://schemas.microsoft.com/office/drawing/2014/main" val="2293852729"/>
                    </a:ext>
                  </a:extLst>
                </a:gridCol>
                <a:gridCol w="1005234">
                  <a:extLst>
                    <a:ext uri="{9D8B030D-6E8A-4147-A177-3AD203B41FA5}">
                      <a16:colId xmlns:a16="http://schemas.microsoft.com/office/drawing/2014/main" val="1172829067"/>
                    </a:ext>
                  </a:extLst>
                </a:gridCol>
              </a:tblGrid>
              <a:tr h="599572">
                <a:tc gridSpan="7">
                  <a:txBody>
                    <a:bodyPr/>
                    <a:lstStyle/>
                    <a:p>
                      <a:pPr algn="ctr" fontAlgn="ctr"/>
                      <a:r>
                        <a:rPr lang="en-US" sz="1000" b="1" i="0" u="none" strike="noStrike" dirty="0">
                          <a:solidFill>
                            <a:srgbClr val="FFFFFF"/>
                          </a:solidFill>
                          <a:effectLst/>
                          <a:latin typeface="Calibri" panose="020F0502020204030204" pitchFamily="34" charset="0"/>
                        </a:rPr>
                        <a:t> </a:t>
                      </a:r>
                      <a:r>
                        <a:rPr lang="en-US" sz="1000" b="1" i="0" u="none" strike="noStrike" dirty="0">
                          <a:solidFill>
                            <a:srgbClr val="FFFFFF"/>
                          </a:solidFill>
                          <a:effectLst/>
                          <a:latin typeface="Bahnschrift" panose="020B0502040204020203" pitchFamily="34" charset="0"/>
                        </a:rPr>
                        <a:t> </a:t>
                      </a:r>
                      <a:r>
                        <a:rPr lang="fr-FR" sz="1400" b="1" i="0" u="none" strike="noStrike" dirty="0">
                          <a:solidFill>
                            <a:srgbClr val="FFFFFF"/>
                          </a:solidFill>
                          <a:effectLst/>
                          <a:latin typeface="Bahnschrift" panose="020B0502040204020203" pitchFamily="34" charset="0"/>
                        </a:rPr>
                        <a:t>PS03 - Gestion du Système d'Informations</a:t>
                      </a:r>
                      <a:r>
                        <a:rPr lang="en-US" sz="1000" b="1" i="0" u="none" strike="noStrike" dirty="0">
                          <a:solidFill>
                            <a:srgbClr val="FFFFFF"/>
                          </a:solidFill>
                          <a:effectLst/>
                          <a:latin typeface="Calibri" panose="020F0502020204030204" pitchFamily="34" charset="0"/>
                        </a:rPr>
                        <a:t> </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tc hMerge="1">
                  <a:txBody>
                    <a:bodyPr/>
                    <a:lstStyle/>
                    <a:p>
                      <a:pPr algn="ctr" fontAlgn="ctr"/>
                      <a:endParaRPr lang="en-US" sz="1000" b="1" i="0" u="none" strike="noStrike">
                        <a:solidFill>
                          <a:srgbClr val="FFFFFF"/>
                        </a:solidFill>
                        <a:effectLst/>
                        <a:latin typeface="Calibri" panose="020F0502020204030204" pitchFamily="34" charset="0"/>
                      </a:endParaRPr>
                    </a:p>
                  </a:txBody>
                  <a:tcPr marL="9525" marR="9525" marT="9525"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tc hMerge="1">
                  <a:txBody>
                    <a:bodyPr/>
                    <a:lstStyle/>
                    <a:p>
                      <a:pPr algn="ctr" fontAlgn="ctr"/>
                      <a:endParaRPr lang="en-US" sz="1000" b="1" i="0" u="none" strike="noStrike">
                        <a:solidFill>
                          <a:srgbClr val="FFFFFF"/>
                        </a:solidFill>
                        <a:effectLst/>
                        <a:latin typeface="Bahnschrift" panose="020B0502040204020203" pitchFamily="34" charset="0"/>
                      </a:endParaRPr>
                    </a:p>
                  </a:txBody>
                  <a:tcPr marL="9525" marR="9525" marT="9525"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tc hMerge="1">
                  <a:txBody>
                    <a:bodyPr/>
                    <a:lstStyle/>
                    <a:p>
                      <a:pPr algn="ctr" fontAlgn="ctr"/>
                      <a:endParaRPr lang="en-US" sz="1000" b="1" i="0" u="none" strike="noStrike">
                        <a:solidFill>
                          <a:srgbClr val="FFFFFF"/>
                        </a:solidFill>
                        <a:effectLst/>
                        <a:latin typeface="Calibri" panose="020F0502020204030204" pitchFamily="34" charset="0"/>
                      </a:endParaRPr>
                    </a:p>
                  </a:txBody>
                  <a:tcPr marL="9525" marR="9525" marT="9525"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tc hMerge="1">
                  <a:txBody>
                    <a:bodyPr/>
                    <a:lstStyle/>
                    <a:p>
                      <a:pPr algn="ctr" fontAlgn="ctr"/>
                      <a:endParaRPr lang="fr-FR" sz="1400" b="1" i="0" u="none" strike="noStrike">
                        <a:solidFill>
                          <a:srgbClr val="FFFFFF"/>
                        </a:solidFill>
                        <a:effectLst/>
                        <a:latin typeface="Bahnschrift" panose="020B0502040204020203" pitchFamily="34" charset="0"/>
                      </a:endParaRPr>
                    </a:p>
                  </a:txBody>
                  <a:tcPr marL="9525" marR="9525" marT="9525"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tc hMerge="1">
                  <a:txBody>
                    <a:bodyPr/>
                    <a:lstStyle/>
                    <a:p>
                      <a:pPr algn="ctr" fontAlgn="ctr"/>
                      <a:endParaRPr lang="en-US" sz="1000" b="1" i="0" u="none" strike="noStrike">
                        <a:solidFill>
                          <a:srgbClr val="FFFFFF"/>
                        </a:solidFill>
                        <a:effectLst/>
                        <a:latin typeface="Calibri" panose="020F0502020204030204" pitchFamily="34" charset="0"/>
                      </a:endParaRPr>
                    </a:p>
                  </a:txBody>
                  <a:tcPr marL="9525" marR="9525" marT="9525"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tc hMerge="1">
                  <a:txBody>
                    <a:bodyPr/>
                    <a:lstStyle/>
                    <a:p>
                      <a:pPr algn="ctr" fontAlgn="ctr"/>
                      <a:endParaRPr lang="en-US" sz="1000" b="1" i="0" u="none" strike="noStrike">
                        <a:solidFill>
                          <a:srgbClr val="FFFFFF"/>
                        </a:solidFill>
                        <a:effectLst/>
                        <a:latin typeface="Calibri" panose="020F0502020204030204" pitchFamily="34" charset="0"/>
                      </a:endParaRPr>
                    </a:p>
                  </a:txBody>
                  <a:tcPr marL="9525" marR="9525" marT="9525"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tc>
                  <a:txBody>
                    <a:bodyPr/>
                    <a:lstStyle/>
                    <a:p>
                      <a:pPr algn="ctr" fontAlgn="ctr"/>
                      <a:endParaRPr lang="en-US" sz="1000" b="1" i="0" u="none" strike="noStrike" dirty="0">
                        <a:solidFill>
                          <a:srgbClr val="FFFFFF"/>
                        </a:solidFill>
                        <a:effectLst/>
                        <a:latin typeface="Calibri" panose="020F0502020204030204" pitchFamily="34" charset="0"/>
                      </a:endParaRPr>
                    </a:p>
                  </a:txBody>
                  <a:tcPr marL="9525" marR="9525" marT="9525"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extLst>
                  <a:ext uri="{0D108BD9-81ED-4DB2-BD59-A6C34878D82A}">
                    <a16:rowId xmlns:a16="http://schemas.microsoft.com/office/drawing/2014/main" val="1601463920"/>
                  </a:ext>
                </a:extLst>
              </a:tr>
              <a:tr h="499642">
                <a:tc>
                  <a:txBody>
                    <a:bodyPr/>
                    <a:lstStyle/>
                    <a:p>
                      <a:pPr algn="ctr" fontAlgn="ctr"/>
                      <a:r>
                        <a:rPr lang="en-US" sz="1400" b="1" i="0" u="none" strike="noStrike" dirty="0" err="1">
                          <a:solidFill>
                            <a:srgbClr val="FFFFFF"/>
                          </a:solidFill>
                          <a:effectLst/>
                          <a:latin typeface="Bahnschrift" panose="020B0502040204020203" pitchFamily="34" charset="0"/>
                        </a:rPr>
                        <a:t>Indicateurs</a:t>
                      </a:r>
                      <a:endParaRPr lang="en-US" sz="1400" b="1"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err="1">
                          <a:solidFill>
                            <a:srgbClr val="FFFFFF"/>
                          </a:solidFill>
                          <a:effectLst/>
                          <a:latin typeface="Calibri" panose="020F0502020204030204" pitchFamily="34" charset="0"/>
                        </a:rPr>
                        <a:t>Janvier</a:t>
                      </a:r>
                      <a:endParaRPr lang="en-US" sz="1400" b="1" i="0" u="none" strike="noStrike" dirty="0">
                        <a:solidFill>
                          <a:srgbClr val="FFFFFF"/>
                        </a:solidFill>
                        <a:effectLst/>
                        <a:latin typeface="Calibri" panose="020F0502020204030204" pitchFamily="34" charset="0"/>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err="1">
                          <a:solidFill>
                            <a:srgbClr val="FFFFFF"/>
                          </a:solidFill>
                          <a:effectLst/>
                          <a:latin typeface="Calibri" panose="020F0502020204030204" pitchFamily="34" charset="0"/>
                        </a:rPr>
                        <a:t>Février</a:t>
                      </a:r>
                      <a:r>
                        <a:rPr lang="en-US" sz="1400" b="1" i="0" u="none" strike="noStrike" baseline="0" dirty="0">
                          <a:solidFill>
                            <a:srgbClr val="FFFFFF"/>
                          </a:solidFill>
                          <a:effectLst/>
                          <a:latin typeface="Calibri" panose="020F0502020204030204" pitchFamily="34" charset="0"/>
                        </a:rPr>
                        <a:t> </a:t>
                      </a:r>
                      <a:endParaRPr lang="en-US" sz="1400" b="1" i="0" u="none" strike="noStrike" dirty="0">
                        <a:solidFill>
                          <a:srgbClr val="FFFFFF"/>
                        </a:solidFill>
                        <a:effectLst/>
                        <a:latin typeface="Calibri" panose="020F0502020204030204" pitchFamily="34" charset="0"/>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Calibri" panose="020F0502020204030204" pitchFamily="34" charset="0"/>
                        </a:rPr>
                        <a:t>Mars </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Calibri" panose="020F0502020204030204" pitchFamily="34" charset="0"/>
                        </a:rPr>
                        <a:t>Avril  </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Calibri" panose="020F0502020204030204" pitchFamily="34" charset="0"/>
                        </a:rPr>
                        <a:t>Mai  </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err="1">
                          <a:solidFill>
                            <a:srgbClr val="FFFFFF"/>
                          </a:solidFill>
                          <a:effectLst/>
                          <a:latin typeface="Calibri" panose="020F0502020204030204" pitchFamily="34" charset="0"/>
                        </a:rPr>
                        <a:t>Juin</a:t>
                      </a:r>
                      <a:r>
                        <a:rPr lang="en-US" sz="1400" b="1" i="0" u="none" strike="noStrike" dirty="0">
                          <a:solidFill>
                            <a:srgbClr val="FFFFFF"/>
                          </a:solidFill>
                          <a:effectLst/>
                          <a:latin typeface="Calibri" panose="020F0502020204030204" pitchFamily="34" charset="0"/>
                        </a:rPr>
                        <a:t>  </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400" b="1" i="0" u="none" strike="noStrike" dirty="0" err="1">
                          <a:solidFill>
                            <a:srgbClr val="FFFFFF"/>
                          </a:solidFill>
                          <a:effectLst/>
                          <a:latin typeface="Calibri" panose="020F0502020204030204" pitchFamily="34" charset="0"/>
                        </a:rPr>
                        <a:t>Juillet</a:t>
                      </a:r>
                      <a:endParaRPr lang="en-US" sz="1400" b="1" i="0" u="none" strike="noStrike" dirty="0">
                        <a:solidFill>
                          <a:srgbClr val="FFFFFF"/>
                        </a:solidFill>
                        <a:effectLst/>
                        <a:latin typeface="Calibri" panose="020F0502020204030204" pitchFamily="34" charset="0"/>
                      </a:endParaRP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extLst>
                  <a:ext uri="{0D108BD9-81ED-4DB2-BD59-A6C34878D82A}">
                    <a16:rowId xmlns:a16="http://schemas.microsoft.com/office/drawing/2014/main" val="545383198"/>
                  </a:ext>
                </a:extLst>
              </a:tr>
              <a:tr h="1523910">
                <a:tc>
                  <a:txBody>
                    <a:bodyPr/>
                    <a:lstStyle/>
                    <a:p>
                      <a:pPr algn="ctr" fontAlgn="b"/>
                      <a:r>
                        <a:rPr lang="fr-FR" sz="1400" b="0" i="0" u="none" strike="noStrike" dirty="0">
                          <a:solidFill>
                            <a:srgbClr val="000000"/>
                          </a:solidFill>
                          <a:effectLst/>
                          <a:latin typeface="Arial Rounded MT Bold" panose="020F0704030504030204" pitchFamily="34" charset="0"/>
                        </a:rPr>
                        <a:t>Nombre d'incidents déclarés sur les ressources informatiques et informationnelles </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sz="2000" b="1" dirty="0">
                          <a:solidFill>
                            <a:srgbClr val="FF0000"/>
                          </a:solidFill>
                        </a:rPr>
                        <a:t>6</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sz="2000" b="1" dirty="0">
                          <a:solidFill>
                            <a:srgbClr val="00B050"/>
                          </a:solidFill>
                        </a:rPr>
                        <a:t>1</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sz="2000" b="1" dirty="0">
                          <a:solidFill>
                            <a:srgbClr val="00B050"/>
                          </a:solidFill>
                        </a:rPr>
                        <a:t>0</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sz="2000" b="1" dirty="0">
                          <a:solidFill>
                            <a:srgbClr val="00B050"/>
                          </a:solidFill>
                        </a:rPr>
                        <a:t>2</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sz="2000" b="1" dirty="0">
                          <a:solidFill>
                            <a:srgbClr val="00B050"/>
                          </a:solidFill>
                        </a:rPr>
                        <a:t>0</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sz="2000" b="1" dirty="0">
                          <a:solidFill>
                            <a:srgbClr val="00B050"/>
                          </a:solidFill>
                        </a:rPr>
                        <a:t>0</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sz="2000" b="1" dirty="0">
                          <a:solidFill>
                            <a:srgbClr val="00B050"/>
                          </a:solidFill>
                        </a:rPr>
                        <a:t>0</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46622902"/>
                  </a:ext>
                </a:extLst>
              </a:tr>
            </a:tbl>
          </a:graphicData>
        </a:graphic>
      </p:graphicFrame>
    </p:spTree>
    <p:extLst>
      <p:ext uri="{BB962C8B-B14F-4D97-AF65-F5344CB8AC3E}">
        <p14:creationId xmlns:p14="http://schemas.microsoft.com/office/powerpoint/2010/main" val="3453471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446907"/>
            <a:ext cx="9326880"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Marketing et communication</a:t>
            </a:r>
            <a:endParaRPr kumimoji="0" lang="en-US"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07394517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marL="0" algn="ctr" fontAlgn="ctr">
              <a:spcBef>
                <a:spcPts val="0"/>
              </a:spcBef>
            </a:pPr>
            <a:r>
              <a:rPr lang="en-US" b="1" dirty="0">
                <a:solidFill>
                  <a:srgbClr val="FFFFFF"/>
                </a:solidFill>
                <a:latin typeface="Century Gothic" panose="020B0502020202020204" pitchFamily="34" charset="0"/>
                <a:cs typeface="Arial" panose="020B0604020202020204" pitchFamily="34" charset="0"/>
              </a:rPr>
              <a:t>Cause</a:t>
            </a:r>
            <a:endParaRPr lang="en-US" sz="3600" dirty="0">
              <a:latin typeface="Arial" panose="020B0604020202020204" pitchFamily="34" charset="0"/>
            </a:endParaRPr>
          </a:p>
          <a:p>
            <a:pPr marL="0" algn="ctr" fontAlgn="ctr">
              <a:spcBef>
                <a:spcPts val="0"/>
              </a:spcBef>
            </a:pPr>
            <a:r>
              <a:rPr lang="en-US" b="1" dirty="0">
                <a:solidFill>
                  <a:srgbClr val="FFFFFF"/>
                </a:solidFill>
                <a:latin typeface="Century Gothic" panose="020B0502020202020204" pitchFamily="34" charset="0"/>
                <a:cs typeface="Arial" panose="020B0604020202020204" pitchFamily="34" charset="0"/>
              </a:rPr>
              <a:t>Action corrective</a:t>
            </a:r>
            <a:endParaRPr lang="en-US" sz="3600" dirty="0">
              <a:latin typeface="Arial" panose="020B0604020202020204" pitchFamily="34" charset="0"/>
            </a:endParaRPr>
          </a:p>
          <a:p>
            <a:pPr marL="0" indent="0">
              <a:buNone/>
            </a:pP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4214295097"/>
              </p:ext>
            </p:extLst>
          </p:nvPr>
        </p:nvGraphicFramePr>
        <p:xfrm>
          <a:off x="559579" y="1834509"/>
          <a:ext cx="11085901" cy="3125147"/>
        </p:xfrm>
        <a:graphic>
          <a:graphicData uri="http://schemas.openxmlformats.org/drawingml/2006/table">
            <a:tbl>
              <a:tblPr/>
              <a:tblGrid>
                <a:gridCol w="4383912">
                  <a:extLst>
                    <a:ext uri="{9D8B030D-6E8A-4147-A177-3AD203B41FA5}">
                      <a16:colId xmlns:a16="http://schemas.microsoft.com/office/drawing/2014/main" val="142859685"/>
                    </a:ext>
                  </a:extLst>
                </a:gridCol>
                <a:gridCol w="2305879">
                  <a:extLst>
                    <a:ext uri="{9D8B030D-6E8A-4147-A177-3AD203B41FA5}">
                      <a16:colId xmlns:a16="http://schemas.microsoft.com/office/drawing/2014/main" val="3753685794"/>
                    </a:ext>
                  </a:extLst>
                </a:gridCol>
                <a:gridCol w="4396110">
                  <a:extLst>
                    <a:ext uri="{9D8B030D-6E8A-4147-A177-3AD203B41FA5}">
                      <a16:colId xmlns:a16="http://schemas.microsoft.com/office/drawing/2014/main" val="2136820239"/>
                    </a:ext>
                  </a:extLst>
                </a:gridCol>
              </a:tblGrid>
              <a:tr h="715467">
                <a:tc>
                  <a:txBody>
                    <a:bodyPr/>
                    <a:lstStyle/>
                    <a:p>
                      <a:pPr algn="ctr" fontAlgn="ctr"/>
                      <a:r>
                        <a:rPr lang="en-US" sz="1400" b="1" i="0" u="none" strike="noStrike" dirty="0" err="1">
                          <a:solidFill>
                            <a:srgbClr val="FFFFFF"/>
                          </a:solidFill>
                          <a:effectLst/>
                          <a:latin typeface="Century Gothic" panose="020B0502020202020204" pitchFamily="34" charset="0"/>
                          <a:cs typeface="Arial" panose="020B0604020202020204" pitchFamily="34" charset="0"/>
                        </a:rPr>
                        <a:t>Indicateur</a:t>
                      </a:r>
                      <a:r>
                        <a:rPr lang="en-US" sz="1400" b="1" i="0" u="none" strike="noStrike" dirty="0">
                          <a:solidFill>
                            <a:srgbClr val="FFFFFF"/>
                          </a:solidFill>
                          <a:effectLst/>
                          <a:latin typeface="Century Gothic" panose="020B0502020202020204" pitchFamily="34" charset="0"/>
                          <a:cs typeface="Arial" panose="020B0604020202020204" pitchFamily="34" charset="0"/>
                        </a:rPr>
                        <a:t> non </a:t>
                      </a:r>
                      <a:r>
                        <a:rPr lang="en-US" sz="1400" b="1" i="0" u="none" strike="noStrike" dirty="0" err="1">
                          <a:solidFill>
                            <a:srgbClr val="FFFFFF"/>
                          </a:solidFill>
                          <a:effectLst/>
                          <a:latin typeface="Century Gothic" panose="020B0502020202020204" pitchFamily="34" charset="0"/>
                          <a:cs typeface="Arial" panose="020B0604020202020204" pitchFamily="34" charset="0"/>
                        </a:rPr>
                        <a:t>conforme</a:t>
                      </a:r>
                      <a:endParaRPr lang="en-US" sz="1400" b="1" i="0" u="none" strike="noStrike" dirty="0">
                        <a:solidFill>
                          <a:srgbClr val="FFFFFF"/>
                        </a:solidFill>
                        <a:effectLst/>
                        <a:latin typeface="Century Gothic" panose="020B0502020202020204" pitchFamily="34" charset="0"/>
                        <a:cs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fr-SN" sz="1400" b="1" i="0" u="none" strike="noStrike" dirty="0">
                          <a:solidFill>
                            <a:srgbClr val="FFFFFF"/>
                          </a:solidFill>
                          <a:effectLst/>
                          <a:latin typeface="Century Gothic" panose="020B0502020202020204" pitchFamily="34" charset="0"/>
                          <a:cs typeface="Arial" panose="020B0604020202020204" pitchFamily="34" charset="0"/>
                        </a:rPr>
                        <a:t>cause</a:t>
                      </a:r>
                      <a:endParaRPr lang="en-US" sz="1400" b="1" i="0" u="none" strike="noStrike" dirty="0">
                        <a:solidFill>
                          <a:srgbClr val="FFFFFF"/>
                        </a:solidFill>
                        <a:effectLst/>
                        <a:latin typeface="Century Gothic" panose="020B0502020202020204" pitchFamily="34" charset="0"/>
                        <a:cs typeface="Arial" panose="020B0604020202020204" pitchFamily="34" charset="0"/>
                      </a:endParaRP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Century Gothic" panose="020B0502020202020204" pitchFamily="34" charset="0"/>
                          <a:cs typeface="Arial" panose="020B0604020202020204" pitchFamily="34" charset="0"/>
                        </a:rPr>
                        <a:t>Action corrective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extLst>
                  <a:ext uri="{0D108BD9-81ED-4DB2-BD59-A6C34878D82A}">
                    <a16:rowId xmlns:a16="http://schemas.microsoft.com/office/drawing/2014/main" val="128321686"/>
                  </a:ext>
                </a:extLst>
              </a:tr>
              <a:tr h="240968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1800" b="0" i="0" u="none" strike="noStrike" dirty="0">
                          <a:solidFill>
                            <a:srgbClr val="000000"/>
                          </a:solidFill>
                          <a:effectLst/>
                          <a:latin typeface="Arial Rounded MT Bold" panose="020F0704030504030204" pitchFamily="34" charset="0"/>
                        </a:rPr>
                        <a:t>Nombre d'incidents déclarés sur les ressources informatiques et informationnelles </a:t>
                      </a:r>
                    </a:p>
                    <a:p>
                      <a:pPr algn="l" fontAlgn="ctr"/>
                      <a:endParaRPr lang="en-US" sz="2400" b="0" i="0" u="none" strike="noStrike" dirty="0">
                        <a:solidFill>
                          <a:srgbClr val="000000"/>
                        </a:solidFill>
                        <a:effectLst/>
                        <a:latin typeface="Century Gothic" panose="020B0502020202020204" pitchFamily="34" charset="0"/>
                        <a:cs typeface="Arial" panose="020B0604020202020204" pitchFamily="34" charset="0"/>
                      </a:endParaRP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a:r>
                        <a:rPr lang="en-US" sz="1800" dirty="0" err="1"/>
                        <a:t>Problème</a:t>
                      </a:r>
                      <a:r>
                        <a:rPr lang="en-US" sz="1800" dirty="0"/>
                        <a:t> de </a:t>
                      </a:r>
                      <a:r>
                        <a:rPr lang="en-US" sz="1800" dirty="0" err="1"/>
                        <a:t>téléphone</a:t>
                      </a:r>
                      <a:endParaRPr lang="en-US" sz="1800" dirty="0"/>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fr-FR" sz="1800" b="0" i="0" u="none" strike="noStrike" dirty="0">
                          <a:solidFill>
                            <a:srgbClr val="000000"/>
                          </a:solidFill>
                          <a:effectLst/>
                          <a:latin typeface="Arial" panose="020B0604020202020204" pitchFamily="34" charset="0"/>
                        </a:rPr>
                        <a:t>Travaux de Réparation sur les centraux téléphoniques</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2495469690"/>
                  </a:ext>
                </a:extLst>
              </a:tr>
            </a:tbl>
          </a:graphicData>
        </a:graphic>
      </p:graphicFrame>
      <p:sp>
        <p:nvSpPr>
          <p:cNvPr id="5" name="Rectangle 4"/>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plan d’action cibles non atteintes T1-T2 2023</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itre 1">
            <a:extLst>
              <a:ext uri="{FF2B5EF4-FFF2-40B4-BE49-F238E27FC236}">
                <a16:creationId xmlns:a16="http://schemas.microsoft.com/office/drawing/2014/main" id="{DB7CEAEC-4849-4BA5-9A1C-6D67CF319CFF}"/>
              </a:ext>
            </a:extLst>
          </p:cNvPr>
          <p:cNvSpPr>
            <a:spLocks noGrp="1"/>
          </p:cNvSpPr>
          <p:nvPr>
            <p:ph type="title"/>
          </p:nvPr>
        </p:nvSpPr>
        <p:spPr/>
        <p:txBody>
          <a:bodyPr>
            <a:normAutofit/>
          </a:bodyPr>
          <a:lstStyle/>
          <a:p>
            <a:pPr algn="ctr"/>
            <a:r>
              <a:rPr lang="fr-FR" sz="3200" b="1" dirty="0">
                <a:latin typeface="Bahnschrift" panose="020B0502040204020203" pitchFamily="34" charset="0"/>
              </a:rPr>
              <a:t> PS03 – Système d’informations</a:t>
            </a:r>
          </a:p>
        </p:txBody>
      </p:sp>
      <p:grpSp>
        <p:nvGrpSpPr>
          <p:cNvPr id="7" name="Groupe 6"/>
          <p:cNvGrpSpPr/>
          <p:nvPr/>
        </p:nvGrpSpPr>
        <p:grpSpPr>
          <a:xfrm>
            <a:off x="10617511" y="0"/>
            <a:ext cx="1146808" cy="1241603"/>
            <a:chOff x="7966579" y="-6936"/>
            <a:chExt cx="1146808" cy="1241603"/>
          </a:xfrm>
        </p:grpSpPr>
        <p:sp>
          <p:nvSpPr>
            <p:cNvPr id="8"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9"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559580" y="1397724"/>
            <a:ext cx="11085901" cy="369332"/>
          </a:xfrm>
          <a:prstGeom prst="rect">
            <a:avLst/>
          </a:prstGeom>
          <a:solidFill>
            <a:srgbClr val="80227C"/>
          </a:solidFill>
        </p:spPr>
        <p:txBody>
          <a:bodyPr wrap="square">
            <a:spAutoFit/>
          </a:bodyPr>
          <a:lstStyle/>
          <a:p>
            <a:pPr algn="ctr" fontAlgn="ctr"/>
            <a:r>
              <a:rPr lang="fr-FR" b="1" dirty="0">
                <a:solidFill>
                  <a:srgbClr val="FFFFFF"/>
                </a:solidFill>
                <a:latin typeface="Bahnschrift" panose="020B0502040204020203" pitchFamily="34" charset="0"/>
              </a:rPr>
              <a:t>PS03 – Système d’informations</a:t>
            </a:r>
          </a:p>
        </p:txBody>
      </p:sp>
    </p:spTree>
    <p:extLst>
      <p:ext uri="{BB962C8B-B14F-4D97-AF65-F5344CB8AC3E}">
        <p14:creationId xmlns:p14="http://schemas.microsoft.com/office/powerpoint/2010/main" val="241453851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Actions dans Qualipro (réalisées, en cours, en retard)</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itre 1">
            <a:extLst>
              <a:ext uri="{FF2B5EF4-FFF2-40B4-BE49-F238E27FC236}">
                <a16:creationId xmlns:a16="http://schemas.microsoft.com/office/drawing/2014/main" id="{DB7CEAEC-4849-4BA5-9A1C-6D67CF319CFF}"/>
              </a:ext>
            </a:extLst>
          </p:cNvPr>
          <p:cNvSpPr>
            <a:spLocks noGrp="1"/>
          </p:cNvSpPr>
          <p:nvPr>
            <p:ph type="title"/>
          </p:nvPr>
        </p:nvSpPr>
        <p:spPr>
          <a:xfrm>
            <a:off x="701675" y="165100"/>
            <a:ext cx="10788650" cy="896938"/>
          </a:xfrm>
        </p:spPr>
        <p:txBody>
          <a:bodyPr>
            <a:normAutofit/>
          </a:bodyPr>
          <a:lstStyle/>
          <a:p>
            <a:pPr algn="ctr"/>
            <a:r>
              <a:rPr lang="fr-FR" sz="3200" b="1" dirty="0">
                <a:latin typeface="Bahnschrift" panose="020B0502040204020203" pitchFamily="34" charset="0"/>
              </a:rPr>
              <a:t> PS03 – Gestion du Système d’informations</a:t>
            </a:r>
          </a:p>
        </p:txBody>
      </p:sp>
      <p:graphicFrame>
        <p:nvGraphicFramePr>
          <p:cNvPr id="9" name="Tableau 8"/>
          <p:cNvGraphicFramePr>
            <a:graphicFrameLocks noGrp="1"/>
          </p:cNvGraphicFramePr>
          <p:nvPr>
            <p:extLst>
              <p:ext uri="{D42A27DB-BD31-4B8C-83A1-F6EECF244321}">
                <p14:modId xmlns:p14="http://schemas.microsoft.com/office/powerpoint/2010/main" val="1964144393"/>
              </p:ext>
            </p:extLst>
          </p:nvPr>
        </p:nvGraphicFramePr>
        <p:xfrm>
          <a:off x="702324" y="1810793"/>
          <a:ext cx="10787999" cy="3450538"/>
        </p:xfrm>
        <a:graphic>
          <a:graphicData uri="http://schemas.openxmlformats.org/drawingml/2006/table">
            <a:tbl>
              <a:tblPr/>
              <a:tblGrid>
                <a:gridCol w="545977">
                  <a:extLst>
                    <a:ext uri="{9D8B030D-6E8A-4147-A177-3AD203B41FA5}">
                      <a16:colId xmlns:a16="http://schemas.microsoft.com/office/drawing/2014/main" val="520065804"/>
                    </a:ext>
                  </a:extLst>
                </a:gridCol>
                <a:gridCol w="3501795">
                  <a:extLst>
                    <a:ext uri="{9D8B030D-6E8A-4147-A177-3AD203B41FA5}">
                      <a16:colId xmlns:a16="http://schemas.microsoft.com/office/drawing/2014/main" val="908874983"/>
                    </a:ext>
                  </a:extLst>
                </a:gridCol>
                <a:gridCol w="3953453">
                  <a:extLst>
                    <a:ext uri="{9D8B030D-6E8A-4147-A177-3AD203B41FA5}">
                      <a16:colId xmlns:a16="http://schemas.microsoft.com/office/drawing/2014/main" val="408881408"/>
                    </a:ext>
                  </a:extLst>
                </a:gridCol>
                <a:gridCol w="1393387">
                  <a:extLst>
                    <a:ext uri="{9D8B030D-6E8A-4147-A177-3AD203B41FA5}">
                      <a16:colId xmlns:a16="http://schemas.microsoft.com/office/drawing/2014/main" val="168156180"/>
                    </a:ext>
                  </a:extLst>
                </a:gridCol>
                <a:gridCol w="1393387">
                  <a:extLst>
                    <a:ext uri="{9D8B030D-6E8A-4147-A177-3AD203B41FA5}">
                      <a16:colId xmlns:a16="http://schemas.microsoft.com/office/drawing/2014/main" val="2070697500"/>
                    </a:ext>
                  </a:extLst>
                </a:gridCol>
              </a:tblGrid>
              <a:tr h="578631">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600" b="1" i="0" u="none" strike="noStrike" dirty="0">
                          <a:solidFill>
                            <a:srgbClr val="FFFFFF"/>
                          </a:solidFill>
                          <a:effectLst/>
                          <a:latin typeface="Arial Narrow" panose="020B0606020202030204" pitchFamily="34" charset="0"/>
                        </a:rPr>
                        <a:t>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03764"/>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600" b="1" i="0" u="none" strike="noStrike" dirty="0" err="1">
                          <a:solidFill>
                            <a:srgbClr val="FFFFFF"/>
                          </a:solidFill>
                          <a:effectLst/>
                          <a:latin typeface="Arial Narrow" panose="020B0606020202030204" pitchFamily="34" charset="0"/>
                        </a:rPr>
                        <a:t>Désignation</a:t>
                      </a:r>
                      <a:endParaRPr lang="en-US" sz="16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03764"/>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600" b="1" i="0" u="none" strike="noStrike" dirty="0">
                          <a:solidFill>
                            <a:srgbClr val="FFFFFF"/>
                          </a:solidFill>
                          <a:effectLst/>
                          <a:latin typeface="Arial Narrow" panose="020B0606020202030204" pitchFamily="34" charset="0"/>
                        </a:rPr>
                        <a:t>Sous action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03764"/>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1600" b="1" i="0" u="none" strike="noStrike" dirty="0" err="1">
                          <a:solidFill>
                            <a:srgbClr val="FFFFFF"/>
                          </a:solidFill>
                          <a:effectLst/>
                          <a:latin typeface="Arial Narrow" panose="020B0606020202030204" pitchFamily="34" charset="0"/>
                        </a:rPr>
                        <a:t>Responsable</a:t>
                      </a:r>
                      <a:r>
                        <a:rPr lang="en-US" sz="1600" b="1" i="0" u="none" strike="noStrike" dirty="0">
                          <a:solidFill>
                            <a:srgbClr val="FFFFFF"/>
                          </a:solidFill>
                          <a:effectLst/>
                          <a:latin typeface="Arial Narrow" panose="020B0606020202030204" pitchFamily="34" charset="0"/>
                        </a:rPr>
                        <a:t> de </a:t>
                      </a:r>
                      <a:r>
                        <a:rPr lang="en-US" sz="1600" b="1" i="0" u="none" strike="noStrike" dirty="0" err="1">
                          <a:solidFill>
                            <a:srgbClr val="FFFFFF"/>
                          </a:solidFill>
                          <a:effectLst/>
                          <a:latin typeface="Arial Narrow" panose="020B0606020202030204" pitchFamily="34" charset="0"/>
                        </a:rPr>
                        <a:t>réalisation</a:t>
                      </a:r>
                      <a:endParaRPr lang="en-US" sz="16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03764"/>
                    </a:solidFill>
                  </a:tcPr>
                </a:tc>
                <a:tc>
                  <a:txBody>
                    <a:bodyPr/>
                    <a:lstStyle/>
                    <a:p>
                      <a:pPr algn="ctr" fontAlgn="ctr"/>
                      <a:r>
                        <a:rPr lang="en-US" sz="1600" b="1" i="0" u="none" strike="noStrike" dirty="0" err="1">
                          <a:solidFill>
                            <a:srgbClr val="FFFFFF"/>
                          </a:solidFill>
                          <a:effectLst/>
                          <a:latin typeface="Arial Narrow" panose="020B0606020202030204" pitchFamily="34" charset="0"/>
                        </a:rPr>
                        <a:t>Taux</a:t>
                      </a:r>
                      <a:r>
                        <a:rPr lang="en-US" sz="1600" b="1" i="0" u="none" strike="noStrike" dirty="0">
                          <a:solidFill>
                            <a:srgbClr val="FFFFFF"/>
                          </a:solidFill>
                          <a:effectLst/>
                          <a:latin typeface="Arial Narrow" panose="020B0606020202030204" pitchFamily="34" charset="0"/>
                        </a:rPr>
                        <a:t> de </a:t>
                      </a:r>
                      <a:r>
                        <a:rPr lang="en-US" sz="1600" b="1" i="0" u="none" strike="noStrike" dirty="0" err="1">
                          <a:solidFill>
                            <a:srgbClr val="FFFFFF"/>
                          </a:solidFill>
                          <a:effectLst/>
                          <a:latin typeface="Arial Narrow" panose="020B0606020202030204" pitchFamily="34" charset="0"/>
                        </a:rPr>
                        <a:t>réalisation</a:t>
                      </a:r>
                      <a:endParaRPr lang="en-US" sz="1600" b="1" i="0" u="none" strike="noStrike" dirty="0">
                        <a:solidFill>
                          <a:srgbClr val="FFFFFF"/>
                        </a:solidFill>
                        <a:effectLst/>
                        <a:latin typeface="Arial Narrow" panose="020B060602020203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03764"/>
                    </a:solidFill>
                  </a:tcPr>
                </a:tc>
                <a:extLst>
                  <a:ext uri="{0D108BD9-81ED-4DB2-BD59-A6C34878D82A}">
                    <a16:rowId xmlns:a16="http://schemas.microsoft.com/office/drawing/2014/main" val="2561164551"/>
                  </a:ext>
                </a:extLst>
              </a:tr>
              <a:tr h="649574">
                <a:tc>
                  <a:txBody>
                    <a:bodyPr/>
                    <a:lstStyle/>
                    <a:p>
                      <a:pPr algn="ctr"/>
                      <a:r>
                        <a:rPr lang="en-US" b="1" dirty="0"/>
                        <a:t>547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fr-FR" b="1" dirty="0"/>
                        <a:t>La roadmap SI n’est pas à jour</a:t>
                      </a:r>
                      <a:endParaRPr lang="fr-FR" sz="1800" b="1" i="0" kern="1200" dirty="0">
                        <a:solidFill>
                          <a:schemeClr val="tx1"/>
                        </a:solidFill>
                        <a:effectLst/>
                        <a:latin typeface="+mn-lt"/>
                        <a:ea typeface="+mn-ea"/>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fr-FR" sz="1800" b="0" i="0" kern="1200" dirty="0">
                          <a:solidFill>
                            <a:schemeClr val="tx1"/>
                          </a:solidFill>
                          <a:effectLst/>
                          <a:latin typeface="+mn-lt"/>
                          <a:ea typeface="+mn-ea"/>
                          <a:cs typeface="+mn-cs"/>
                        </a:rPr>
                        <a:t>Mettre à jour la roadmap SI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b="1" dirty="0"/>
                        <a:t>Lauriane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b="1" dirty="0">
                          <a:solidFill>
                            <a:srgbClr val="00B050"/>
                          </a:solidFill>
                        </a:rPr>
                        <a:t>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2798010"/>
                  </a:ext>
                </a:extLst>
              </a:tr>
              <a:tr h="649574">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b="1" dirty="0"/>
                        <a:t>506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fr-FR" sz="1800" b="1" i="0" kern="1200" dirty="0">
                          <a:solidFill>
                            <a:schemeClr val="tx1"/>
                          </a:solidFill>
                          <a:effectLst/>
                          <a:latin typeface="+mn-lt"/>
                          <a:ea typeface="+mn-ea"/>
                          <a:cs typeface="+mn-cs"/>
                        </a:rPr>
                        <a:t>Dysfonctionnement récurrent </a:t>
                      </a:r>
                    </a:p>
                    <a:p>
                      <a:pPr algn="ctr"/>
                      <a:r>
                        <a:rPr lang="fr-FR" sz="1800" b="1" i="0" kern="1200" dirty="0">
                          <a:solidFill>
                            <a:schemeClr val="tx1"/>
                          </a:solidFill>
                          <a:effectLst/>
                          <a:latin typeface="+mn-lt"/>
                          <a:ea typeface="+mn-ea"/>
                          <a:cs typeface="+mn-cs"/>
                        </a:rPr>
                        <a:t>d'une application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fr-FR" sz="1800" b="0" i="0" kern="1200" dirty="0">
                          <a:solidFill>
                            <a:schemeClr val="tx1"/>
                          </a:solidFill>
                          <a:effectLst/>
                          <a:latin typeface="+mn-lt"/>
                          <a:ea typeface="+mn-ea"/>
                          <a:cs typeface="+mn-cs"/>
                        </a:rPr>
                        <a:t>Trouver un</a:t>
                      </a:r>
                      <a:r>
                        <a:rPr lang="fr-FR" sz="1800" b="0" i="0" kern="1200" baseline="0" dirty="0">
                          <a:solidFill>
                            <a:schemeClr val="tx1"/>
                          </a:solidFill>
                          <a:effectLst/>
                          <a:latin typeface="+mn-lt"/>
                          <a:ea typeface="+mn-ea"/>
                          <a:cs typeface="+mn-cs"/>
                        </a:rPr>
                        <a:t> </a:t>
                      </a:r>
                      <a:r>
                        <a:rPr lang="fr-FR" sz="1800" b="0" i="0" kern="1200" dirty="0">
                          <a:solidFill>
                            <a:schemeClr val="tx1"/>
                          </a:solidFill>
                          <a:effectLst/>
                          <a:latin typeface="+mn-lt"/>
                          <a:ea typeface="+mn-ea"/>
                          <a:cs typeface="+mn-cs"/>
                        </a:rPr>
                        <a:t>logiciel de suivi </a:t>
                      </a:r>
                    </a:p>
                    <a:p>
                      <a:pPr algn="ctr"/>
                      <a:r>
                        <a:rPr lang="fr-FR" sz="1800" b="0" i="0" kern="1200" dirty="0">
                          <a:solidFill>
                            <a:schemeClr val="tx1"/>
                          </a:solidFill>
                          <a:effectLst/>
                          <a:latin typeface="+mn-lt"/>
                          <a:ea typeface="+mn-ea"/>
                          <a:cs typeface="+mn-cs"/>
                        </a:rPr>
                        <a:t>du processus des achats depuis la </a:t>
                      </a:r>
                    </a:p>
                    <a:p>
                      <a:pPr algn="ctr"/>
                      <a:r>
                        <a:rPr lang="fr-FR" sz="1800" b="0" i="0" kern="1200" dirty="0">
                          <a:solidFill>
                            <a:schemeClr val="tx1"/>
                          </a:solidFill>
                          <a:effectLst/>
                          <a:latin typeface="+mn-lt"/>
                          <a:ea typeface="+mn-ea"/>
                          <a:cs typeface="+mn-cs"/>
                        </a:rPr>
                        <a:t>commande jusqu'au règlement.</a:t>
                      </a:r>
                    </a:p>
                    <a:p>
                      <a:pPr algn="ctr"/>
                      <a:r>
                        <a:rPr lang="fr-FR" sz="1800" b="0" i="0" kern="1200" dirty="0">
                          <a:solidFill>
                            <a:schemeClr val="tx1"/>
                          </a:solidFill>
                          <a:effectLst/>
                          <a:latin typeface="+mn-lt"/>
                          <a:ea typeface="+mn-ea"/>
                          <a:cs typeface="+mn-cs"/>
                        </a:rPr>
                        <a:t>(Analyser l'offre </a:t>
                      </a:r>
                    </a:p>
                    <a:p>
                      <a:pPr algn="ctr"/>
                      <a:r>
                        <a:rPr lang="fr-FR" sz="1800" b="0" i="0" kern="1200" dirty="0">
                          <a:solidFill>
                            <a:schemeClr val="tx1"/>
                          </a:solidFill>
                          <a:effectLst/>
                          <a:latin typeface="+mn-lt"/>
                          <a:ea typeface="+mn-ea"/>
                          <a:cs typeface="+mn-cs"/>
                        </a:rPr>
                        <a:t>d'Odoo par </a:t>
                      </a:r>
                    </a:p>
                    <a:p>
                      <a:pPr algn="ctr"/>
                      <a:r>
                        <a:rPr lang="fr-FR" sz="1800" b="0" i="0" kern="1200" dirty="0">
                          <a:solidFill>
                            <a:schemeClr val="tx1"/>
                          </a:solidFill>
                          <a:effectLst/>
                          <a:latin typeface="+mn-lt"/>
                          <a:ea typeface="+mn-ea"/>
                          <a:cs typeface="+mn-cs"/>
                        </a:rPr>
                        <a:t>exemple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b="1" dirty="0" err="1"/>
                        <a:t>Mme</a:t>
                      </a:r>
                      <a:r>
                        <a:rPr lang="en-US" b="1" dirty="0"/>
                        <a:t> </a:t>
                      </a:r>
                      <a:r>
                        <a:rPr lang="en-US" b="1" dirty="0" err="1"/>
                        <a:t>Sambe</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en-US" b="1" dirty="0">
                          <a:solidFill>
                            <a:srgbClr val="00B050"/>
                          </a:solidFill>
                        </a:rPr>
                        <a:t>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5786989"/>
                  </a:ext>
                </a:extLst>
              </a:tr>
              <a:tr h="15727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b="1" dirty="0"/>
                        <a:t>354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b="1" dirty="0"/>
                        <a:t>I</a:t>
                      </a:r>
                      <a:r>
                        <a:rPr lang="fr-FR" sz="1800" b="1" i="0" kern="1200" dirty="0" err="1">
                          <a:solidFill>
                            <a:schemeClr val="tx1"/>
                          </a:solidFill>
                          <a:effectLst/>
                          <a:latin typeface="+mn-lt"/>
                          <a:ea typeface="+mn-ea"/>
                          <a:cs typeface="+mn-cs"/>
                        </a:rPr>
                        <a:t>ntégration</a:t>
                      </a:r>
                      <a:r>
                        <a:rPr lang="fr-FR" sz="1800" b="1" i="0" kern="1200" dirty="0">
                          <a:solidFill>
                            <a:schemeClr val="tx1"/>
                          </a:solidFill>
                          <a:effectLst/>
                          <a:latin typeface="+mn-lt"/>
                          <a:ea typeface="+mn-ea"/>
                          <a:cs typeface="+mn-cs"/>
                        </a:rPr>
                        <a:t> SIG et comptabilité</a:t>
                      </a:r>
                      <a:endParaRPr lang="en-US" b="1"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dirty="0"/>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r-FR"/>
                    </a:p>
                  </a:txBody>
                  <a:tcPr/>
                </a:tc>
                <a:extLst>
                  <a:ext uri="{0D108BD9-81ED-4DB2-BD59-A6C34878D82A}">
                    <a16:rowId xmlns:a16="http://schemas.microsoft.com/office/drawing/2014/main" val="1575991856"/>
                  </a:ext>
                </a:extLst>
              </a:tr>
            </a:tbl>
          </a:graphicData>
        </a:graphic>
      </p:graphicFrame>
      <p:sp>
        <p:nvSpPr>
          <p:cNvPr id="11" name="Rectangle 10"/>
          <p:cNvSpPr/>
          <p:nvPr/>
        </p:nvSpPr>
        <p:spPr>
          <a:xfrm>
            <a:off x="701675" y="1292593"/>
            <a:ext cx="10788649" cy="369332"/>
          </a:xfrm>
          <a:prstGeom prst="rect">
            <a:avLst/>
          </a:prstGeom>
          <a:solidFill>
            <a:srgbClr val="80227C"/>
          </a:solidFill>
        </p:spPr>
        <p:txBody>
          <a:bodyPr wrap="square">
            <a:spAutoFit/>
          </a:bodyPr>
          <a:lstStyle/>
          <a:p>
            <a:pPr algn="ctr" fontAlgn="ctr"/>
            <a:r>
              <a:rPr lang="fr-FR" b="1" dirty="0">
                <a:solidFill>
                  <a:srgbClr val="FFFFFF"/>
                </a:solidFill>
                <a:latin typeface="Bahnschrift" panose="020B0502040204020203" pitchFamily="34" charset="0"/>
              </a:rPr>
              <a:t>PS03 – Gestion du système d’informations</a:t>
            </a:r>
          </a:p>
        </p:txBody>
      </p:sp>
    </p:spTree>
    <p:extLst>
      <p:ext uri="{BB962C8B-B14F-4D97-AF65-F5344CB8AC3E}">
        <p14:creationId xmlns:p14="http://schemas.microsoft.com/office/powerpoint/2010/main" val="368823692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Audit</a:t>
            </a:r>
            <a:endParaRPr lang="en-US" sz="2400" dirty="0">
              <a:solidFill>
                <a:schemeClr val="bg1"/>
              </a:solidFill>
            </a:endParaRPr>
          </a:p>
        </p:txBody>
      </p:sp>
      <p:graphicFrame>
        <p:nvGraphicFramePr>
          <p:cNvPr id="8" name="Tableau 7"/>
          <p:cNvGraphicFramePr>
            <a:graphicFrameLocks noGrp="1"/>
          </p:cNvGraphicFramePr>
          <p:nvPr>
            <p:extLst>
              <p:ext uri="{D42A27DB-BD31-4B8C-83A1-F6EECF244321}">
                <p14:modId xmlns:p14="http://schemas.microsoft.com/office/powerpoint/2010/main" val="1787698689"/>
              </p:ext>
            </p:extLst>
          </p:nvPr>
        </p:nvGraphicFramePr>
        <p:xfrm>
          <a:off x="1546412" y="1241603"/>
          <a:ext cx="8949943" cy="4607867"/>
        </p:xfrm>
        <a:graphic>
          <a:graphicData uri="http://schemas.openxmlformats.org/drawingml/2006/table">
            <a:tbl>
              <a:tblPr/>
              <a:tblGrid>
                <a:gridCol w="3321961">
                  <a:extLst>
                    <a:ext uri="{9D8B030D-6E8A-4147-A177-3AD203B41FA5}">
                      <a16:colId xmlns:a16="http://schemas.microsoft.com/office/drawing/2014/main" val="1773555427"/>
                    </a:ext>
                  </a:extLst>
                </a:gridCol>
                <a:gridCol w="1402964">
                  <a:extLst>
                    <a:ext uri="{9D8B030D-6E8A-4147-A177-3AD203B41FA5}">
                      <a16:colId xmlns:a16="http://schemas.microsoft.com/office/drawing/2014/main" val="1375318744"/>
                    </a:ext>
                  </a:extLst>
                </a:gridCol>
                <a:gridCol w="4225018">
                  <a:extLst>
                    <a:ext uri="{9D8B030D-6E8A-4147-A177-3AD203B41FA5}">
                      <a16:colId xmlns:a16="http://schemas.microsoft.com/office/drawing/2014/main" val="3001103945"/>
                    </a:ext>
                  </a:extLst>
                </a:gridCol>
              </a:tblGrid>
              <a:tr h="560795">
                <a:tc gridSpan="3">
                  <a:txBody>
                    <a:bodyPr/>
                    <a:lstStyle/>
                    <a:p>
                      <a:pPr algn="ctr" rtl="0" fontAlgn="ctr"/>
                      <a:r>
                        <a:rPr lang="fr-FR" sz="1600" b="1" i="0" u="none" strike="noStrike" dirty="0">
                          <a:solidFill>
                            <a:srgbClr val="FFFFFF"/>
                          </a:solidFill>
                          <a:effectLst/>
                          <a:latin typeface="Bahnschrift" panose="020B0502040204020203" pitchFamily="34" charset="0"/>
                        </a:rPr>
                        <a:t>PS03 – Gestion du Système d’informations</a:t>
                      </a: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0227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464213">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82907">
                <a:tc>
                  <a:txBody>
                    <a:bodyPr/>
                    <a:lstStyle/>
                    <a:p>
                      <a:pPr algn="ctr" fontAlgn="b"/>
                      <a:r>
                        <a:rPr lang="en-US" sz="1800" b="0" i="0" u="none" strike="noStrike" dirty="0">
                          <a:solidFill>
                            <a:srgbClr val="000000"/>
                          </a:solidFill>
                          <a:effectLst/>
                          <a:latin typeface="Arial" panose="020B0604020202020204" pitchFamily="34" charset="0"/>
                        </a:rPr>
                        <a:t>Rubriques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panose="020B0604020202020204" pitchFamily="34" charset="0"/>
                        </a:rPr>
                        <a:t>Réponses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Arial" panose="020B0604020202020204" pitchFamily="34" charset="0"/>
                        </a:rPr>
                        <a:t>Commentaires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638683">
                <a:tc>
                  <a:txBody>
                    <a:bodyPr/>
                    <a:lstStyle/>
                    <a:p>
                      <a:pPr algn="ctr" rtl="0" fontAlgn="ctr"/>
                      <a:r>
                        <a:rPr lang="en-US" sz="1600" b="1" i="0" u="none" strike="noStrike">
                          <a:solidFill>
                            <a:srgbClr val="FFFFFF"/>
                          </a:solidFill>
                          <a:effectLst/>
                          <a:latin typeface="Bahnschrift" panose="020B0502040204020203"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en-US" sz="1600" b="0" i="0" u="none" strike="noStrike" dirty="0">
                          <a:solidFill>
                            <a:srgbClr val="000000"/>
                          </a:solidFill>
                          <a:effectLst/>
                          <a:latin typeface="Arial Rounded MT Bold" panose="020F0704030504030204" pitchFamily="34" charset="0"/>
                        </a:rPr>
                        <a:t>08/11/2022</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Rounded MT Bold" panose="020F0704030504030204" pitchFamily="34" charset="0"/>
                        </a:rPr>
                        <a:t>2 points </a:t>
                      </a:r>
                      <a:r>
                        <a:rPr lang="en-US" sz="1600" b="0" i="0" u="none" strike="noStrike" dirty="0" err="1">
                          <a:solidFill>
                            <a:srgbClr val="000000"/>
                          </a:solidFill>
                          <a:effectLst/>
                          <a:latin typeface="Arial Rounded MT Bold" panose="020F0704030504030204" pitchFamily="34" charset="0"/>
                        </a:rPr>
                        <a:t>faibles</a:t>
                      </a:r>
                      <a:r>
                        <a:rPr lang="en-US" sz="1600" b="0" i="0" u="none" strike="noStrike" dirty="0">
                          <a:solidFill>
                            <a:srgbClr val="0000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607529">
                <a:tc>
                  <a:txBody>
                    <a:bodyPr/>
                    <a:lstStyle/>
                    <a:p>
                      <a:pPr algn="ctr" rtl="0" fontAlgn="ctr"/>
                      <a:r>
                        <a:rPr lang="en-US" sz="1600" b="1" i="0" u="none" strike="noStrike">
                          <a:solidFill>
                            <a:srgbClr val="FFFFFF"/>
                          </a:solidFill>
                          <a:effectLst/>
                          <a:latin typeface="Bahnschrift" panose="020B0502040204020203" pitchFamily="34" charset="0"/>
                        </a:rPr>
                        <a:t>Derniers Audits cloturés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a:solidFill>
                            <a:srgbClr val="00B050"/>
                          </a:solidFill>
                          <a:effectLst/>
                          <a:latin typeface="Arial Rounded MT Bold" panose="020F0704030504030204" pitchFamily="34" charset="0"/>
                        </a:rPr>
                        <a:t>Non</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1199479">
                <a:tc>
                  <a:txBody>
                    <a:bodyPr/>
                    <a:lstStyle/>
                    <a:p>
                      <a:pPr algn="ctr" rtl="0" fontAlgn="ctr"/>
                      <a:r>
                        <a:rPr lang="en-US" sz="1600" b="1" i="0" u="none" strike="noStrike">
                          <a:solidFill>
                            <a:srgbClr val="FFFFFF"/>
                          </a:solidFill>
                          <a:effectLst/>
                          <a:latin typeface="Bahnschrift" panose="020B0502040204020203" pitchFamily="34" charset="0"/>
                        </a:rPr>
                        <a:t>Ecarts/pts faibles ouverts/non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err="1">
                          <a:solidFill>
                            <a:srgbClr val="00B050"/>
                          </a:solidFill>
                          <a:effectLst/>
                          <a:latin typeface="Arial Rounded MT Bold" panose="020F0704030504030204" pitchFamily="34" charset="0"/>
                        </a:rPr>
                        <a:t>Oui</a:t>
                      </a:r>
                      <a:r>
                        <a:rPr lang="en-US" sz="1600" b="0" i="0" u="none" strike="noStrike" dirty="0">
                          <a:solidFill>
                            <a:srgbClr val="00B05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54261">
                <a:tc>
                  <a:txBody>
                    <a:bodyPr/>
                    <a:lstStyle/>
                    <a:p>
                      <a:pPr algn="ctr" rtl="0" fontAlgn="ctr"/>
                      <a:r>
                        <a:rPr lang="en-US" sz="1600" b="1" i="0" u="none" strike="noStrike">
                          <a:solidFill>
                            <a:srgbClr val="FFFFFF"/>
                          </a:solidFill>
                          <a:effectLst/>
                          <a:latin typeface="Bahnschrift" panose="020B0502040204020203"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err="1">
                          <a:solidFill>
                            <a:schemeClr val="tx1"/>
                          </a:solidFill>
                          <a:effectLst/>
                          <a:latin typeface="Arial Rounded MT Bold" panose="020F0704030504030204" pitchFamily="34" charset="0"/>
                        </a:rPr>
                        <a:t>Novembre</a:t>
                      </a:r>
                      <a:r>
                        <a:rPr lang="en-US" sz="1600" b="0" i="0" u="none" strike="noStrike" dirty="0">
                          <a:solidFill>
                            <a:schemeClr val="tx1"/>
                          </a:solidFill>
                          <a:effectLst/>
                          <a:latin typeface="Arial Rounded MT Bold" panose="020F0704030504030204" pitchFamily="34" charset="0"/>
                        </a:rPr>
                        <a:t> 2023</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r>
                        <a:rPr lang="en-US" sz="1600" b="0" i="0" u="none" strike="noStrike" dirty="0">
                          <a:solidFill>
                            <a:srgbClr val="CC33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
        <p:nvSpPr>
          <p:cNvPr id="11"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PS03 – Gestion du Système d’informations</a:t>
            </a:r>
          </a:p>
        </p:txBody>
      </p:sp>
    </p:spTree>
    <p:extLst>
      <p:ext uri="{BB962C8B-B14F-4D97-AF65-F5344CB8AC3E}">
        <p14:creationId xmlns:p14="http://schemas.microsoft.com/office/powerpoint/2010/main" val="229906028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PS03 – Gestion du Système d’information</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aphicFrame>
        <p:nvGraphicFramePr>
          <p:cNvPr id="9" name="Tableau 8"/>
          <p:cNvGraphicFramePr>
            <a:graphicFrameLocks noGrp="1"/>
          </p:cNvGraphicFramePr>
          <p:nvPr>
            <p:extLst>
              <p:ext uri="{D42A27DB-BD31-4B8C-83A1-F6EECF244321}">
                <p14:modId xmlns:p14="http://schemas.microsoft.com/office/powerpoint/2010/main" val="4264164550"/>
              </p:ext>
            </p:extLst>
          </p:nvPr>
        </p:nvGraphicFramePr>
        <p:xfrm>
          <a:off x="1200378" y="1241603"/>
          <a:ext cx="9209315" cy="3191748"/>
        </p:xfrm>
        <a:graphic>
          <a:graphicData uri="http://schemas.openxmlformats.org/drawingml/2006/table">
            <a:tbl>
              <a:tblPr/>
              <a:tblGrid>
                <a:gridCol w="4127863">
                  <a:extLst>
                    <a:ext uri="{9D8B030D-6E8A-4147-A177-3AD203B41FA5}">
                      <a16:colId xmlns:a16="http://schemas.microsoft.com/office/drawing/2014/main" val="2447260720"/>
                    </a:ext>
                  </a:extLst>
                </a:gridCol>
                <a:gridCol w="5081452">
                  <a:extLst>
                    <a:ext uri="{9D8B030D-6E8A-4147-A177-3AD203B41FA5}">
                      <a16:colId xmlns:a16="http://schemas.microsoft.com/office/drawing/2014/main" val="2779336989"/>
                    </a:ext>
                  </a:extLst>
                </a:gridCol>
              </a:tblGrid>
              <a:tr h="520815">
                <a:tc gridSpan="2">
                  <a:txBody>
                    <a:bodyPr/>
                    <a:lstStyle/>
                    <a:p>
                      <a:pPr algn="ctr" fontAlgn="ctr"/>
                      <a:r>
                        <a:rPr lang="fr-FR" sz="1800" b="1" i="0" u="none" strike="noStrike" dirty="0">
                          <a:solidFill>
                            <a:srgbClr val="FFFFFF"/>
                          </a:solidFill>
                          <a:effectLst/>
                          <a:latin typeface="Bahnschrift" panose="020B0502040204020203" pitchFamily="34" charset="0"/>
                        </a:rPr>
                        <a:t>PS03 – Gestion du Système</a:t>
                      </a:r>
                      <a:r>
                        <a:rPr lang="fr-FR" sz="1800" b="1" i="0" u="none" strike="noStrike" baseline="0" dirty="0">
                          <a:solidFill>
                            <a:srgbClr val="FFFFFF"/>
                          </a:solidFill>
                          <a:effectLst/>
                          <a:latin typeface="Bahnschrift" panose="020B0502040204020203" pitchFamily="34" charset="0"/>
                        </a:rPr>
                        <a:t> d’informations</a:t>
                      </a:r>
                      <a:endParaRPr lang="fr-FR" sz="1800" b="1"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0227C"/>
                    </a:solidFill>
                  </a:tcPr>
                </a:tc>
                <a:tc hMerge="1">
                  <a:txBody>
                    <a:bodyPr/>
                    <a:lstStyle/>
                    <a:p>
                      <a:endParaRPr lang="en-US"/>
                    </a:p>
                  </a:txBody>
                  <a:tcPr/>
                </a:tc>
                <a:extLst>
                  <a:ext uri="{0D108BD9-81ED-4DB2-BD59-A6C34878D82A}">
                    <a16:rowId xmlns:a16="http://schemas.microsoft.com/office/drawing/2014/main" val="2574862643"/>
                  </a:ext>
                </a:extLst>
              </a:tr>
              <a:tr h="0">
                <a:tc>
                  <a:txBody>
                    <a:bodyPr/>
                    <a:lstStyle/>
                    <a:p>
                      <a:pPr algn="l" fontAlgn="b"/>
                      <a:endParaRPr lang="en-US" sz="1800" b="0" i="0" u="none" strike="noStrike" dirty="0">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tc>
                  <a:txBody>
                    <a:bodyPr/>
                    <a:lstStyle/>
                    <a:p>
                      <a:pPr algn="l" fontAlgn="b"/>
                      <a:endParaRPr lang="en-US" sz="1800" b="0" i="0" u="none" strike="noStrike" dirty="0">
                        <a:solidFill>
                          <a:srgbClr val="000000"/>
                        </a:solidFill>
                        <a:effectLst/>
                        <a:latin typeface="ArialMT"/>
                      </a:endParaRPr>
                    </a:p>
                  </a:txBody>
                  <a:tcPr marL="9525" marR="9525" marT="9525" marB="0" anchor="b">
                    <a:lnL>
                      <a:noFill/>
                    </a:lnL>
                    <a:lnR>
                      <a:noFill/>
                    </a:lnR>
                    <a:lnT>
                      <a:noFill/>
                    </a:lnT>
                    <a:lnB w="635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587809041"/>
                  </a:ext>
                </a:extLst>
              </a:tr>
              <a:tr h="765670">
                <a:tc>
                  <a:txBody>
                    <a:bodyPr/>
                    <a:lstStyle/>
                    <a:p>
                      <a:pPr algn="ctr" fontAlgn="ctr"/>
                      <a:r>
                        <a:rPr lang="fr-FR" sz="1800" b="1" i="0" u="none" strike="noStrike" dirty="0">
                          <a:solidFill>
                            <a:srgbClr val="FFFFFF"/>
                          </a:solidFill>
                          <a:effectLst/>
                          <a:latin typeface="Bahnschrift" panose="020B0502040204020203" pitchFamily="34" charset="0"/>
                        </a:rPr>
                        <a:t>Difficultés rencontrées dans le processus &amp; Qualipro</a:t>
                      </a: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ctr"/>
                      <a:r>
                        <a:rPr lang="en-US" sz="1800" b="1" i="0" u="none" strike="noStrike" dirty="0" err="1">
                          <a:solidFill>
                            <a:srgbClr val="FFFFFF"/>
                          </a:solidFill>
                          <a:effectLst/>
                          <a:latin typeface="Bahnschrift" panose="020B0502040204020203" pitchFamily="34" charset="0"/>
                        </a:rPr>
                        <a:t>Besoin</a:t>
                      </a:r>
                      <a:r>
                        <a:rPr lang="en-US" sz="1800" b="1" i="0" u="none" strike="noStrike" dirty="0">
                          <a:solidFill>
                            <a:srgbClr val="FFFFFF"/>
                          </a:solidFill>
                          <a:effectLst/>
                          <a:latin typeface="Bahnschrift" panose="020B0502040204020203" pitchFamily="34" charset="0"/>
                        </a:rPr>
                        <a:t>/</a:t>
                      </a:r>
                      <a:r>
                        <a:rPr lang="en-US" sz="1800" b="1" i="0" u="none" strike="noStrike" dirty="0" err="1">
                          <a:solidFill>
                            <a:srgbClr val="FFFFFF"/>
                          </a:solidFill>
                          <a:effectLst/>
                          <a:latin typeface="Bahnschrift" panose="020B0502040204020203" pitchFamily="34" charset="0"/>
                        </a:rPr>
                        <a:t>réclamation</a:t>
                      </a:r>
                      <a:endParaRPr lang="en-US" sz="1800" b="1"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extLst>
                  <a:ext uri="{0D108BD9-81ED-4DB2-BD59-A6C34878D82A}">
                    <a16:rowId xmlns:a16="http://schemas.microsoft.com/office/drawing/2014/main" val="2440026530"/>
                  </a:ext>
                </a:extLst>
              </a:tr>
              <a:tr h="162141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SN" sz="1800" b="0" i="0" u="none" strike="noStrike" dirty="0">
                          <a:solidFill>
                            <a:srgbClr val="000000"/>
                          </a:solidFill>
                          <a:effectLst/>
                          <a:latin typeface="Bahnschrift" panose="020B0502040204020203" pitchFamily="34" charset="0"/>
                        </a:rPr>
                        <a:t>RAS</a:t>
                      </a:r>
                      <a:endParaRPr lang="en-US" sz="1800" b="0" i="0" u="none" strike="noStrike" dirty="0">
                        <a:solidFill>
                          <a:srgbClr val="000000"/>
                        </a:solidFill>
                        <a:effectLst/>
                        <a:latin typeface="Bahnschrift" panose="020B0502040204020203"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ctr"/>
                      <a:endParaRPr lang="en-US" sz="1800" b="0" i="0" u="none" strike="noStrike" dirty="0">
                        <a:solidFill>
                          <a:srgbClr val="CC33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9528558"/>
                  </a:ext>
                </a:extLst>
              </a:tr>
            </a:tbl>
          </a:graphicData>
        </a:graphic>
      </p:graphicFrame>
      <p:sp>
        <p:nvSpPr>
          <p:cNvPr id="7" name="Rectangle 6"/>
          <p:cNvSpPr/>
          <p:nvPr/>
        </p:nvSpPr>
        <p:spPr>
          <a:xfrm>
            <a:off x="975995" y="6302271"/>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Gestion du processus</a:t>
            </a:r>
            <a:endParaRPr lang="en-US" sz="2400" dirty="0">
              <a:solidFill>
                <a:schemeClr val="bg1"/>
              </a:solidFill>
            </a:endParaRPr>
          </a:p>
        </p:txBody>
      </p:sp>
    </p:spTree>
    <p:extLst>
      <p:ext uri="{BB962C8B-B14F-4D97-AF65-F5344CB8AC3E}">
        <p14:creationId xmlns:p14="http://schemas.microsoft.com/office/powerpoint/2010/main" val="412025778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0" name="Rectangle 9">
            <a:extLst>
              <a:ext uri="{FF2B5EF4-FFF2-40B4-BE49-F238E27FC236}">
                <a16:creationId xmlns:a16="http://schemas.microsoft.com/office/drawing/2014/main" id="{7A7A1B00-8F6B-4247-BD74-B4406214E879}"/>
              </a:ext>
            </a:extLst>
          </p:cNvPr>
          <p:cNvSpPr>
            <a:spLocks noChangeAspect="1"/>
          </p:cNvSpPr>
          <p:nvPr/>
        </p:nvSpPr>
        <p:spPr>
          <a:xfrm>
            <a:off x="1502230" y="2446907"/>
            <a:ext cx="9326880" cy="156966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Gestion des Ressources </a:t>
            </a:r>
            <a:r>
              <a:rPr lang="fr-FR" sz="4800" dirty="0">
                <a:ln w="0"/>
                <a:solidFill>
                  <a:srgbClr val="1B3F5F"/>
                </a:solidFill>
                <a:latin typeface="Arial Rounded MT Bold" panose="020F0704030504030204" pitchFamily="34" charset="77"/>
                <a:ea typeface="Arial Unicode MS" panose="020B0604020202020204" pitchFamily="34" charset="-128"/>
                <a:cs typeface="Arial Unicode MS" panose="020B0604020202020204" pitchFamily="34" charset="-128"/>
              </a:rPr>
              <a:t>M</a:t>
            </a:r>
            <a:r>
              <a:rPr kumimoji="0" lang="fr-FR" sz="4800" b="0" i="0" u="none" strike="noStrike" kern="1200" cap="none" spc="0" normalizeH="0" baseline="0" noProof="0" dirty="0" err="1">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rPr>
              <a:t>atérielles</a:t>
            </a:r>
            <a:endParaRPr kumimoji="0" lang="en-US" sz="4800" b="0" i="0" u="none" strike="noStrike" kern="1200" cap="none" spc="0" normalizeH="0" baseline="0" noProof="0" dirty="0">
              <a:ln w="0"/>
              <a:solidFill>
                <a:srgbClr val="1B3F5F"/>
              </a:solidFill>
              <a:effectLst/>
              <a:uLnTx/>
              <a:uFillTx/>
              <a:latin typeface="Arial Rounded MT Bold" panose="020F0704030504030204" pitchFamily="34" charset="77"/>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397240326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PS04 – Gestion des Ressources Matérielles</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pSp>
        <p:nvGrpSpPr>
          <p:cNvPr id="8" name="Group 719"/>
          <p:cNvGrpSpPr/>
          <p:nvPr/>
        </p:nvGrpSpPr>
        <p:grpSpPr>
          <a:xfrm>
            <a:off x="605116" y="1681511"/>
            <a:ext cx="4594273" cy="1152962"/>
            <a:chOff x="-1" y="-1"/>
            <a:chExt cx="4996556" cy="1152961"/>
          </a:xfrm>
        </p:grpSpPr>
        <p:sp>
          <p:nvSpPr>
            <p:cNvPr id="9" name="Shape 712"/>
            <p:cNvSpPr/>
            <p:nvPr/>
          </p:nvSpPr>
          <p:spPr>
            <a:xfrm flipH="1">
              <a:off x="-1" y="166678"/>
              <a:ext cx="4191989" cy="818352"/>
            </a:xfrm>
            <a:prstGeom prst="rect">
              <a:avLst/>
            </a:prstGeom>
            <a:solidFill>
              <a:srgbClr val="4B2C50"/>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Finalité</a:t>
              </a:r>
            </a:p>
          </p:txBody>
        </p:sp>
        <p:grpSp>
          <p:nvGrpSpPr>
            <p:cNvPr id="10" name="Group 716"/>
            <p:cNvGrpSpPr/>
            <p:nvPr/>
          </p:nvGrpSpPr>
          <p:grpSpPr>
            <a:xfrm>
              <a:off x="4191985" y="-1"/>
              <a:ext cx="804570" cy="1152961"/>
              <a:chOff x="0" y="0"/>
              <a:chExt cx="804566" cy="1152958"/>
            </a:xfrm>
          </p:grpSpPr>
          <p:sp>
            <p:nvSpPr>
              <p:cNvPr id="11"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solidFill>
                <a:srgbClr val="4B2C50">
                  <a:alpha val="90000"/>
                </a:srgbClr>
              </a:solid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12"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solidFill>
                <a:srgbClr val="4B2C50">
                  <a:alpha val="80000"/>
                </a:srgbClr>
              </a:solid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FFFFF"/>
                    </a:solidFill>
                    <a:effectLst/>
                    <a:uLnTx/>
                    <a:uFillTx/>
                    <a:ea typeface="Helvetica"/>
                    <a:cs typeface="Helvetica"/>
                    <a:sym typeface="Helvetica"/>
                  </a:rPr>
                  <a:t>1</a:t>
                </a:r>
              </a:p>
            </p:txBody>
          </p:sp>
          <p:sp>
            <p:nvSpPr>
              <p:cNvPr id="13"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solidFill>
                <a:srgbClr val="4B2C50"/>
              </a:solid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15" name="Group 759"/>
          <p:cNvGrpSpPr/>
          <p:nvPr/>
        </p:nvGrpSpPr>
        <p:grpSpPr>
          <a:xfrm>
            <a:off x="5421486" y="2018628"/>
            <a:ext cx="1405908" cy="442987"/>
            <a:chOff x="34099" y="0"/>
            <a:chExt cx="2592660" cy="453438"/>
          </a:xfrm>
        </p:grpSpPr>
        <p:sp>
          <p:nvSpPr>
            <p:cNvPr id="1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1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18" name="ZoneTexte 17"/>
          <p:cNvSpPr txBox="1"/>
          <p:nvPr/>
        </p:nvSpPr>
        <p:spPr>
          <a:xfrm>
            <a:off x="7049489" y="1268430"/>
            <a:ext cx="4271271" cy="1200329"/>
          </a:xfrm>
          <a:prstGeom prst="rect">
            <a:avLst/>
          </a:prstGeom>
          <a:noFill/>
          <a:ln>
            <a:solidFill>
              <a:srgbClr val="7030A0"/>
            </a:solidFill>
          </a:ln>
        </p:spPr>
        <p:txBody>
          <a:bodyPr wrap="square" rtlCol="0">
            <a:spAutoFit/>
          </a:bodyPr>
          <a:lstStyle/>
          <a:p>
            <a:r>
              <a:rPr lang="fr-FR" sz="2400">
                <a:solidFill>
                  <a:srgbClr val="7030A0"/>
                </a:solidFill>
                <a:latin typeface="Centaur" panose="02030504050205020304" pitchFamily="18" charset="0"/>
              </a:rPr>
              <a:t>Assurer l'accessibilité, le fonctionement et un état entretenu des ressources matérielles	</a:t>
            </a:r>
            <a:endParaRPr lang="fr-FR" sz="2400" dirty="0">
              <a:solidFill>
                <a:srgbClr val="7030A0"/>
              </a:solidFill>
              <a:latin typeface="Centaur" panose="02030504050205020304" pitchFamily="18" charset="0"/>
            </a:endParaRPr>
          </a:p>
        </p:txBody>
      </p:sp>
      <p:grpSp>
        <p:nvGrpSpPr>
          <p:cNvPr id="19" name="Group 719"/>
          <p:cNvGrpSpPr/>
          <p:nvPr/>
        </p:nvGrpSpPr>
        <p:grpSpPr>
          <a:xfrm>
            <a:off x="605116" y="3444161"/>
            <a:ext cx="4594274" cy="1152962"/>
            <a:chOff x="-1" y="-1"/>
            <a:chExt cx="4996556" cy="1152961"/>
          </a:xfrm>
          <a:solidFill>
            <a:schemeClr val="accent3"/>
          </a:solidFill>
        </p:grpSpPr>
        <p:sp>
          <p:nvSpPr>
            <p:cNvPr id="20" name="Shape 712"/>
            <p:cNvSpPr/>
            <p:nvPr/>
          </p:nvSpPr>
          <p:spPr>
            <a:xfrm flipH="1">
              <a:off x="-1" y="166678"/>
              <a:ext cx="4191989" cy="818352"/>
            </a:xfrm>
            <a:prstGeom prst="rect">
              <a:avLst/>
            </a:pr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rPr>
                <a:t>Périmètre</a:t>
              </a:r>
            </a:p>
          </p:txBody>
        </p:sp>
        <p:grpSp>
          <p:nvGrpSpPr>
            <p:cNvPr id="21" name="Group 716"/>
            <p:cNvGrpSpPr/>
            <p:nvPr/>
          </p:nvGrpSpPr>
          <p:grpSpPr>
            <a:xfrm>
              <a:off x="4191985" y="-1"/>
              <a:ext cx="804570" cy="1152961"/>
              <a:chOff x="0" y="0"/>
              <a:chExt cx="804566" cy="1152958"/>
            </a:xfrm>
            <a:grpFill/>
          </p:grpSpPr>
          <p:sp>
            <p:nvSpPr>
              <p:cNvPr id="22" name="Shape 713"/>
              <p:cNvSpPr/>
              <p:nvPr/>
            </p:nvSpPr>
            <p:spPr>
              <a:xfrm flipH="1">
                <a:off x="0"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2"/>
                    </a:lnTo>
                    <a:lnTo>
                      <a:pt x="21600" y="0"/>
                    </a:lnTo>
                    <a:lnTo>
                      <a:pt x="0" y="3733"/>
                    </a:lnTo>
                    <a:lnTo>
                      <a:pt x="0" y="21600"/>
                    </a:lnTo>
                    <a:close/>
                  </a:path>
                </a:pathLst>
              </a:custGeom>
              <a:grpFill/>
              <a:ln w="12700" cap="flat">
                <a:noFill/>
                <a:miter lim="400000"/>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sp>
            <p:nvSpPr>
              <p:cNvPr id="23" name="Shape 714"/>
              <p:cNvSpPr/>
              <p:nvPr/>
            </p:nvSpPr>
            <p:spPr>
              <a:xfrm flipH="1">
                <a:off x="402283" y="166677"/>
                <a:ext cx="402284" cy="98628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2"/>
                    </a:lnTo>
                    <a:lnTo>
                      <a:pt x="0" y="0"/>
                    </a:lnTo>
                    <a:lnTo>
                      <a:pt x="21600" y="3733"/>
                    </a:lnTo>
                    <a:lnTo>
                      <a:pt x="21600" y="21600"/>
                    </a:lnTo>
                    <a:close/>
                  </a:path>
                </a:pathLst>
              </a:custGeom>
              <a:grpFill/>
              <a:ln w="12700" cap="flat">
                <a:noFill/>
                <a:miter lim="400000"/>
              </a:ln>
              <a:effectLst/>
            </p:spPr>
            <p:txBody>
              <a:bodyPr wrap="square" lIns="45719" tIns="45719" rIns="45719" bIns="45719" numCol="1" anchor="ctr">
                <a:noAutofit/>
              </a:bodyP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fr-SN" sz="2400" b="1" i="0" u="none" strike="noStrike" kern="0" cap="none" spc="0" normalizeH="0" baseline="0" noProof="0" dirty="0">
                    <a:ln>
                      <a:noFill/>
                    </a:ln>
                    <a:solidFill>
                      <a:srgbClr val="FFFFFF"/>
                    </a:solidFill>
                    <a:effectLst/>
                    <a:uLnTx/>
                    <a:uFillTx/>
                    <a:ea typeface="Helvetica"/>
                    <a:cs typeface="Helvetica"/>
                    <a:sym typeface="Helvetica"/>
                  </a:rPr>
                  <a:t>2</a:t>
                </a:r>
                <a:endParaRPr kumimoji="0" lang="en-US" sz="2400" b="1" i="0" u="none" strike="noStrike" kern="0" cap="none" spc="0" normalizeH="0" baseline="0" noProof="0" dirty="0">
                  <a:ln>
                    <a:noFill/>
                  </a:ln>
                  <a:solidFill>
                    <a:srgbClr val="FFFFFF"/>
                  </a:solidFill>
                  <a:effectLst/>
                  <a:uLnTx/>
                  <a:uFillTx/>
                  <a:ea typeface="Helvetica"/>
                  <a:cs typeface="Helvetica"/>
                  <a:sym typeface="Helvetica"/>
                </a:endParaRPr>
              </a:p>
            </p:txBody>
          </p:sp>
          <p:sp>
            <p:nvSpPr>
              <p:cNvPr id="24" name="Shape 715"/>
              <p:cNvSpPr/>
              <p:nvPr/>
            </p:nvSpPr>
            <p:spPr>
              <a:xfrm flipH="1">
                <a:off x="1" y="0"/>
                <a:ext cx="804566" cy="3371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10680"/>
                    </a:lnTo>
                    <a:lnTo>
                      <a:pt x="10800" y="0"/>
                    </a:lnTo>
                    <a:lnTo>
                      <a:pt x="21600" y="10680"/>
                    </a:lnTo>
                    <a:lnTo>
                      <a:pt x="10800" y="21600"/>
                    </a:lnTo>
                    <a:close/>
                  </a:path>
                </a:pathLst>
              </a:custGeom>
              <a:grpFill/>
              <a:ln w="9525" cap="flat">
                <a:noFill/>
                <a:prstDash val="solid"/>
                <a:bevel/>
              </a:ln>
              <a:effectLst/>
            </p:spPr>
            <p:txBody>
              <a:bodyPr wrap="square" lIns="45719" tIns="45719" rIns="45719" bIns="45719" numCol="1" anchor="t">
                <a:noAutofit/>
              </a:bodyPr>
              <a:lstStyle/>
              <a:p>
                <a:pPr marL="0" marR="0" lvl="0" indent="0" defTabSz="914354"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95A5A6"/>
                  </a:solidFill>
                  <a:effectLst/>
                  <a:uLnTx/>
                  <a:uFillTx/>
                </a:endParaRPr>
              </a:p>
            </p:txBody>
          </p:sp>
        </p:grpSp>
      </p:grpSp>
      <p:grpSp>
        <p:nvGrpSpPr>
          <p:cNvPr id="25" name="Group 759"/>
          <p:cNvGrpSpPr/>
          <p:nvPr/>
        </p:nvGrpSpPr>
        <p:grpSpPr>
          <a:xfrm>
            <a:off x="5393046" y="3811320"/>
            <a:ext cx="1405908" cy="442987"/>
            <a:chOff x="34099" y="0"/>
            <a:chExt cx="2592660" cy="453438"/>
          </a:xfrm>
        </p:grpSpPr>
        <p:sp>
          <p:nvSpPr>
            <p:cNvPr id="26" name="Shape 757"/>
            <p:cNvSpPr/>
            <p:nvPr/>
          </p:nvSpPr>
          <p:spPr>
            <a:xfrm flipV="1">
              <a:off x="2617228" y="0"/>
              <a:ext cx="1" cy="453439"/>
            </a:xfrm>
            <a:prstGeom prst="line">
              <a:avLst/>
            </a:prstGeom>
            <a:noFill/>
            <a:ln w="19050" cap="flat">
              <a:solidFill>
                <a:sysClr val="window" lastClr="FFFFFF">
                  <a:lumMod val="75000"/>
                </a:sysClr>
              </a:solidFill>
              <a:prstDash val="solid"/>
              <a:miter lim="400000"/>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sp>
          <p:nvSpPr>
            <p:cNvPr id="27" name="Shape 758"/>
            <p:cNvSpPr/>
            <p:nvPr/>
          </p:nvSpPr>
          <p:spPr>
            <a:xfrm flipH="1" flipV="1">
              <a:off x="34099" y="233808"/>
              <a:ext cx="2592661" cy="1"/>
            </a:xfrm>
            <a:prstGeom prst="line">
              <a:avLst/>
            </a:prstGeom>
            <a:noFill/>
            <a:ln w="19050" cap="flat">
              <a:solidFill>
                <a:sysClr val="window" lastClr="FFFFFF">
                  <a:lumMod val="75000"/>
                </a:sysClr>
              </a:solidFill>
              <a:prstDash val="sysDash"/>
              <a:miter lim="400000"/>
              <a:tailEnd type="oval"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1200" b="0" i="0" u="none" strike="noStrike" kern="0" cap="none" spc="0" normalizeH="0" baseline="0" noProof="0">
                <a:ln>
                  <a:noFill/>
                </a:ln>
                <a:solidFill>
                  <a:srgbClr val="95A5A6"/>
                </a:solidFill>
                <a:effectLst/>
                <a:uLnTx/>
                <a:uFillTx/>
                <a:latin typeface="Helvetica"/>
                <a:ea typeface="Helvetica"/>
                <a:cs typeface="Helvetica"/>
                <a:sym typeface="Helvetica"/>
              </a:endParaRPr>
            </a:p>
          </p:txBody>
        </p:sp>
      </p:grpSp>
      <p:sp>
        <p:nvSpPr>
          <p:cNvPr id="29" name="ZoneTexte 28"/>
          <p:cNvSpPr txBox="1"/>
          <p:nvPr/>
        </p:nvSpPr>
        <p:spPr>
          <a:xfrm>
            <a:off x="7049489" y="3204408"/>
            <a:ext cx="4271271" cy="1477328"/>
          </a:xfrm>
          <a:prstGeom prst="rect">
            <a:avLst/>
          </a:prstGeom>
          <a:noFill/>
          <a:ln>
            <a:solidFill>
              <a:srgbClr val="7030A0"/>
            </a:solidFill>
          </a:ln>
        </p:spPr>
        <p:txBody>
          <a:bodyPr wrap="square" rtlCol="0">
            <a:spAutoFit/>
          </a:bodyPr>
          <a:lstStyle/>
          <a:p>
            <a:pPr marL="285750" indent="-285750">
              <a:lnSpc>
                <a:spcPct val="150000"/>
              </a:lnSpc>
              <a:buFontTx/>
              <a:buChar char="-"/>
            </a:pPr>
            <a:r>
              <a:rPr lang="fr-SN" sz="2000" dirty="0">
                <a:solidFill>
                  <a:srgbClr val="7030A0"/>
                </a:solidFill>
                <a:latin typeface="Centaur" panose="02030504050205020304" pitchFamily="18" charset="0"/>
              </a:rPr>
              <a:t> </a:t>
            </a:r>
            <a:r>
              <a:rPr lang="fr-FR" sz="2000" b="1" dirty="0">
                <a:solidFill>
                  <a:srgbClr val="00B050"/>
                </a:solidFill>
                <a:latin typeface="Centaur" panose="02030504050205020304" pitchFamily="18" charset="0"/>
              </a:rPr>
              <a:t>De : </a:t>
            </a:r>
            <a:r>
              <a:rPr lang="fr-FR" sz="2000" dirty="0">
                <a:solidFill>
                  <a:srgbClr val="7030A0"/>
                </a:solidFill>
                <a:latin typeface="Centaur" panose="02030504050205020304" pitchFamily="18" charset="0"/>
              </a:rPr>
              <a:t>Besoin ou défaillance matérielle</a:t>
            </a:r>
          </a:p>
          <a:p>
            <a:pPr marL="285750" indent="-285750">
              <a:lnSpc>
                <a:spcPct val="150000"/>
              </a:lnSpc>
              <a:buFontTx/>
              <a:buChar char="-"/>
            </a:pPr>
            <a:r>
              <a:rPr lang="fr-FR" sz="2000" b="1" dirty="0">
                <a:solidFill>
                  <a:srgbClr val="00B050"/>
                </a:solidFill>
                <a:latin typeface="Centaur" panose="02030504050205020304" pitchFamily="18" charset="0"/>
              </a:rPr>
              <a:t>A : </a:t>
            </a:r>
            <a:r>
              <a:rPr lang="fr-FR" sz="2000" dirty="0">
                <a:solidFill>
                  <a:srgbClr val="7030A0"/>
                </a:solidFill>
                <a:latin typeface="Centaur" panose="02030504050205020304" pitchFamily="18" charset="0"/>
              </a:rPr>
              <a:t>Ressources matérielles fonctionnelles et de qualité mis à disposition</a:t>
            </a:r>
            <a:endParaRPr lang="fr-SN" sz="2000" dirty="0">
              <a:solidFill>
                <a:srgbClr val="7030A0"/>
              </a:solidFill>
              <a:latin typeface="Centaur" panose="02030504050205020304" pitchFamily="18" charset="0"/>
            </a:endParaRPr>
          </a:p>
        </p:txBody>
      </p:sp>
      <p:sp>
        <p:nvSpPr>
          <p:cNvPr id="33" name="Rectangle 32"/>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en-US" sz="2400" i="1" dirty="0">
                <a:solidFill>
                  <a:schemeClr val="bg1"/>
                </a:solidFill>
              </a:rPr>
              <a:t>  Finalité &amp; Périmètre</a:t>
            </a:r>
            <a:endParaRPr lang="en-US" sz="2400" dirty="0">
              <a:solidFill>
                <a:schemeClr val="bg1"/>
              </a:solidFill>
            </a:endParaRPr>
          </a:p>
        </p:txBody>
      </p:sp>
      <p:sp>
        <p:nvSpPr>
          <p:cNvPr id="34" name="ZoneTexte 33"/>
          <p:cNvSpPr txBox="1"/>
          <p:nvPr/>
        </p:nvSpPr>
        <p:spPr>
          <a:xfrm>
            <a:off x="702000" y="836023"/>
            <a:ext cx="3465051" cy="646331"/>
          </a:xfrm>
          <a:prstGeom prst="rect">
            <a:avLst/>
          </a:prstGeom>
          <a:noFill/>
        </p:spPr>
        <p:txBody>
          <a:bodyPr wrap="square" rtlCol="0">
            <a:spAutoFit/>
          </a:bodyPr>
          <a:lstStyle/>
          <a:p>
            <a:r>
              <a:rPr lang="fr-SN" dirty="0">
                <a:latin typeface="Century Gothic" panose="020B0502020202020204" pitchFamily="34" charset="0"/>
              </a:rPr>
              <a:t>Pilote : Haby</a:t>
            </a:r>
          </a:p>
          <a:p>
            <a:r>
              <a:rPr lang="fr-SN" dirty="0">
                <a:latin typeface="Century Gothic" panose="020B0502020202020204" pitchFamily="34" charset="0"/>
              </a:rPr>
              <a:t>Co-pilote :  Lauriane</a:t>
            </a:r>
            <a:endParaRPr lang="en-US" dirty="0">
              <a:latin typeface="Century Gothic" panose="020B0502020202020204" pitchFamily="34" charset="0"/>
            </a:endParaRPr>
          </a:p>
        </p:txBody>
      </p:sp>
    </p:spTree>
    <p:extLst>
      <p:ext uri="{BB962C8B-B14F-4D97-AF65-F5344CB8AC3E}">
        <p14:creationId xmlns:p14="http://schemas.microsoft.com/office/powerpoint/2010/main" val="386402426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PS04 – Gestion des Ressources Matérielles</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aphicFrame>
        <p:nvGraphicFramePr>
          <p:cNvPr id="3" name="Tableau 2"/>
          <p:cNvGraphicFramePr>
            <a:graphicFrameLocks noGrp="1"/>
          </p:cNvGraphicFramePr>
          <p:nvPr>
            <p:extLst>
              <p:ext uri="{D42A27DB-BD31-4B8C-83A1-F6EECF244321}">
                <p14:modId xmlns:p14="http://schemas.microsoft.com/office/powerpoint/2010/main" val="3213951670"/>
              </p:ext>
            </p:extLst>
          </p:nvPr>
        </p:nvGraphicFramePr>
        <p:xfrm>
          <a:off x="860021" y="1602722"/>
          <a:ext cx="10426701" cy="4314825"/>
        </p:xfrm>
        <a:graphic>
          <a:graphicData uri="http://schemas.openxmlformats.org/drawingml/2006/table">
            <a:tbl>
              <a:tblPr/>
              <a:tblGrid>
                <a:gridCol w="4510820">
                  <a:extLst>
                    <a:ext uri="{9D8B030D-6E8A-4147-A177-3AD203B41FA5}">
                      <a16:colId xmlns:a16="http://schemas.microsoft.com/office/drawing/2014/main" val="3652534956"/>
                    </a:ext>
                  </a:extLst>
                </a:gridCol>
                <a:gridCol w="1233402">
                  <a:extLst>
                    <a:ext uri="{9D8B030D-6E8A-4147-A177-3AD203B41FA5}">
                      <a16:colId xmlns:a16="http://schemas.microsoft.com/office/drawing/2014/main" val="1251569165"/>
                    </a:ext>
                  </a:extLst>
                </a:gridCol>
                <a:gridCol w="1449566">
                  <a:extLst>
                    <a:ext uri="{9D8B030D-6E8A-4147-A177-3AD203B41FA5}">
                      <a16:colId xmlns:a16="http://schemas.microsoft.com/office/drawing/2014/main" val="3325143118"/>
                    </a:ext>
                  </a:extLst>
                </a:gridCol>
                <a:gridCol w="953662">
                  <a:extLst>
                    <a:ext uri="{9D8B030D-6E8A-4147-A177-3AD203B41FA5}">
                      <a16:colId xmlns:a16="http://schemas.microsoft.com/office/drawing/2014/main" val="1093320330"/>
                    </a:ext>
                  </a:extLst>
                </a:gridCol>
                <a:gridCol w="2279251">
                  <a:extLst>
                    <a:ext uri="{9D8B030D-6E8A-4147-A177-3AD203B41FA5}">
                      <a16:colId xmlns:a16="http://schemas.microsoft.com/office/drawing/2014/main" val="1381386403"/>
                    </a:ext>
                  </a:extLst>
                </a:gridCol>
              </a:tblGrid>
              <a:tr h="352425">
                <a:tc>
                  <a:txBody>
                    <a:bodyPr/>
                    <a:lstStyle/>
                    <a:p>
                      <a:pPr algn="ctr" fontAlgn="ctr"/>
                      <a:r>
                        <a:rPr lang="en-US" sz="2000" b="1" i="0" u="none" strike="noStrike">
                          <a:solidFill>
                            <a:schemeClr val="bg1"/>
                          </a:solidFill>
                          <a:effectLst/>
                          <a:latin typeface="Arial Narrow" panose="020B0606020202030204" pitchFamily="34" charset="0"/>
                        </a:rPr>
                        <a:t>INDICATEURS </a:t>
                      </a:r>
                    </a:p>
                  </a:txBody>
                  <a:tcPr marL="9525" marR="9525" marT="9525"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2000" b="1" i="0" u="none" strike="noStrike">
                          <a:solidFill>
                            <a:schemeClr val="bg1"/>
                          </a:solidFill>
                          <a:effectLst/>
                          <a:latin typeface="Arial Narrow" panose="020B0606020202030204" pitchFamily="34" charset="0"/>
                        </a:rPr>
                        <a:t>RESP.</a:t>
                      </a:r>
                    </a:p>
                  </a:txBody>
                  <a:tcPr marL="9525" marR="9525" marT="9525"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2000" b="1" i="0" u="none" strike="noStrike">
                          <a:solidFill>
                            <a:schemeClr val="bg1"/>
                          </a:solidFill>
                          <a:effectLst/>
                          <a:latin typeface="Arial Narrow" panose="020B0606020202030204" pitchFamily="34" charset="0"/>
                        </a:rPr>
                        <a:t>FREQ.</a:t>
                      </a:r>
                    </a:p>
                  </a:txBody>
                  <a:tcPr marL="9525" marR="9525" marT="9525"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2000" b="1" i="0" u="none" strike="noStrike">
                          <a:solidFill>
                            <a:schemeClr val="bg1"/>
                          </a:solidFill>
                          <a:effectLst/>
                          <a:latin typeface="Arial Narrow" panose="020B0606020202030204" pitchFamily="34" charset="0"/>
                        </a:rPr>
                        <a:t>CIBLE</a:t>
                      </a:r>
                    </a:p>
                  </a:txBody>
                  <a:tcPr marL="9525" marR="9525" marT="9525"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chemeClr val="tx2"/>
                    </a:solidFill>
                  </a:tcPr>
                </a:tc>
                <a:tc>
                  <a:txBody>
                    <a:bodyPr/>
                    <a:lstStyle/>
                    <a:p>
                      <a:pPr algn="ctr" fontAlgn="ctr"/>
                      <a:r>
                        <a:rPr lang="en-US" sz="2000" b="1" i="0" u="none" strike="noStrike" dirty="0">
                          <a:solidFill>
                            <a:schemeClr val="bg1"/>
                          </a:solidFill>
                          <a:effectLst/>
                          <a:latin typeface="Arial Narrow" panose="020B0606020202030204" pitchFamily="34" charset="0"/>
                        </a:rPr>
                        <a:t>METHODE DE CALCUL</a:t>
                      </a:r>
                    </a:p>
                  </a:txBody>
                  <a:tcPr marL="9525" marR="9525" marT="9525" marB="0" anchor="ctr">
                    <a:lnL w="1270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chemeClr val="tx2"/>
                    </a:solidFill>
                  </a:tcPr>
                </a:tc>
                <a:extLst>
                  <a:ext uri="{0D108BD9-81ED-4DB2-BD59-A6C34878D82A}">
                    <a16:rowId xmlns:a16="http://schemas.microsoft.com/office/drawing/2014/main" val="2920226535"/>
                  </a:ext>
                </a:extLst>
              </a:tr>
              <a:tr h="352425">
                <a:tc>
                  <a:txBody>
                    <a:bodyPr/>
                    <a:lstStyle/>
                    <a:p>
                      <a:pPr algn="ctr" fontAlgn="ctr"/>
                      <a:r>
                        <a:rPr lang="fr-FR" sz="2000" b="0" i="0" u="none" strike="noStrike">
                          <a:solidFill>
                            <a:srgbClr val="403151"/>
                          </a:solidFill>
                          <a:effectLst/>
                          <a:latin typeface="Arial Narrow" panose="020B0606020202030204" pitchFamily="34" charset="0"/>
                        </a:rPr>
                        <a:t>Modification ou rupture d'activité  pour cause d'indisponibilité du matériel</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a:solidFill>
                            <a:srgbClr val="403151"/>
                          </a:solidFill>
                          <a:effectLst/>
                          <a:latin typeface="Arial Narrow" panose="020B0606020202030204" pitchFamily="34" charset="0"/>
                        </a:rPr>
                        <a:t>Pilote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dirty="0">
                          <a:solidFill>
                            <a:srgbClr val="403151"/>
                          </a:solidFill>
                          <a:effectLst/>
                          <a:latin typeface="Arial Narrow" panose="020B0606020202030204" pitchFamily="34" charset="0"/>
                        </a:rPr>
                        <a:t>Trimestrielle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dirty="0">
                          <a:solidFill>
                            <a:srgbClr val="403151"/>
                          </a:solidFill>
                          <a:effectLst/>
                          <a:latin typeface="Arial Narrow" panose="020B0606020202030204" pitchFamily="34" charset="0"/>
                        </a:rPr>
                        <a:t>≤3</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9933"/>
                    </a:solidFill>
                  </a:tcPr>
                </a:tc>
                <a:tc>
                  <a:txBody>
                    <a:bodyPr/>
                    <a:lstStyle/>
                    <a:p>
                      <a:pPr algn="ctr" fontAlgn="ctr"/>
                      <a:r>
                        <a:rPr lang="fr-FR" sz="2000" b="0" i="0" u="none" strike="noStrike">
                          <a:solidFill>
                            <a:srgbClr val="403151"/>
                          </a:solidFill>
                          <a:effectLst/>
                          <a:latin typeface="Arial Narrow" panose="020B0606020202030204" pitchFamily="34" charset="0"/>
                        </a:rPr>
                        <a:t>Décompte du nombre de ruptures d'activité( fiches incidents)</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3550107227"/>
                  </a:ext>
                </a:extLst>
              </a:tr>
              <a:tr h="352425">
                <a:tc>
                  <a:txBody>
                    <a:bodyPr/>
                    <a:lstStyle/>
                    <a:p>
                      <a:pPr algn="ctr" fontAlgn="ctr"/>
                      <a:r>
                        <a:rPr lang="fr-FR" sz="2000" b="0" i="0" u="none" strike="noStrike">
                          <a:solidFill>
                            <a:srgbClr val="403151"/>
                          </a:solidFill>
                          <a:effectLst/>
                          <a:latin typeface="Arial Narrow" panose="020B0606020202030204" pitchFamily="34" charset="0"/>
                        </a:rPr>
                        <a:t>Nombre de pannes/dégradations de matériel médicale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a:solidFill>
                            <a:srgbClr val="403151"/>
                          </a:solidFill>
                          <a:effectLst/>
                          <a:latin typeface="Arial Narrow" panose="020B0606020202030204" pitchFamily="34" charset="0"/>
                        </a:rPr>
                        <a:t>Pilote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dirty="0">
                          <a:solidFill>
                            <a:srgbClr val="403151"/>
                          </a:solidFill>
                          <a:effectLst/>
                          <a:latin typeface="Arial Narrow" panose="020B0606020202030204" pitchFamily="34" charset="0"/>
                        </a:rPr>
                        <a:t>Trimestrielle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dirty="0">
                          <a:solidFill>
                            <a:srgbClr val="403151"/>
                          </a:solidFill>
                          <a:effectLst/>
                          <a:latin typeface="Arial Narrow" panose="020B0606020202030204" pitchFamily="34" charset="0"/>
                        </a:rPr>
                        <a:t>≤6</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9933"/>
                    </a:solidFill>
                  </a:tcPr>
                </a:tc>
                <a:tc>
                  <a:txBody>
                    <a:bodyPr/>
                    <a:lstStyle/>
                    <a:p>
                      <a:pPr algn="ctr" fontAlgn="ctr"/>
                      <a:r>
                        <a:rPr lang="fr-FR" sz="2000" b="0" i="0" u="none" strike="noStrike">
                          <a:solidFill>
                            <a:srgbClr val="403151"/>
                          </a:solidFill>
                          <a:effectLst/>
                          <a:latin typeface="Arial Narrow" panose="020B0606020202030204" pitchFamily="34" charset="0"/>
                        </a:rPr>
                        <a:t>Décompte du nombre de pannes ( fiches incidents)</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3858518084"/>
                  </a:ext>
                </a:extLst>
              </a:tr>
              <a:tr h="352425">
                <a:tc>
                  <a:txBody>
                    <a:bodyPr/>
                    <a:lstStyle/>
                    <a:p>
                      <a:pPr algn="ctr" fontAlgn="ctr"/>
                      <a:r>
                        <a:rPr lang="fr-FR" sz="2000" b="0" i="0" u="none" strike="noStrike">
                          <a:solidFill>
                            <a:srgbClr val="403151"/>
                          </a:solidFill>
                          <a:effectLst/>
                          <a:latin typeface="Arial Narrow" panose="020B0606020202030204" pitchFamily="34" charset="0"/>
                        </a:rPr>
                        <a:t>Nombre de pannes/dégradations de matériel informatique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a:solidFill>
                            <a:srgbClr val="403151"/>
                          </a:solidFill>
                          <a:effectLst/>
                          <a:latin typeface="Arial Narrow" panose="020B0606020202030204" pitchFamily="34" charset="0"/>
                        </a:rPr>
                        <a:t>Pilote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dirty="0">
                          <a:solidFill>
                            <a:srgbClr val="403151"/>
                          </a:solidFill>
                          <a:effectLst/>
                          <a:latin typeface="Arial Narrow" panose="020B0606020202030204" pitchFamily="34" charset="0"/>
                        </a:rPr>
                        <a:t>Trimestrielle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dirty="0">
                          <a:solidFill>
                            <a:srgbClr val="403151"/>
                          </a:solidFill>
                          <a:effectLst/>
                          <a:latin typeface="Arial Narrow" panose="020B0606020202030204" pitchFamily="34" charset="0"/>
                        </a:rPr>
                        <a:t>≤10</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9933"/>
                    </a:solidFill>
                  </a:tcPr>
                </a:tc>
                <a:tc>
                  <a:txBody>
                    <a:bodyPr/>
                    <a:lstStyle/>
                    <a:p>
                      <a:pPr algn="ctr" fontAlgn="ctr"/>
                      <a:r>
                        <a:rPr lang="fr-FR" sz="2000" b="0" i="0" u="none" strike="noStrike">
                          <a:solidFill>
                            <a:srgbClr val="403151"/>
                          </a:solidFill>
                          <a:effectLst/>
                          <a:latin typeface="Arial Narrow" panose="020B0606020202030204" pitchFamily="34" charset="0"/>
                        </a:rPr>
                        <a:t>Décompte du nombre de pannes ( fiches incidents)</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1060786604"/>
                  </a:ext>
                </a:extLst>
              </a:tr>
              <a:tr h="409575">
                <a:tc>
                  <a:txBody>
                    <a:bodyPr/>
                    <a:lstStyle/>
                    <a:p>
                      <a:pPr algn="ctr" fontAlgn="ctr"/>
                      <a:r>
                        <a:rPr lang="fr-FR" sz="2000" b="0" i="0" u="none" strike="noStrike">
                          <a:solidFill>
                            <a:srgbClr val="403151"/>
                          </a:solidFill>
                          <a:effectLst/>
                          <a:latin typeface="Arial Narrow" panose="020B0606020202030204" pitchFamily="34" charset="0"/>
                        </a:rPr>
                        <a:t>Nombre de pannes/dégradations de matériel electroménager et mobilier</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a:solidFill>
                            <a:srgbClr val="403151"/>
                          </a:solidFill>
                          <a:effectLst/>
                          <a:latin typeface="Arial Narrow" panose="020B0606020202030204" pitchFamily="34" charset="0"/>
                        </a:rPr>
                        <a:t>Pilote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dirty="0">
                          <a:solidFill>
                            <a:srgbClr val="403151"/>
                          </a:solidFill>
                          <a:effectLst/>
                          <a:latin typeface="Arial Narrow" panose="020B0606020202030204" pitchFamily="34" charset="0"/>
                        </a:rPr>
                        <a:t>Trimestrielle</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tc>
                  <a:txBody>
                    <a:bodyPr/>
                    <a:lstStyle/>
                    <a:p>
                      <a:pPr algn="ctr" fontAlgn="ctr"/>
                      <a:r>
                        <a:rPr lang="en-US" sz="2000" b="0" i="0" u="none" strike="noStrike" dirty="0">
                          <a:solidFill>
                            <a:srgbClr val="403151"/>
                          </a:solidFill>
                          <a:effectLst/>
                          <a:latin typeface="Arial Narrow" panose="020B0606020202030204" pitchFamily="34" charset="0"/>
                        </a:rPr>
                        <a:t>≤10</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9933"/>
                    </a:solidFill>
                  </a:tcPr>
                </a:tc>
                <a:tc>
                  <a:txBody>
                    <a:bodyPr/>
                    <a:lstStyle/>
                    <a:p>
                      <a:pPr algn="ctr" fontAlgn="ctr"/>
                      <a:r>
                        <a:rPr lang="fr-FR" sz="2000" b="0" i="0" u="none" strike="noStrike" dirty="0">
                          <a:solidFill>
                            <a:srgbClr val="403151"/>
                          </a:solidFill>
                          <a:effectLst/>
                          <a:latin typeface="Arial Narrow" panose="020B0606020202030204" pitchFamily="34" charset="0"/>
                        </a:rPr>
                        <a:t>Décompte du nombre de pannes ( fiches incidents)</a:t>
                      </a:r>
                    </a:p>
                  </a:txBody>
                  <a:tcPr marL="9525" marR="9525" marT="9525" marB="0" anchor="ctr">
                    <a:lnL w="6350" cap="flat" cmpd="sng" algn="ctr">
                      <a:solidFill>
                        <a:srgbClr val="8064A2"/>
                      </a:solidFill>
                      <a:prstDash val="solid"/>
                      <a:round/>
                      <a:headEnd type="none" w="med" len="med"/>
                      <a:tailEnd type="none" w="med" len="med"/>
                    </a:lnL>
                    <a:lnR w="6350" cap="flat" cmpd="sng" algn="ctr">
                      <a:solidFill>
                        <a:srgbClr val="8064A2"/>
                      </a:solidFill>
                      <a:prstDash val="solid"/>
                      <a:round/>
                      <a:headEnd type="none" w="med" len="med"/>
                      <a:tailEnd type="none" w="med" len="med"/>
                    </a:lnR>
                    <a:lnT w="6350" cap="flat" cmpd="sng" algn="ctr">
                      <a:solidFill>
                        <a:srgbClr val="8064A2"/>
                      </a:solidFill>
                      <a:prstDash val="solid"/>
                      <a:round/>
                      <a:headEnd type="none" w="med" len="med"/>
                      <a:tailEnd type="none" w="med" len="med"/>
                    </a:lnT>
                    <a:lnB w="6350" cap="flat" cmpd="sng" algn="ctr">
                      <a:solidFill>
                        <a:srgbClr val="8064A2"/>
                      </a:solidFill>
                      <a:prstDash val="solid"/>
                      <a:round/>
                      <a:headEnd type="none" w="med" len="med"/>
                      <a:tailEnd type="none" w="med" len="med"/>
                    </a:lnB>
                    <a:solidFill>
                      <a:srgbClr val="FFFFFF"/>
                    </a:solidFill>
                  </a:tcPr>
                </a:tc>
                <a:extLst>
                  <a:ext uri="{0D108BD9-81ED-4DB2-BD59-A6C34878D82A}">
                    <a16:rowId xmlns:a16="http://schemas.microsoft.com/office/drawing/2014/main" val="2547036366"/>
                  </a:ext>
                </a:extLst>
              </a:tr>
            </a:tbl>
          </a:graphicData>
        </a:graphic>
      </p:graphicFrame>
    </p:spTree>
    <p:extLst>
      <p:ext uri="{BB962C8B-B14F-4D97-AF65-F5344CB8AC3E}">
        <p14:creationId xmlns:p14="http://schemas.microsoft.com/office/powerpoint/2010/main" val="70218798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PS04 – Gestion des Ressources Matérielles</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aphicFrame>
        <p:nvGraphicFramePr>
          <p:cNvPr id="3" name="Tableau 2"/>
          <p:cNvGraphicFramePr>
            <a:graphicFrameLocks noGrp="1"/>
          </p:cNvGraphicFramePr>
          <p:nvPr>
            <p:extLst>
              <p:ext uri="{D42A27DB-BD31-4B8C-83A1-F6EECF244321}">
                <p14:modId xmlns:p14="http://schemas.microsoft.com/office/powerpoint/2010/main" val="3269749285"/>
              </p:ext>
            </p:extLst>
          </p:nvPr>
        </p:nvGraphicFramePr>
        <p:xfrm>
          <a:off x="702000" y="1291797"/>
          <a:ext cx="10485953" cy="4244459"/>
        </p:xfrm>
        <a:graphic>
          <a:graphicData uri="http://schemas.openxmlformats.org/drawingml/2006/table">
            <a:tbl>
              <a:tblPr/>
              <a:tblGrid>
                <a:gridCol w="3699539">
                  <a:extLst>
                    <a:ext uri="{9D8B030D-6E8A-4147-A177-3AD203B41FA5}">
                      <a16:colId xmlns:a16="http://schemas.microsoft.com/office/drawing/2014/main" val="4105278354"/>
                    </a:ext>
                  </a:extLst>
                </a:gridCol>
                <a:gridCol w="3393207">
                  <a:extLst>
                    <a:ext uri="{9D8B030D-6E8A-4147-A177-3AD203B41FA5}">
                      <a16:colId xmlns:a16="http://schemas.microsoft.com/office/drawing/2014/main" val="3015021810"/>
                    </a:ext>
                  </a:extLst>
                </a:gridCol>
                <a:gridCol w="3393207">
                  <a:extLst>
                    <a:ext uri="{9D8B030D-6E8A-4147-A177-3AD203B41FA5}">
                      <a16:colId xmlns:a16="http://schemas.microsoft.com/office/drawing/2014/main" val="3704687969"/>
                    </a:ext>
                  </a:extLst>
                </a:gridCol>
              </a:tblGrid>
              <a:tr h="440642">
                <a:tc gridSpan="3">
                  <a:txBody>
                    <a:bodyPr/>
                    <a:lstStyle/>
                    <a:p>
                      <a:pPr algn="ctr" fontAlgn="ctr"/>
                      <a:r>
                        <a:rPr lang="fr-FR" sz="1400" b="1" i="0" u="none" strike="noStrike" dirty="0">
                          <a:solidFill>
                            <a:srgbClr val="FFFFFF"/>
                          </a:solidFill>
                          <a:effectLst/>
                          <a:latin typeface="Bahnschrift" panose="020B0502040204020203" pitchFamily="34" charset="0"/>
                        </a:rPr>
                        <a:t>PS04 - Gestion des ressources matérielles</a:t>
                      </a:r>
                    </a:p>
                  </a:txBody>
                  <a:tcPr marL="9525" marR="9525" marT="9525"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227C"/>
                    </a:solidFill>
                  </a:tcPr>
                </a:tc>
                <a:tc hMerge="1">
                  <a:txBody>
                    <a:bodyPr/>
                    <a:lstStyle/>
                    <a:p>
                      <a:endParaRPr lang="en-US"/>
                    </a:p>
                  </a:txBody>
                  <a:tcPr/>
                </a:tc>
                <a:tc hMerge="1">
                  <a:txBody>
                    <a:bodyPr/>
                    <a:lstStyle/>
                    <a:p>
                      <a:pPr algn="ctr" fontAlgn="ctr"/>
                      <a:endParaRPr lang="en-US" sz="1400" b="1" i="0" u="none" strike="noStrike">
                        <a:solidFill>
                          <a:srgbClr val="FFFFFF"/>
                        </a:solidFill>
                        <a:effectLst/>
                        <a:latin typeface="Bahnschrift" panose="020B0502040204020203" pitchFamily="34" charset="0"/>
                      </a:endParaRPr>
                    </a:p>
                  </a:txBody>
                  <a:tcPr marL="9525" marR="9525" marT="9525" marB="0" anchor="ctr">
                    <a:lnL>
                      <a:noFill/>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800080"/>
                    </a:solidFill>
                  </a:tcPr>
                </a:tc>
                <a:extLst>
                  <a:ext uri="{0D108BD9-81ED-4DB2-BD59-A6C34878D82A}">
                    <a16:rowId xmlns:a16="http://schemas.microsoft.com/office/drawing/2014/main" val="209526508"/>
                  </a:ext>
                </a:extLst>
              </a:tr>
              <a:tr h="376615">
                <a:tc>
                  <a:txBody>
                    <a:bodyPr/>
                    <a:lstStyle/>
                    <a:p>
                      <a:pPr algn="ctr" fontAlgn="ctr"/>
                      <a:r>
                        <a:rPr lang="en-US" sz="1600" b="1" i="0" u="none" strike="noStrike">
                          <a:solidFill>
                            <a:srgbClr val="FFFFFF"/>
                          </a:solidFill>
                          <a:effectLst/>
                          <a:latin typeface="Bahnschrift" panose="020B0502040204020203" pitchFamily="34" charset="0"/>
                        </a:rPr>
                        <a:t>Indicateurs</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600" b="1" i="0" u="none" strike="noStrike" dirty="0" err="1">
                          <a:solidFill>
                            <a:srgbClr val="FFFFFF"/>
                          </a:solidFill>
                          <a:effectLst/>
                          <a:latin typeface="Bahnschrift" panose="020B0502040204020203" pitchFamily="34" charset="0"/>
                        </a:rPr>
                        <a:t>Trimestre</a:t>
                      </a:r>
                      <a:r>
                        <a:rPr lang="en-US" sz="1600" b="1" i="0" u="none" strike="noStrike" dirty="0">
                          <a:solidFill>
                            <a:srgbClr val="FFFFFF"/>
                          </a:solidFill>
                          <a:effectLst/>
                          <a:latin typeface="Bahnschrift" panose="020B0502040204020203" pitchFamily="34" charset="0"/>
                        </a:rPr>
                        <a:t> 1</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tc>
                  <a:txBody>
                    <a:bodyPr/>
                    <a:lstStyle/>
                    <a:p>
                      <a:pPr algn="ctr" fontAlgn="ctr"/>
                      <a:r>
                        <a:rPr lang="en-US" sz="1600" b="1" i="0" u="none" strike="noStrike" dirty="0" err="1">
                          <a:solidFill>
                            <a:srgbClr val="FFFFFF"/>
                          </a:solidFill>
                          <a:effectLst/>
                          <a:latin typeface="Bahnschrift" panose="020B0502040204020203" pitchFamily="34" charset="0"/>
                        </a:rPr>
                        <a:t>Trimestre</a:t>
                      </a:r>
                      <a:r>
                        <a:rPr lang="en-US" sz="1600" b="1" i="0" u="none" strike="noStrike" dirty="0">
                          <a:solidFill>
                            <a:srgbClr val="FFFFFF"/>
                          </a:solidFill>
                          <a:effectLst/>
                          <a:latin typeface="Bahnschrift" panose="020B0502040204020203" pitchFamily="34" charset="0"/>
                        </a:rPr>
                        <a:t> 2</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1F4E78"/>
                    </a:solidFill>
                  </a:tcPr>
                </a:tc>
                <a:extLst>
                  <a:ext uri="{0D108BD9-81ED-4DB2-BD59-A6C34878D82A}">
                    <a16:rowId xmlns:a16="http://schemas.microsoft.com/office/drawing/2014/main" val="549089889"/>
                  </a:ext>
                </a:extLst>
              </a:tr>
              <a:tr h="1167509">
                <a:tc>
                  <a:txBody>
                    <a:bodyPr/>
                    <a:lstStyle/>
                    <a:p>
                      <a:pPr algn="l" fontAlgn="b"/>
                      <a:r>
                        <a:rPr lang="fr-FR" sz="1800" b="0" i="0" u="none" strike="noStrike" dirty="0">
                          <a:solidFill>
                            <a:srgbClr val="000000"/>
                          </a:solidFill>
                          <a:effectLst/>
                          <a:latin typeface="Arial Narrow" panose="020B0606020202030204" pitchFamily="34" charset="0"/>
                        </a:rPr>
                        <a:t>Modification ou rupture d'activité  pour cause d'indisponibilité du matériel</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b="1" dirty="0">
                          <a:solidFill>
                            <a:srgbClr val="00B050"/>
                          </a:solidFill>
                        </a:rPr>
                        <a:t>1</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b="1" dirty="0">
                          <a:solidFill>
                            <a:srgbClr val="00B050"/>
                          </a:solidFill>
                        </a:rPr>
                        <a:t>2</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200437680"/>
                  </a:ext>
                </a:extLst>
              </a:tr>
              <a:tr h="734400">
                <a:tc>
                  <a:txBody>
                    <a:bodyPr/>
                    <a:lstStyle/>
                    <a:p>
                      <a:pPr algn="l" fontAlgn="b"/>
                      <a:r>
                        <a:rPr lang="fr-FR" sz="1800" b="0" i="0" u="none" strike="noStrike" dirty="0">
                          <a:solidFill>
                            <a:srgbClr val="000000"/>
                          </a:solidFill>
                          <a:effectLst/>
                          <a:latin typeface="Arial Narrow" panose="020B0606020202030204" pitchFamily="34" charset="0"/>
                        </a:rPr>
                        <a:t>Nombre de pannes/dégradations de matériel médical</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b="1" dirty="0">
                          <a:solidFill>
                            <a:srgbClr val="00B050"/>
                          </a:solidFill>
                        </a:rPr>
                        <a:t>1</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b="1" dirty="0">
                          <a:solidFill>
                            <a:srgbClr val="00B050"/>
                          </a:solidFill>
                        </a:rPr>
                        <a:t>2</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442453193"/>
                  </a:ext>
                </a:extLst>
              </a:tr>
              <a:tr h="772062">
                <a:tc>
                  <a:txBody>
                    <a:bodyPr/>
                    <a:lstStyle/>
                    <a:p>
                      <a:pPr algn="l" fontAlgn="b"/>
                      <a:r>
                        <a:rPr lang="fr-FR" sz="1800" b="0" i="0" u="none" strike="noStrike" dirty="0">
                          <a:solidFill>
                            <a:srgbClr val="000000"/>
                          </a:solidFill>
                          <a:effectLst/>
                          <a:latin typeface="Arial Narrow" panose="020B0606020202030204" pitchFamily="34" charset="0"/>
                        </a:rPr>
                        <a:t>Nombre de pannes/dégradations de matériel informatique</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b="1" dirty="0">
                          <a:solidFill>
                            <a:srgbClr val="FF0000"/>
                          </a:solidFill>
                        </a:rPr>
                        <a:t>7</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b="1" dirty="0">
                          <a:solidFill>
                            <a:srgbClr val="FF0000"/>
                          </a:solidFill>
                        </a:rPr>
                        <a:t>11</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2510486235"/>
                  </a:ext>
                </a:extLst>
              </a:tr>
              <a:tr h="753231">
                <a:tc>
                  <a:txBody>
                    <a:bodyPr/>
                    <a:lstStyle/>
                    <a:p>
                      <a:pPr algn="l" fontAlgn="b"/>
                      <a:r>
                        <a:rPr lang="fr-FR" sz="1800" b="0" i="0" u="none" strike="noStrike" dirty="0">
                          <a:solidFill>
                            <a:srgbClr val="000000"/>
                          </a:solidFill>
                          <a:effectLst/>
                          <a:latin typeface="Arial Narrow" panose="020B0606020202030204" pitchFamily="34" charset="0"/>
                        </a:rPr>
                        <a:t>Nombre de pannes/dégradations de matériel électroménager et mobilier</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b="1" dirty="0">
                          <a:solidFill>
                            <a:srgbClr val="00B050"/>
                          </a:solidFill>
                        </a:rPr>
                        <a:t>4</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a:r>
                        <a:rPr lang="en-US" b="1" dirty="0">
                          <a:solidFill>
                            <a:srgbClr val="00B050"/>
                          </a:solidFill>
                        </a:rPr>
                        <a:t>5</a:t>
                      </a:r>
                    </a:p>
                  </a:txBody>
                  <a:tcPr marL="9525" marR="9525" marT="9525"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546854891"/>
                  </a:ext>
                </a:extLst>
              </a:tr>
            </a:tbl>
          </a:graphicData>
        </a:graphic>
      </p:graphicFrame>
      <p:sp>
        <p:nvSpPr>
          <p:cNvPr id="7" name="Rectangle 6"/>
          <p:cNvSpPr/>
          <p:nvPr/>
        </p:nvSpPr>
        <p:spPr>
          <a:xfrm>
            <a:off x="702000" y="6477341"/>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a:t>
            </a:r>
            <a:r>
              <a:rPr kumimoji="0" lang="fr-SN" sz="2400" b="0" i="0" u="none" strike="noStrike" kern="1200" cap="none" spc="0" normalizeH="0" noProof="0" dirty="0">
                <a:ln>
                  <a:noFill/>
                </a:ln>
                <a:solidFill>
                  <a:prstClr val="white"/>
                </a:solidFill>
                <a:effectLst/>
                <a:uLnTx/>
                <a:uFillTx/>
                <a:latin typeface="Calibri" panose="020F0502020204030204"/>
                <a:ea typeface="+mn-ea"/>
                <a:cs typeface="+mn-cs"/>
              </a:rPr>
              <a:t> des indicateurs T1 –T2 2023</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266572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sp>
        <p:nvSpPr>
          <p:cNvPr id="11" name="Rectangle 10"/>
          <p:cNvSpPr/>
          <p:nvPr/>
        </p:nvSpPr>
        <p:spPr>
          <a:xfrm>
            <a:off x="702000" y="6504432"/>
            <a:ext cx="11490000" cy="276157"/>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SN" sz="2400" b="0" i="0" u="none" strike="noStrike" kern="1200" cap="none" spc="0" normalizeH="0" baseline="0" noProof="0" dirty="0">
                <a:ln>
                  <a:noFill/>
                </a:ln>
                <a:solidFill>
                  <a:prstClr val="white"/>
                </a:solidFill>
                <a:effectLst/>
                <a:uLnTx/>
                <a:uFillTx/>
                <a:latin typeface="Calibri" panose="020F0502020204030204"/>
                <a:ea typeface="+mn-ea"/>
                <a:cs typeface="+mn-cs"/>
              </a:rPr>
              <a:t> Présentation plan d’action cibles non atteintes T1-T3 2023 </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2800" b="1" dirty="0">
                <a:latin typeface="Bahnschrift" panose="020B0502040204020203" pitchFamily="34" charset="0"/>
              </a:rPr>
              <a:t> PS04 – Gestion des Ressources Matérielles</a:t>
            </a:r>
          </a:p>
        </p:txBody>
      </p:sp>
      <p:graphicFrame>
        <p:nvGraphicFramePr>
          <p:cNvPr id="10" name="Tableau 9"/>
          <p:cNvGraphicFramePr>
            <a:graphicFrameLocks noGrp="1"/>
          </p:cNvGraphicFramePr>
          <p:nvPr>
            <p:extLst>
              <p:ext uri="{D42A27DB-BD31-4B8C-83A1-F6EECF244321}">
                <p14:modId xmlns:p14="http://schemas.microsoft.com/office/powerpoint/2010/main" val="4056736815"/>
              </p:ext>
            </p:extLst>
          </p:nvPr>
        </p:nvGraphicFramePr>
        <p:xfrm>
          <a:off x="749569" y="2027583"/>
          <a:ext cx="11014749" cy="1948070"/>
        </p:xfrm>
        <a:graphic>
          <a:graphicData uri="http://schemas.openxmlformats.org/drawingml/2006/table">
            <a:tbl>
              <a:tblPr/>
              <a:tblGrid>
                <a:gridCol w="4535942">
                  <a:extLst>
                    <a:ext uri="{9D8B030D-6E8A-4147-A177-3AD203B41FA5}">
                      <a16:colId xmlns:a16="http://schemas.microsoft.com/office/drawing/2014/main" val="142859685"/>
                    </a:ext>
                  </a:extLst>
                </a:gridCol>
                <a:gridCol w="6478807">
                  <a:extLst>
                    <a:ext uri="{9D8B030D-6E8A-4147-A177-3AD203B41FA5}">
                      <a16:colId xmlns:a16="http://schemas.microsoft.com/office/drawing/2014/main" val="2136820239"/>
                    </a:ext>
                  </a:extLst>
                </a:gridCol>
              </a:tblGrid>
              <a:tr h="688219">
                <a:tc>
                  <a:txBody>
                    <a:bodyPr/>
                    <a:lstStyle/>
                    <a:p>
                      <a:pPr algn="ctr" fontAlgn="ctr"/>
                      <a:r>
                        <a:rPr lang="en-US" sz="1400" b="1" i="0" u="none" strike="noStrike" dirty="0">
                          <a:solidFill>
                            <a:srgbClr val="FFFFFF"/>
                          </a:solidFill>
                          <a:effectLst/>
                          <a:latin typeface="Century Gothic" panose="020B0502020202020204" pitchFamily="34" charset="0"/>
                          <a:cs typeface="Arial" panose="020B0604020202020204" pitchFamily="34" charset="0"/>
                        </a:rPr>
                        <a:t>Cause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tc>
                  <a:txBody>
                    <a:bodyPr/>
                    <a:lstStyle/>
                    <a:p>
                      <a:pPr algn="ctr" fontAlgn="ctr"/>
                      <a:r>
                        <a:rPr lang="en-US" sz="1400" b="1" i="0" u="none" strike="noStrike" dirty="0">
                          <a:solidFill>
                            <a:srgbClr val="FFFFFF"/>
                          </a:solidFill>
                          <a:effectLst/>
                          <a:latin typeface="Century Gothic" panose="020B0502020202020204" pitchFamily="34" charset="0"/>
                          <a:cs typeface="Arial" panose="020B0604020202020204" pitchFamily="34" charset="0"/>
                        </a:rPr>
                        <a:t>Action corrective</a:t>
                      </a:r>
                    </a:p>
                  </a:txBody>
                  <a:tcPr marL="0" marR="0" marT="0" marB="0" anchor="ctr">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1F4E78"/>
                    </a:solidFill>
                  </a:tcPr>
                </a:tc>
                <a:extLst>
                  <a:ext uri="{0D108BD9-81ED-4DB2-BD59-A6C34878D82A}">
                    <a16:rowId xmlns:a16="http://schemas.microsoft.com/office/drawing/2014/main" val="128321686"/>
                  </a:ext>
                </a:extLst>
              </a:tr>
              <a:tr h="1259851">
                <a:tc>
                  <a:txBody>
                    <a:bodyPr/>
                    <a:lstStyle/>
                    <a:p>
                      <a:pPr algn="ctr" fontAlgn="ctr"/>
                      <a:r>
                        <a:rPr lang="en-US" sz="1800" b="1" i="0" u="none" strike="noStrike" dirty="0" err="1">
                          <a:solidFill>
                            <a:srgbClr val="000000"/>
                          </a:solidFill>
                          <a:effectLst/>
                          <a:latin typeface="Century Gothic" panose="020B0502020202020204" pitchFamily="34" charset="0"/>
                          <a:cs typeface="Arial" panose="020B0604020202020204" pitchFamily="34" charset="0"/>
                        </a:rPr>
                        <a:t>Problème</a:t>
                      </a:r>
                      <a:r>
                        <a:rPr lang="en-US" sz="1800" b="1" i="0" u="none" strike="noStrike" dirty="0">
                          <a:solidFill>
                            <a:srgbClr val="000000"/>
                          </a:solidFill>
                          <a:effectLst/>
                          <a:latin typeface="Century Gothic" panose="020B0502020202020204" pitchFamily="34" charset="0"/>
                          <a:cs typeface="Arial" panose="020B0604020202020204" pitchFamily="34" charset="0"/>
                        </a:rPr>
                        <a:t> de </a:t>
                      </a:r>
                      <a:r>
                        <a:rPr lang="en-US" sz="1800" b="1" i="0" u="none" strike="noStrike" dirty="0" err="1">
                          <a:solidFill>
                            <a:srgbClr val="000000"/>
                          </a:solidFill>
                          <a:effectLst/>
                          <a:latin typeface="Century Gothic" panose="020B0502020202020204" pitchFamily="34" charset="0"/>
                          <a:cs typeface="Arial" panose="020B0604020202020204" pitchFamily="34" charset="0"/>
                        </a:rPr>
                        <a:t>téléphone</a:t>
                      </a:r>
                      <a:endParaRPr lang="en-US" sz="1800" b="1" i="0" u="none" strike="noStrike" dirty="0">
                        <a:solidFill>
                          <a:srgbClr val="000000"/>
                        </a:solidFill>
                        <a:effectLst/>
                        <a:latin typeface="Century Gothic" panose="020B0502020202020204" pitchFamily="34" charset="0"/>
                        <a:cs typeface="Arial" panose="020B0604020202020204" pitchFamily="34" charset="0"/>
                      </a:endParaRP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en-US" sz="1800" b="0" i="0" u="none" strike="noStrike" dirty="0">
                          <a:solidFill>
                            <a:srgbClr val="000000"/>
                          </a:solidFill>
                          <a:effectLst/>
                          <a:latin typeface="Century Gothic" panose="020B0502020202020204" pitchFamily="34" charset="0"/>
                          <a:cs typeface="Arial" panose="020B0604020202020204" pitchFamily="34" charset="0"/>
                        </a:rPr>
                        <a:t>Travaux de </a:t>
                      </a:r>
                      <a:r>
                        <a:rPr lang="en-US" sz="1800" b="0" i="0" u="none" strike="noStrike" dirty="0" err="1">
                          <a:solidFill>
                            <a:srgbClr val="000000"/>
                          </a:solidFill>
                          <a:effectLst/>
                          <a:latin typeface="Century Gothic" panose="020B0502020202020204" pitchFamily="34" charset="0"/>
                          <a:cs typeface="Arial" panose="020B0604020202020204" pitchFamily="34" charset="0"/>
                        </a:rPr>
                        <a:t>réparation</a:t>
                      </a:r>
                      <a:r>
                        <a:rPr lang="en-US" sz="1800" b="0" i="0" u="none" strike="noStrike" dirty="0">
                          <a:solidFill>
                            <a:srgbClr val="000000"/>
                          </a:solidFill>
                          <a:effectLst/>
                          <a:latin typeface="Century Gothic" panose="020B0502020202020204" pitchFamily="34" charset="0"/>
                          <a:cs typeface="Arial" panose="020B0604020202020204" pitchFamily="34" charset="0"/>
                        </a:rPr>
                        <a:t> sur les </a:t>
                      </a:r>
                      <a:r>
                        <a:rPr lang="en-US" sz="1800" b="0" i="0" u="none" strike="noStrike" dirty="0" err="1">
                          <a:solidFill>
                            <a:srgbClr val="000000"/>
                          </a:solidFill>
                          <a:effectLst/>
                          <a:latin typeface="Century Gothic" panose="020B0502020202020204" pitchFamily="34" charset="0"/>
                          <a:cs typeface="Arial" panose="020B0604020202020204" pitchFamily="34" charset="0"/>
                        </a:rPr>
                        <a:t>centraux</a:t>
                      </a:r>
                      <a:r>
                        <a:rPr lang="en-US" sz="1800" b="0" i="0" u="none" strike="noStrike" dirty="0">
                          <a:solidFill>
                            <a:srgbClr val="000000"/>
                          </a:solidFill>
                          <a:effectLst/>
                          <a:latin typeface="Century Gothic" panose="020B0502020202020204" pitchFamily="34" charset="0"/>
                          <a:cs typeface="Arial" panose="020B0604020202020204" pitchFamily="34" charset="0"/>
                        </a:rPr>
                        <a:t> </a:t>
                      </a:r>
                      <a:r>
                        <a:rPr lang="en-US" sz="1800" b="0" i="0" u="none" strike="noStrike" dirty="0" err="1">
                          <a:solidFill>
                            <a:srgbClr val="000000"/>
                          </a:solidFill>
                          <a:effectLst/>
                          <a:latin typeface="Century Gothic" panose="020B0502020202020204" pitchFamily="34" charset="0"/>
                          <a:cs typeface="Arial" panose="020B0604020202020204" pitchFamily="34" charset="0"/>
                        </a:rPr>
                        <a:t>téléphoniques</a:t>
                      </a:r>
                      <a:endParaRPr lang="en-US" sz="1800" b="0" i="0" u="none" strike="noStrike" dirty="0">
                        <a:solidFill>
                          <a:srgbClr val="000000"/>
                        </a:solidFill>
                        <a:effectLst/>
                        <a:latin typeface="Century Gothic" panose="020B0502020202020204" pitchFamily="34" charset="0"/>
                        <a:cs typeface="Arial" panose="020B0604020202020204" pitchFamily="34" charset="0"/>
                      </a:endParaRP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2495469690"/>
                  </a:ext>
                </a:extLst>
              </a:tr>
            </a:tbl>
          </a:graphicData>
        </a:graphic>
      </p:graphicFrame>
      <p:sp>
        <p:nvSpPr>
          <p:cNvPr id="3" name="ZoneTexte 2">
            <a:extLst>
              <a:ext uri="{FF2B5EF4-FFF2-40B4-BE49-F238E27FC236}">
                <a16:creationId xmlns:a16="http://schemas.microsoft.com/office/drawing/2014/main" id="{E36153A5-096F-5EFC-758E-A28453674AD0}"/>
              </a:ext>
            </a:extLst>
          </p:cNvPr>
          <p:cNvSpPr txBox="1"/>
          <p:nvPr/>
        </p:nvSpPr>
        <p:spPr>
          <a:xfrm>
            <a:off x="749569" y="1637187"/>
            <a:ext cx="11014749" cy="369332"/>
          </a:xfrm>
          <a:prstGeom prst="rect">
            <a:avLst/>
          </a:prstGeom>
          <a:solidFill>
            <a:srgbClr val="882483"/>
          </a:solidFill>
        </p:spPr>
        <p:txBody>
          <a:bodyPr wrap="square">
            <a:spAutoFit/>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1800" b="1" i="0" u="none" strike="noStrike" dirty="0">
                <a:solidFill>
                  <a:srgbClr val="FFFFFF"/>
                </a:solidFill>
                <a:effectLst/>
                <a:latin typeface="Bahnschrift" panose="020B0502040204020203" pitchFamily="34" charset="0"/>
              </a:rPr>
              <a:t>PS04</a:t>
            </a:r>
            <a:r>
              <a:rPr lang="fr-FR" sz="1800" b="1" dirty="0">
                <a:solidFill>
                  <a:srgbClr val="FFFFFF"/>
                </a:solidFill>
                <a:latin typeface="Century Gothic" panose="020B0502020202020204" pitchFamily="34" charset="0"/>
              </a:rPr>
              <a:t>  - Gestion des </a:t>
            </a:r>
            <a:r>
              <a:rPr lang="fr-SN" sz="1800" b="1" dirty="0">
                <a:solidFill>
                  <a:srgbClr val="FFFFFF"/>
                </a:solidFill>
                <a:latin typeface="Century Gothic" panose="020B0502020202020204" pitchFamily="34" charset="0"/>
              </a:rPr>
              <a:t>ressources matérielles</a:t>
            </a:r>
            <a:endParaRPr lang="en-US" sz="1800" dirty="0"/>
          </a:p>
        </p:txBody>
      </p:sp>
    </p:spTree>
    <p:extLst>
      <p:ext uri="{BB962C8B-B14F-4D97-AF65-F5344CB8AC3E}">
        <p14:creationId xmlns:p14="http://schemas.microsoft.com/office/powerpoint/2010/main" val="381147342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7CEAEC-4849-4BA5-9A1C-6D67CF319CFF}"/>
              </a:ext>
            </a:extLst>
          </p:cNvPr>
          <p:cNvSpPr>
            <a:spLocks noGrp="1"/>
          </p:cNvSpPr>
          <p:nvPr>
            <p:ph type="title"/>
          </p:nvPr>
        </p:nvSpPr>
        <p:spPr>
          <a:xfrm>
            <a:off x="702000" y="165295"/>
            <a:ext cx="10788000" cy="896076"/>
          </a:xfrm>
        </p:spPr>
        <p:txBody>
          <a:bodyPr>
            <a:normAutofit/>
          </a:bodyPr>
          <a:lstStyle/>
          <a:p>
            <a:pPr algn="ctr"/>
            <a:r>
              <a:rPr lang="fr-FR" sz="3200" b="1" dirty="0">
                <a:latin typeface="Bahnschrift" panose="020B0502040204020203" pitchFamily="34" charset="0"/>
              </a:rPr>
              <a:t> PS04 – Gestion des Ressources Matérielles</a:t>
            </a:r>
          </a:p>
        </p:txBody>
      </p:sp>
      <p:grpSp>
        <p:nvGrpSpPr>
          <p:cNvPr id="4" name="Groupe 3"/>
          <p:cNvGrpSpPr/>
          <p:nvPr/>
        </p:nvGrpSpPr>
        <p:grpSpPr>
          <a:xfrm>
            <a:off x="10617511" y="0"/>
            <a:ext cx="1146808" cy="1241603"/>
            <a:chOff x="7966579" y="-6936"/>
            <a:chExt cx="1146808" cy="1241603"/>
          </a:xfrm>
        </p:grpSpPr>
        <p:sp>
          <p:nvSpPr>
            <p:cNvPr id="5" name="Freeform 25"/>
            <p:cNvSpPr/>
            <p:nvPr/>
          </p:nvSpPr>
          <p:spPr>
            <a:xfrm flipH="1">
              <a:off x="8635790" y="-6936"/>
              <a:ext cx="477597" cy="401256"/>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rgbClr val="2C3E50"/>
            </a:solidFill>
            <a:ln w="25400" cap="flat" cmpd="sng" algn="ctr">
              <a:no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srgbClr val="95A5A6"/>
                </a:solidFill>
                <a:effectLst/>
                <a:uLnTx/>
                <a:uFillTx/>
                <a:latin typeface="Calibri"/>
                <a:ea typeface="+mn-ea"/>
                <a:cs typeface="+mn-cs"/>
                <a:sym typeface="Arial"/>
              </a:endParaRPr>
            </a:p>
          </p:txBody>
        </p:sp>
        <p:sp>
          <p:nvSpPr>
            <p:cNvPr id="6" name="Oval 26"/>
            <p:cNvSpPr/>
            <p:nvPr/>
          </p:nvSpPr>
          <p:spPr>
            <a:xfrm flipH="1">
              <a:off x="7966579" y="208553"/>
              <a:ext cx="1025651" cy="102611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4B2C50"/>
              </a:solidFill>
              <a:prstDash val="solid"/>
            </a:ln>
            <a:effectLst/>
          </p:spPr>
          <p:txBody>
            <a:bodyPr rtlCol="0" anchor="ctr"/>
            <a:lstStyle/>
            <a:p>
              <a:pPr marL="0" marR="0" lvl="0" indent="0" algn="ctr" defTabSz="685766" eaLnBrk="1" fontAlgn="auto" latinLnBrk="0" hangingPunct="1">
                <a:lnSpc>
                  <a:spcPct val="100000"/>
                </a:lnSpc>
                <a:spcBef>
                  <a:spcPts val="0"/>
                </a:spcBef>
                <a:spcAft>
                  <a:spcPts val="0"/>
                </a:spcAft>
                <a:buClrTx/>
                <a:buSzTx/>
                <a:buFont typeface="Arial"/>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sym typeface="Arial"/>
              </a:endParaRPr>
            </a:p>
          </p:txBody>
        </p:sp>
      </p:grpSp>
      <p:graphicFrame>
        <p:nvGraphicFramePr>
          <p:cNvPr id="7" name="Tableau 6"/>
          <p:cNvGraphicFramePr>
            <a:graphicFrameLocks noGrp="1"/>
          </p:cNvGraphicFramePr>
          <p:nvPr>
            <p:extLst>
              <p:ext uri="{D42A27DB-BD31-4B8C-83A1-F6EECF244321}">
                <p14:modId xmlns:p14="http://schemas.microsoft.com/office/powerpoint/2010/main" val="1455817247"/>
              </p:ext>
            </p:extLst>
          </p:nvPr>
        </p:nvGraphicFramePr>
        <p:xfrm>
          <a:off x="834522" y="1457092"/>
          <a:ext cx="10297303" cy="4379604"/>
        </p:xfrm>
        <a:graphic>
          <a:graphicData uri="http://schemas.openxmlformats.org/drawingml/2006/table">
            <a:tbl>
              <a:tblPr/>
              <a:tblGrid>
                <a:gridCol w="3822062">
                  <a:extLst>
                    <a:ext uri="{9D8B030D-6E8A-4147-A177-3AD203B41FA5}">
                      <a16:colId xmlns:a16="http://schemas.microsoft.com/office/drawing/2014/main" val="1773555427"/>
                    </a:ext>
                  </a:extLst>
                </a:gridCol>
                <a:gridCol w="1614172">
                  <a:extLst>
                    <a:ext uri="{9D8B030D-6E8A-4147-A177-3AD203B41FA5}">
                      <a16:colId xmlns:a16="http://schemas.microsoft.com/office/drawing/2014/main" val="1375318744"/>
                    </a:ext>
                  </a:extLst>
                </a:gridCol>
                <a:gridCol w="4861069">
                  <a:extLst>
                    <a:ext uri="{9D8B030D-6E8A-4147-A177-3AD203B41FA5}">
                      <a16:colId xmlns:a16="http://schemas.microsoft.com/office/drawing/2014/main" val="3001103945"/>
                    </a:ext>
                  </a:extLst>
                </a:gridCol>
              </a:tblGrid>
              <a:tr h="797787">
                <a:tc gridSpan="3">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1600" b="1" i="0" u="none" strike="noStrike" dirty="0">
                          <a:solidFill>
                            <a:srgbClr val="FFFFFF"/>
                          </a:solidFill>
                          <a:effectLst/>
                          <a:latin typeface="Bahnschrift" panose="020B0502040204020203" pitchFamily="34" charset="0"/>
                        </a:rPr>
                        <a:t>PS04</a:t>
                      </a:r>
                      <a:r>
                        <a:rPr lang="fr-FR" sz="1600" b="1" dirty="0">
                          <a:solidFill>
                            <a:srgbClr val="FFFFFF"/>
                          </a:solidFill>
                          <a:latin typeface="Century Gothic" panose="020B0502020202020204" pitchFamily="34" charset="0"/>
                        </a:rPr>
                        <a:t>  - Gestion des </a:t>
                      </a:r>
                      <a:r>
                        <a:rPr lang="fr-SN" sz="1600" b="1" dirty="0">
                          <a:solidFill>
                            <a:srgbClr val="FFFFFF"/>
                          </a:solidFill>
                          <a:latin typeface="Century Gothic" panose="020B0502020202020204" pitchFamily="34" charset="0"/>
                        </a:rPr>
                        <a:t>ressources matérielles</a:t>
                      </a:r>
                      <a:endParaRPr lang="en-US" sz="1600" dirty="0"/>
                    </a:p>
                    <a:p>
                      <a:pPr algn="ctr" rtl="0" fontAlgn="ctr"/>
                      <a:endParaRPr lang="fr-FR" sz="1600" b="1" i="0" u="none" strike="noStrike" dirty="0">
                        <a:solidFill>
                          <a:srgbClr val="FFFFFF"/>
                        </a:solidFill>
                        <a:effectLst/>
                        <a:latin typeface="Bahnschrift" panose="020B0502040204020203" pitchFamily="34" charset="0"/>
                      </a:endParaRPr>
                    </a:p>
                  </a:txBody>
                  <a:tcPr marL="9525" marR="9525" marT="9525" marB="0" anchor="ctr">
                    <a:lnL w="6350" cap="flat" cmpd="sng" algn="ctr">
                      <a:solidFill>
                        <a:srgbClr val="C0C0C0"/>
                      </a:solidFill>
                      <a:prstDash val="solid"/>
                      <a:round/>
                      <a:headEnd type="none" w="med" len="med"/>
                      <a:tailEnd type="none" w="med" len="med"/>
                    </a:lnL>
                    <a:lnR>
                      <a:noFill/>
                    </a:lnR>
                    <a:lnT>
                      <a:noFill/>
                    </a:lnT>
                    <a:lnB>
                      <a:noFill/>
                    </a:lnB>
                    <a:solidFill>
                      <a:srgbClr val="80227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6103203"/>
                  </a:ext>
                </a:extLst>
              </a:tr>
              <a:tr h="261275">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dirty="0">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351634953"/>
                  </a:ext>
                </a:extLst>
              </a:tr>
              <a:tr h="444509">
                <a:tc>
                  <a:txBody>
                    <a:bodyPr/>
                    <a:lstStyle/>
                    <a:p>
                      <a:pPr algn="ctr" fontAlgn="b"/>
                      <a:r>
                        <a:rPr lang="en-US" sz="1800" b="0" i="0" u="none" strike="noStrike" dirty="0">
                          <a:solidFill>
                            <a:srgbClr val="000000"/>
                          </a:solidFill>
                          <a:effectLst/>
                          <a:latin typeface="Arial" panose="020B0604020202020204" pitchFamily="34" charset="0"/>
                        </a:rPr>
                        <a:t>Rubriques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Arial" panose="020B0604020202020204" pitchFamily="34" charset="0"/>
                        </a:rPr>
                        <a:t>Réponses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Arial" panose="020B0604020202020204" pitchFamily="34" charset="0"/>
                        </a:rPr>
                        <a:t>Commentaires</a:t>
                      </a:r>
                    </a:p>
                  </a:txBody>
                  <a:tcPr marL="9525" marR="9525" marT="9525" marB="0" anchor="b">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881948883"/>
                  </a:ext>
                </a:extLst>
              </a:tr>
              <a:tr h="587899">
                <a:tc>
                  <a:txBody>
                    <a:bodyPr/>
                    <a:lstStyle/>
                    <a:p>
                      <a:pPr algn="ctr" rtl="0" fontAlgn="ctr"/>
                      <a:r>
                        <a:rPr lang="en-US" sz="1600" b="1" i="0" u="none" strike="noStrike">
                          <a:solidFill>
                            <a:srgbClr val="FFFFFF"/>
                          </a:solidFill>
                          <a:effectLst/>
                          <a:latin typeface="Bahnschrift" panose="020B0502040204020203" pitchFamily="34" charset="0"/>
                        </a:rPr>
                        <a:t>Date du dernier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fontAlgn="b"/>
                      <a:r>
                        <a:rPr lang="en-US" sz="1600" b="0" i="0" u="none" strike="noStrike" dirty="0">
                          <a:solidFill>
                            <a:srgbClr val="000000"/>
                          </a:solidFill>
                          <a:effectLst/>
                          <a:latin typeface="Arial Rounded MT Bold" panose="020F0704030504030204" pitchFamily="34" charset="0"/>
                        </a:rPr>
                        <a:t>Avril 2023</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marL="285750" indent="-285750" algn="l" fontAlgn="b">
                        <a:buFont typeface="Arial" panose="020B0604020202020204" pitchFamily="34" charset="0"/>
                        <a:buChar char="•"/>
                      </a:pPr>
                      <a:r>
                        <a:rPr lang="en-US" sz="1600" b="0" i="0" u="none" strike="noStrike" dirty="0">
                          <a:solidFill>
                            <a:srgbClr val="000000"/>
                          </a:solidFill>
                          <a:effectLst/>
                          <a:latin typeface="Arial Rounded MT Bold" panose="020F0704030504030204" pitchFamily="34" charset="0"/>
                        </a:rPr>
                        <a:t>01 </a:t>
                      </a:r>
                      <a:r>
                        <a:rPr lang="en-US" sz="1600" b="0" i="0" u="none" strike="noStrike" dirty="0" err="1">
                          <a:solidFill>
                            <a:srgbClr val="000000"/>
                          </a:solidFill>
                          <a:effectLst/>
                          <a:latin typeface="Arial Rounded MT Bold" panose="020F0704030504030204" pitchFamily="34" charset="0"/>
                        </a:rPr>
                        <a:t>écart</a:t>
                      </a:r>
                      <a:endParaRPr lang="en-US" sz="1600" b="0" i="0" u="none" strike="noStrike" dirty="0">
                        <a:solidFill>
                          <a:srgbClr val="000000"/>
                        </a:solidFill>
                        <a:effectLst/>
                        <a:latin typeface="Arial Rounded MT Bold" panose="020F0704030504030204" pitchFamily="34" charset="0"/>
                      </a:endParaRPr>
                    </a:p>
                    <a:p>
                      <a:pPr marL="0" indent="0" algn="l" fontAlgn="b">
                        <a:buFont typeface="Arial" panose="020B0604020202020204" pitchFamily="34" charset="0"/>
                        <a:buNone/>
                      </a:pPr>
                      <a:endParaRPr lang="en-US" sz="1600" b="0" i="0" u="none" strike="noStrike" dirty="0">
                        <a:solidFill>
                          <a:srgbClr val="0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651796016"/>
                  </a:ext>
                </a:extLst>
              </a:tr>
              <a:tr h="559222">
                <a:tc>
                  <a:txBody>
                    <a:bodyPr/>
                    <a:lstStyle/>
                    <a:p>
                      <a:pPr algn="ctr" rtl="0" fontAlgn="ctr"/>
                      <a:r>
                        <a:rPr lang="en-US" sz="1600" b="1" i="0" u="none" strike="noStrike">
                          <a:solidFill>
                            <a:srgbClr val="FFFFFF"/>
                          </a:solidFill>
                          <a:effectLst/>
                          <a:latin typeface="Bahnschrift" panose="020B0502040204020203" pitchFamily="34" charset="0"/>
                        </a:rPr>
                        <a:t>Derniers Audits cloturés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fr-SN" sz="1600" b="0" i="0" u="none" strike="noStrike" dirty="0">
                          <a:solidFill>
                            <a:srgbClr val="00B050"/>
                          </a:solidFill>
                          <a:effectLst/>
                          <a:latin typeface="Arial Rounded MT Bold" panose="020F0704030504030204" pitchFamily="34" charset="0"/>
                        </a:rPr>
                        <a:t>Oui</a:t>
                      </a:r>
                      <a:endParaRPr lang="en-US" sz="1600" b="0" i="0" u="none" strike="noStrike" dirty="0">
                        <a:solidFill>
                          <a:srgbClr val="00B05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41641017"/>
                  </a:ext>
                </a:extLst>
              </a:tr>
              <a:tr h="1104104">
                <a:tc>
                  <a:txBody>
                    <a:bodyPr/>
                    <a:lstStyle/>
                    <a:p>
                      <a:pPr algn="ctr" rtl="0" fontAlgn="ctr"/>
                      <a:r>
                        <a:rPr lang="en-US" sz="1600" b="1" i="0" u="none" strike="noStrike">
                          <a:solidFill>
                            <a:srgbClr val="FFFFFF"/>
                          </a:solidFill>
                          <a:effectLst/>
                          <a:latin typeface="Bahnschrift" panose="020B0502040204020203" pitchFamily="34" charset="0"/>
                        </a:rPr>
                        <a:t>Ecarts/pts faibles ouverts/non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a:solidFill>
                            <a:srgbClr val="00B050"/>
                          </a:solidFill>
                          <a:effectLst/>
                          <a:latin typeface="Arial Rounded MT Bold" panose="020F0704030504030204" pitchFamily="34" charset="0"/>
                        </a:rPr>
                        <a:t>Non</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endParaRPr lang="en-US" sz="1600" b="0" i="0" u="none" strike="noStrike" dirty="0">
                        <a:solidFill>
                          <a:srgbClr val="C00000"/>
                        </a:solidFill>
                        <a:effectLst/>
                        <a:latin typeface="Arial Rounded MT Bold" panose="020F0704030504030204" pitchFamily="34" charset="0"/>
                      </a:endParaRP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823425934"/>
                  </a:ext>
                </a:extLst>
              </a:tr>
              <a:tr h="602238">
                <a:tc>
                  <a:txBody>
                    <a:bodyPr/>
                    <a:lstStyle/>
                    <a:p>
                      <a:pPr algn="ctr" rtl="0" fontAlgn="ctr"/>
                      <a:r>
                        <a:rPr lang="en-US" sz="1600" b="1" i="0" u="none" strike="noStrike">
                          <a:solidFill>
                            <a:srgbClr val="FFFFFF"/>
                          </a:solidFill>
                          <a:effectLst/>
                          <a:latin typeface="Bahnschrift" panose="020B0502040204020203" pitchFamily="34" charset="0"/>
                        </a:rPr>
                        <a:t>Date du prochain Audit</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solidFill>
                      <a:srgbClr val="1F4E78"/>
                    </a:solidFill>
                  </a:tcPr>
                </a:tc>
                <a:tc>
                  <a:txBody>
                    <a:bodyPr/>
                    <a:lstStyle/>
                    <a:p>
                      <a:pPr algn="ctr" rtl="0" fontAlgn="ctr"/>
                      <a:r>
                        <a:rPr lang="en-US" sz="1600" b="0" i="0" u="none" strike="noStrike" dirty="0" err="1">
                          <a:solidFill>
                            <a:schemeClr val="tx1"/>
                          </a:solidFill>
                          <a:effectLst/>
                          <a:latin typeface="Arial Rounded MT Bold" panose="020F0704030504030204" pitchFamily="34" charset="0"/>
                        </a:rPr>
                        <a:t>Octobre</a:t>
                      </a:r>
                      <a:r>
                        <a:rPr lang="en-US" sz="1600" b="0" i="0" u="none" strike="noStrike" baseline="0" dirty="0">
                          <a:solidFill>
                            <a:schemeClr val="tx1"/>
                          </a:solidFill>
                          <a:effectLst/>
                          <a:latin typeface="Arial Rounded MT Bold" panose="020F0704030504030204" pitchFamily="34" charset="0"/>
                        </a:rPr>
                        <a:t> </a:t>
                      </a:r>
                      <a:r>
                        <a:rPr lang="en-US" sz="1600" b="0" i="0" u="none" strike="noStrike" dirty="0">
                          <a:solidFill>
                            <a:schemeClr val="tx1"/>
                          </a:solidFill>
                          <a:effectLst/>
                          <a:latin typeface="Arial Rounded MT Bold" panose="020F0704030504030204" pitchFamily="34" charset="0"/>
                        </a:rPr>
                        <a:t>2023</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tc>
                  <a:txBody>
                    <a:bodyPr/>
                    <a:lstStyle/>
                    <a:p>
                      <a:pPr algn="ctr" rtl="0" fontAlgn="ctr"/>
                      <a:r>
                        <a:rPr lang="en-US" sz="1600" b="0" i="0" u="none" strike="noStrike" dirty="0">
                          <a:solidFill>
                            <a:srgbClr val="CC3300"/>
                          </a:solidFill>
                          <a:effectLst/>
                          <a:latin typeface="Arial Rounded MT Bold" panose="020F0704030504030204" pitchFamily="34" charset="0"/>
                        </a:rPr>
                        <a:t> </a:t>
                      </a:r>
                    </a:p>
                  </a:txBody>
                  <a:tcPr marL="9525" marR="9525" marT="9525" marB="0" anchor="ctr">
                    <a:lnL w="6350" cap="flat" cmpd="sng" algn="ctr">
                      <a:solidFill>
                        <a:srgbClr val="002060"/>
                      </a:solidFill>
                      <a:prstDash val="solid"/>
                      <a:round/>
                      <a:headEnd type="none" w="med" len="med"/>
                      <a:tailEnd type="none" w="med" len="med"/>
                    </a:lnL>
                    <a:lnR w="6350" cap="flat" cmpd="sng" algn="ctr">
                      <a:solidFill>
                        <a:srgbClr val="002060"/>
                      </a:solidFill>
                      <a:prstDash val="solid"/>
                      <a:round/>
                      <a:headEnd type="none" w="med" len="med"/>
                      <a:tailEnd type="none" w="med" len="med"/>
                    </a:lnR>
                    <a:lnT w="6350" cap="flat" cmpd="sng" algn="ctr">
                      <a:solidFill>
                        <a:srgbClr val="002060"/>
                      </a:solidFill>
                      <a:prstDash val="solid"/>
                      <a:round/>
                      <a:headEnd type="none" w="med" len="med"/>
                      <a:tailEnd type="none" w="med" len="med"/>
                    </a:lnT>
                    <a:lnB w="63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2997838498"/>
                  </a:ext>
                </a:extLst>
              </a:tr>
            </a:tbl>
          </a:graphicData>
        </a:graphic>
      </p:graphicFrame>
      <p:sp>
        <p:nvSpPr>
          <p:cNvPr id="8" name="Rectangle 7"/>
          <p:cNvSpPr/>
          <p:nvPr/>
        </p:nvSpPr>
        <p:spPr>
          <a:xfrm>
            <a:off x="702000" y="6451216"/>
            <a:ext cx="10788324" cy="289218"/>
          </a:xfrm>
          <a:prstGeom prst="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0" rtlCol="0" anchor="ctr"/>
          <a:lstStyle/>
          <a:p>
            <a:pPr algn="ctr"/>
            <a:r>
              <a:rPr lang="fr-SN" sz="2400" dirty="0">
                <a:solidFill>
                  <a:schemeClr val="bg1"/>
                </a:solidFill>
              </a:rPr>
              <a:t>Audit</a:t>
            </a:r>
            <a:endParaRPr lang="en-US" sz="2400" dirty="0">
              <a:solidFill>
                <a:schemeClr val="bg1"/>
              </a:solidFill>
            </a:endParaRPr>
          </a:p>
        </p:txBody>
      </p:sp>
    </p:spTree>
    <p:extLst>
      <p:ext uri="{BB962C8B-B14F-4D97-AF65-F5344CB8AC3E}">
        <p14:creationId xmlns:p14="http://schemas.microsoft.com/office/powerpoint/2010/main" val="4213585918"/>
      </p:ext>
    </p:extLst>
  </p:cSld>
  <p:clrMapOvr>
    <a:masterClrMapping/>
  </p:clrMapOvr>
</p:sld>
</file>

<file path=ppt/theme/theme1.xml><?xml version="1.0" encoding="utf-8"?>
<a:theme xmlns:a="http://schemas.openxmlformats.org/drawingml/2006/main" name="Thème Office">
  <a:themeElements>
    <a:clrScheme name="Personnalisé 2">
      <a:dk1>
        <a:sysClr val="windowText" lastClr="000000"/>
      </a:dk1>
      <a:lt1>
        <a:sysClr val="window" lastClr="FFFFFF"/>
      </a:lt1>
      <a:dk2>
        <a:srgbClr val="1F497D"/>
      </a:dk2>
      <a:lt2>
        <a:srgbClr val="EEECE1"/>
      </a:lt2>
      <a:accent1>
        <a:srgbClr val="4F81BD"/>
      </a:accent1>
      <a:accent2>
        <a:srgbClr val="88B36D"/>
      </a:accent2>
      <a:accent3>
        <a:srgbClr val="ADE67F"/>
      </a:accent3>
      <a:accent4>
        <a:srgbClr val="7F508B"/>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39022</TotalTime>
  <Words>5534</Words>
  <Application>Microsoft Office PowerPoint</Application>
  <PresentationFormat>Grand écran</PresentationFormat>
  <Paragraphs>1487</Paragraphs>
  <Slides>111</Slides>
  <Notes>0</Notes>
  <HiddenSlides>0</HiddenSlides>
  <MMClips>0</MMClips>
  <ScaleCrop>false</ScaleCrop>
  <HeadingPairs>
    <vt:vector size="6" baseType="variant">
      <vt:variant>
        <vt:lpstr>Polices utilisées</vt:lpstr>
      </vt:variant>
      <vt:variant>
        <vt:i4>18</vt:i4>
      </vt:variant>
      <vt:variant>
        <vt:lpstr>Thème</vt:lpstr>
      </vt:variant>
      <vt:variant>
        <vt:i4>1</vt:i4>
      </vt:variant>
      <vt:variant>
        <vt:lpstr>Titres des diapositives</vt:lpstr>
      </vt:variant>
      <vt:variant>
        <vt:i4>111</vt:i4>
      </vt:variant>
    </vt:vector>
  </HeadingPairs>
  <TitlesOfParts>
    <vt:vector size="130" baseType="lpstr">
      <vt:lpstr>Arial</vt:lpstr>
      <vt:lpstr>Arial Black</vt:lpstr>
      <vt:lpstr>Arial Narrow</vt:lpstr>
      <vt:lpstr>Arial Rounded MT Bold</vt:lpstr>
      <vt:lpstr>ArialMT</vt:lpstr>
      <vt:lpstr>Bahnschrift</vt:lpstr>
      <vt:lpstr>Calibri</vt:lpstr>
      <vt:lpstr>Calibri Light</vt:lpstr>
      <vt:lpstr>Cambria</vt:lpstr>
      <vt:lpstr>Cambria Math</vt:lpstr>
      <vt:lpstr>Centaur</vt:lpstr>
      <vt:lpstr>Century Gothic</vt:lpstr>
      <vt:lpstr>Cooper Black</vt:lpstr>
      <vt:lpstr>Gill Sans</vt:lpstr>
      <vt:lpstr>Helvetica</vt:lpstr>
      <vt:lpstr>Myriad Web Pro Condensed</vt:lpstr>
      <vt:lpstr>Tw Cen MT</vt:lpstr>
      <vt:lpstr>Wingdings</vt:lpstr>
      <vt:lpstr>Thème Office</vt:lpstr>
      <vt:lpstr>Présentation PowerPoint</vt:lpstr>
      <vt:lpstr>SOMMAIRE</vt:lpstr>
      <vt:lpstr>Présentation PowerPoint</vt:lpstr>
      <vt:lpstr> PM01 – Gouvernance et management des performances</vt:lpstr>
      <vt:lpstr> PM01 – Gouvernance et management des performances</vt:lpstr>
      <vt:lpstr> PM01 – Gouvernance et management des performances</vt:lpstr>
      <vt:lpstr> PM01 – Gouvernance et management des performances</vt:lpstr>
      <vt:lpstr> PM01 – Gouvernance et management des performances</vt:lpstr>
      <vt:lpstr>Présentation PowerPoint</vt:lpstr>
      <vt:lpstr> PM02 – Marketing et communication</vt:lpstr>
      <vt:lpstr> PM02 – Marketing et communication</vt:lpstr>
      <vt:lpstr> PM02 – Marketing et communication</vt:lpstr>
      <vt:lpstr> PM02 – Marketing et communication</vt:lpstr>
      <vt:lpstr>Actions dans Qualipro (réalisées, en cours, en retard)</vt:lpstr>
      <vt:lpstr> PM02 – Marketing et communication</vt:lpstr>
      <vt:lpstr> PM02 – Marketing et Communication</vt:lpstr>
      <vt:lpstr>Présentation PowerPoint</vt:lpstr>
      <vt:lpstr> PM03 – Organisation du SMQ et amélioration continue</vt:lpstr>
      <vt:lpstr> PM03 – Organisation du SMQ et amélioration continue</vt:lpstr>
      <vt:lpstr> PM03 – Organisation du SMQ et amélioration continue</vt:lpstr>
      <vt:lpstr> PM03 – Organisation SMQ &amp; Amélioration Continue</vt:lpstr>
      <vt:lpstr> PM03 – Organisation du SMQ et amélioration continue</vt:lpstr>
      <vt:lpstr>Actions dans Qualipro (réalisées, en cours, en retard)</vt:lpstr>
      <vt:lpstr>Présentation PowerPoint</vt:lpstr>
      <vt:lpstr> PO01 – Accueil &amp; Orientation</vt:lpstr>
      <vt:lpstr> PO01 – Accueil &amp; Orientation</vt:lpstr>
      <vt:lpstr> PO01 – Accueil &amp; Orientation</vt:lpstr>
      <vt:lpstr> PO01 – Accueil &amp; Orientation</vt:lpstr>
      <vt:lpstr> PO01 – Accueil &amp; Orientation</vt:lpstr>
      <vt:lpstr>PO01 – Accueil et Orientation </vt:lpstr>
      <vt:lpstr> PO01 – Accueil &amp; Orientation</vt:lpstr>
      <vt:lpstr>Actions dans Qualipro (réalisées, en cours, en retard)</vt:lpstr>
      <vt:lpstr>PO01– Accueil et Orientation</vt:lpstr>
      <vt:lpstr>Présentation PowerPoint</vt:lpstr>
      <vt:lpstr> PO02 – Encaissement, Facturation &amp; Recouvrement</vt:lpstr>
      <vt:lpstr> </vt:lpstr>
      <vt:lpstr> PO02 – Encaissement, Facturation &amp; Recouvrement</vt:lpstr>
      <vt:lpstr>PO02 – Encaissement, Facturation, Recouvrement et Règlement des médecins.</vt:lpstr>
      <vt:lpstr>PO02 – Encaissement, Facturation, Recouvrement et Règlement des médecins.</vt:lpstr>
      <vt:lpstr>PO02 – Encaissement, Facturation, Recouvrement et Règlement des médecins.</vt:lpstr>
      <vt:lpstr>Actions dans Qualipro (réalisées, en cours, en retard)</vt:lpstr>
      <vt:lpstr>Présentation PowerPoint</vt:lpstr>
      <vt:lpstr> PO03 - Consultation</vt:lpstr>
      <vt:lpstr> PO03 - Consultation</vt:lpstr>
      <vt:lpstr> PO03 - Consultation</vt:lpstr>
      <vt:lpstr>PO03 – Consultation</vt:lpstr>
      <vt:lpstr>PO03 – Consultation</vt:lpstr>
      <vt:lpstr> </vt:lpstr>
      <vt:lpstr>Présentation PowerPoint</vt:lpstr>
      <vt:lpstr> PO04 - Hospitalisation</vt:lpstr>
      <vt:lpstr>PO04 – Hospitalisation.</vt:lpstr>
      <vt:lpstr>PO04 – Hospitalisation.</vt:lpstr>
      <vt:lpstr>PO04 – Hospitalisation</vt:lpstr>
      <vt:lpstr> PO04 – Hospitalisation</vt:lpstr>
      <vt:lpstr> PO04 – Hospitalisation</vt:lpstr>
      <vt:lpstr>Présentation PowerPoint</vt:lpstr>
      <vt:lpstr> PO05 - Actes</vt:lpstr>
      <vt:lpstr> PO05 - Actes</vt:lpstr>
      <vt:lpstr> PO05 - Actes</vt:lpstr>
      <vt:lpstr> PO05 - Actes</vt:lpstr>
      <vt:lpstr> PO05 - Actes</vt:lpstr>
      <vt:lpstr> PO05 - Actes</vt:lpstr>
      <vt:lpstr>Présentation PowerPoint</vt:lpstr>
      <vt:lpstr> PO06 – Suivi &amp; Conseil</vt:lpstr>
      <vt:lpstr> PO06 – Suivi &amp; Conseil</vt:lpstr>
      <vt:lpstr> PO06 – Suivi &amp; Conseil</vt:lpstr>
      <vt:lpstr> PO06 – Suivi &amp; Conseil</vt:lpstr>
      <vt:lpstr>Actions dans Qualipro (réalisées, en cours, en retard)</vt:lpstr>
      <vt:lpstr> PO06 – Suivi &amp; Conseil</vt:lpstr>
      <vt:lpstr> PO06 – Suivi &amp; Conseil</vt:lpstr>
      <vt:lpstr>Présentation PowerPoint</vt:lpstr>
      <vt:lpstr> PS01 – Gestion de stocks, Appro &amp; Achats</vt:lpstr>
      <vt:lpstr> PS01 – Gestion de stocks, Appro &amp; Achats</vt:lpstr>
      <vt:lpstr> PS01 – Gestion de stocks, Appro &amp; Achats</vt:lpstr>
      <vt:lpstr> PS01 Gestion des stocks, appro et achats</vt:lpstr>
      <vt:lpstr> PS01 – Gestion de stocks, Appro &amp; Achats</vt:lpstr>
      <vt:lpstr> PS01 – Gestion de stocks, Appro &amp; Achats</vt:lpstr>
      <vt:lpstr> PS01 – Gestion de Stock, Approv &amp; Achats</vt:lpstr>
      <vt:lpstr>Présentation PowerPoint</vt:lpstr>
      <vt:lpstr> PS02 – Gestion des ressources humaines</vt:lpstr>
      <vt:lpstr> PS02 – Gestion des Ressources Humaines</vt:lpstr>
      <vt:lpstr> PS02 – Gestion des Ressources Humaines</vt:lpstr>
      <vt:lpstr>Actions dans Qualipro (réalisées, en cours, en retard)</vt:lpstr>
      <vt:lpstr> PS02 – Gestion des ressources humaines</vt:lpstr>
      <vt:lpstr> PS02 – Gestion des Ressources humaines</vt:lpstr>
      <vt:lpstr>Présentation PowerPoint</vt:lpstr>
      <vt:lpstr> PS03 – Système d’informations</vt:lpstr>
      <vt:lpstr> PS03 – Système d’informations</vt:lpstr>
      <vt:lpstr> PS03 – Gestion du Système d’informations</vt:lpstr>
      <vt:lpstr> PS03 – Système d’informations</vt:lpstr>
      <vt:lpstr> PS03 – Gestion du Système d’informations</vt:lpstr>
      <vt:lpstr> PS03 – Gestion du Système d’informations</vt:lpstr>
      <vt:lpstr> PS03 – Gestion du Système d’information</vt:lpstr>
      <vt:lpstr>Présentation PowerPoint</vt:lpstr>
      <vt:lpstr> PS04 – Gestion des Ressources Matérielles</vt:lpstr>
      <vt:lpstr> PS04 – Gestion des Ressources Matérielles</vt:lpstr>
      <vt:lpstr> PS04 – Gestion des Ressources Matérielles</vt:lpstr>
      <vt:lpstr> PS04 – Gestion des Ressources Matérielles</vt:lpstr>
      <vt:lpstr> PS04 – Gestion des Ressources Matérielles</vt:lpstr>
      <vt:lpstr> </vt:lpstr>
      <vt:lpstr> PS04 – Gestion des ressources matérielles</vt:lpstr>
      <vt:lpstr>Présentation PowerPoint</vt:lpstr>
      <vt:lpstr> PS06 – Maitrise de l’environnement des soins</vt:lpstr>
      <vt:lpstr> PS06 – Maitrise de l’environnement des soins</vt:lpstr>
      <vt:lpstr> PS06 – Maitrise de l’environnement des soins</vt:lpstr>
      <vt:lpstr> </vt:lpstr>
      <vt:lpstr> PS06 – Maitrise de l’environnement des soins</vt:lpstr>
      <vt:lpstr> PS06 – Maitrise de l’environnement des soins</vt:lpstr>
      <vt:lpstr>Décisions </vt:lpstr>
      <vt:lpstr>Décisions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Lauriane</dc:creator>
  <cp:lastModifiedBy>HP</cp:lastModifiedBy>
  <cp:revision>816</cp:revision>
  <dcterms:created xsi:type="dcterms:W3CDTF">2019-02-06T11:45:27Z</dcterms:created>
  <dcterms:modified xsi:type="dcterms:W3CDTF">2023-10-25T10:59:44Z</dcterms:modified>
</cp:coreProperties>
</file>