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Lst>
  <p:sldSz cy="6858000" cx="12192000"/>
  <p:notesSz cx="6858000" cy="9144000"/>
  <p:embeddedFontLst>
    <p:embeddedFont>
      <p:font typeface="Poppins"/>
      <p:regular r:id="rId117"/>
      <p:bold r:id="rId118"/>
      <p:italic r:id="rId119"/>
      <p:boldItalic r:id="rId120"/>
    </p:embeddedFont>
    <p:embeddedFont>
      <p:font typeface="Arial Narrow"/>
      <p:regular r:id="rId121"/>
      <p:bold r:id="rId122"/>
      <p:italic r:id="rId123"/>
      <p:boldItalic r:id="rId124"/>
    </p:embeddedFont>
    <p:embeddedFont>
      <p:font typeface="Rosarivo"/>
      <p:regular r:id="rId125"/>
      <p:italic r:id="rId126"/>
    </p:embeddedFont>
    <p:embeddedFont>
      <p:font typeface="Arial Black"/>
      <p:regular r:id="rId127"/>
    </p:embeddedFont>
    <p:embeddedFont>
      <p:font typeface="Century Gothic"/>
      <p:regular r:id="rId128"/>
      <p:bold r:id="rId129"/>
      <p:italic r:id="rId130"/>
      <p:boldItalic r:id="rId1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912">
          <p15:clr>
            <a:srgbClr val="A4A3A4"/>
          </p15:clr>
        </p15:guide>
        <p15:guide id="2" pos="3840">
          <p15:clr>
            <a:srgbClr val="A4A3A4"/>
          </p15:clr>
        </p15:guide>
        <p15:guide id="3" orient="horz" pos="3984">
          <p15:clr>
            <a:srgbClr val="A4A3A4"/>
          </p15:clr>
        </p15:guide>
        <p15:guide id="4" orient="horz" pos="24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A25A91B-4FEC-467A-B651-A79672153B92}">
  <a:tblStyle styleId="{7A25A91B-4FEC-467A-B651-A79672153B92}" styleName="Table_0">
    <a:wholeTbl>
      <a:tcTxStyle b="off" i="off">
        <a:font>
          <a:latin typeface="Calibri"/>
          <a:ea typeface="Calibri"/>
          <a:cs typeface="Calibri"/>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a:tcStyle>
        <a:fill>
          <a:solidFill>
            <a:schemeClr val="dk1">
              <a:alpha val="20000"/>
            </a:schemeClr>
          </a:solidFill>
        </a:fill>
      </a:tcStyle>
    </a:band1H>
    <a:band2H>
      <a:tcTxStyle/>
    </a:band2H>
    <a:band1V>
      <a:tcTxStyle/>
      <a:tcStyle>
        <a:fill>
          <a:solidFill>
            <a:schemeClr val="dk1">
              <a:alpha val="20000"/>
            </a:schemeClr>
          </a:solidFill>
        </a:fill>
      </a:tcStyle>
    </a:band1V>
    <a:band2V>
      <a:tcTxStyle/>
    </a:band2V>
    <a:lastCol>
      <a:tcTxStyle b="on" i="off"/>
    </a:lastCol>
    <a:firstCol>
      <a:tcTxStyle b="on" i="off"/>
    </a:firstCol>
    <a:lastRow>
      <a:tcTxStyle b="on" i="off"/>
      <a:tcStyle>
        <a:tcBdr>
          <a:top>
            <a:ln cap="flat" cmpd="sng" w="50800">
              <a:solidFill>
                <a:schemeClr val="dk1"/>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25400">
              <a:solidFill>
                <a:schemeClr val="dk1"/>
              </a:solidFill>
              <a:prstDash val="solid"/>
              <a:round/>
              <a:headEnd len="sm" w="sm" type="none"/>
              <a:tailEnd len="sm" w="sm" type="none"/>
            </a:ln>
          </a:bottom>
        </a:tcBdr>
        <a:fill>
          <a:solidFill>
            <a:srgbClr val="FFFFFF">
              <a:alpha val="0"/>
            </a:srgbClr>
          </a:solidFill>
        </a:fill>
      </a:tcStyle>
    </a:firstRow>
    <a:neCell>
      <a:tcTxStyle/>
    </a:neCell>
    <a:nwCell>
      <a:tcTxStyle/>
    </a:nwCell>
  </a:tblStyle>
  <a:tblStyle styleId="{B4AB0BF5-2397-4616-B71D-7BEB6B27EA97}"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1DB12E7-EA63-43A3-A429-3AAED417118B}" styleName="Table_2">
    <a:wholeTbl>
      <a:tcTxStyle b="off" i="off">
        <a:font>
          <a:latin typeface="Calibri"/>
          <a:ea typeface="Calibri"/>
          <a:cs typeface="Calibri"/>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912" orient="horz"/>
        <p:guide pos="3840"/>
        <p:guide pos="3984" orient="horz"/>
        <p:guide pos="2472"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9" Type="http://schemas.openxmlformats.org/officeDocument/2006/relationships/font" Target="fonts/CenturyGothic-bold.fntdata"/><Relationship Id="rId128" Type="http://schemas.openxmlformats.org/officeDocument/2006/relationships/font" Target="fonts/CenturyGothic-regular.fntdata"/><Relationship Id="rId127" Type="http://schemas.openxmlformats.org/officeDocument/2006/relationships/font" Target="fonts/ArialBlack-regular.fntdata"/><Relationship Id="rId126" Type="http://schemas.openxmlformats.org/officeDocument/2006/relationships/font" Target="fonts/Rosarivo-italic.fntdata"/><Relationship Id="rId26" Type="http://schemas.openxmlformats.org/officeDocument/2006/relationships/slide" Target="slides/slide20.xml"/><Relationship Id="rId121" Type="http://schemas.openxmlformats.org/officeDocument/2006/relationships/font" Target="fonts/ArialNarrow-regular.fntdata"/><Relationship Id="rId25" Type="http://schemas.openxmlformats.org/officeDocument/2006/relationships/slide" Target="slides/slide19.xml"/><Relationship Id="rId120" Type="http://schemas.openxmlformats.org/officeDocument/2006/relationships/font" Target="fonts/Poppins-boldItalic.fntdata"/><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font" Target="fonts/Rosarivo-regular.fntdata"/><Relationship Id="rId29" Type="http://schemas.openxmlformats.org/officeDocument/2006/relationships/slide" Target="slides/slide23.xml"/><Relationship Id="rId124" Type="http://schemas.openxmlformats.org/officeDocument/2006/relationships/font" Target="fonts/ArialNarrow-boldItalic.fntdata"/><Relationship Id="rId123" Type="http://schemas.openxmlformats.org/officeDocument/2006/relationships/font" Target="fonts/ArialNarrow-italic.fntdata"/><Relationship Id="rId122" Type="http://schemas.openxmlformats.org/officeDocument/2006/relationships/font" Target="fonts/ArialNarrow-bold.fntdata"/><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font" Target="fonts/Poppins-bold.fntdata"/><Relationship Id="rId117" Type="http://schemas.openxmlformats.org/officeDocument/2006/relationships/font" Target="fonts/Poppins-regular.fntdata"/><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font" Target="fonts/Poppins-italic.fntdata"/><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131" Type="http://schemas.openxmlformats.org/officeDocument/2006/relationships/font" Target="fonts/CenturyGothic-boldItalic.fntdata"/><Relationship Id="rId130" Type="http://schemas.openxmlformats.org/officeDocument/2006/relationships/font" Target="fonts/CenturyGothic-italic.fntdata"/><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 name="Google Shape;19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p10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3" name="Google Shape;1173;p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0" name="Shape 1180"/>
        <p:cNvGrpSpPr/>
        <p:nvPr/>
      </p:nvGrpSpPr>
      <p:grpSpPr>
        <a:xfrm>
          <a:off x="0" y="0"/>
          <a:ext cx="0" cy="0"/>
          <a:chOff x="0" y="0"/>
          <a:chExt cx="0" cy="0"/>
        </a:xfrm>
      </p:grpSpPr>
      <p:sp>
        <p:nvSpPr>
          <p:cNvPr id="1181" name="Google Shape;1181;p10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2" name="Google Shape;1182;p1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8" name="Shape 1188"/>
        <p:cNvGrpSpPr/>
        <p:nvPr/>
      </p:nvGrpSpPr>
      <p:grpSpPr>
        <a:xfrm>
          <a:off x="0" y="0"/>
          <a:ext cx="0" cy="0"/>
          <a:chOff x="0" y="0"/>
          <a:chExt cx="0" cy="0"/>
        </a:xfrm>
      </p:grpSpPr>
      <p:sp>
        <p:nvSpPr>
          <p:cNvPr id="1189" name="Google Shape;1189;p10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0" name="Google Shape;1190;p1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p10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6" name="Google Shape;1196;p1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2" name="Shape 1222"/>
        <p:cNvGrpSpPr/>
        <p:nvPr/>
      </p:nvGrpSpPr>
      <p:grpSpPr>
        <a:xfrm>
          <a:off x="0" y="0"/>
          <a:ext cx="0" cy="0"/>
          <a:chOff x="0" y="0"/>
          <a:chExt cx="0" cy="0"/>
        </a:xfrm>
      </p:grpSpPr>
      <p:sp>
        <p:nvSpPr>
          <p:cNvPr id="1223" name="Google Shape;1223;p10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4" name="Google Shape;1224;p1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p10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2" name="Google Shape;1232;p1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8" name="Shape 1238"/>
        <p:cNvGrpSpPr/>
        <p:nvPr/>
      </p:nvGrpSpPr>
      <p:grpSpPr>
        <a:xfrm>
          <a:off x="0" y="0"/>
          <a:ext cx="0" cy="0"/>
          <a:chOff x="0" y="0"/>
          <a:chExt cx="0" cy="0"/>
        </a:xfrm>
      </p:grpSpPr>
      <p:sp>
        <p:nvSpPr>
          <p:cNvPr id="1239" name="Google Shape;1239;p10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0" name="Google Shape;1240;p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8" name="Shape 1248"/>
        <p:cNvGrpSpPr/>
        <p:nvPr/>
      </p:nvGrpSpPr>
      <p:grpSpPr>
        <a:xfrm>
          <a:off x="0" y="0"/>
          <a:ext cx="0" cy="0"/>
          <a:chOff x="0" y="0"/>
          <a:chExt cx="0" cy="0"/>
        </a:xfrm>
      </p:grpSpPr>
      <p:sp>
        <p:nvSpPr>
          <p:cNvPr id="1249" name="Google Shape;1249;p10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50" name="Google Shape;1250;p1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6" name="Shape 1256"/>
        <p:cNvGrpSpPr/>
        <p:nvPr/>
      </p:nvGrpSpPr>
      <p:grpSpPr>
        <a:xfrm>
          <a:off x="0" y="0"/>
          <a:ext cx="0" cy="0"/>
          <a:chOff x="0" y="0"/>
          <a:chExt cx="0" cy="0"/>
        </a:xfrm>
      </p:grpSpPr>
      <p:sp>
        <p:nvSpPr>
          <p:cNvPr id="1257" name="Google Shape;1257;p10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58" name="Google Shape;1258;p1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4" name="Shape 1264"/>
        <p:cNvGrpSpPr/>
        <p:nvPr/>
      </p:nvGrpSpPr>
      <p:grpSpPr>
        <a:xfrm>
          <a:off x="0" y="0"/>
          <a:ext cx="0" cy="0"/>
          <a:chOff x="0" y="0"/>
          <a:chExt cx="0" cy="0"/>
        </a:xfrm>
      </p:grpSpPr>
      <p:sp>
        <p:nvSpPr>
          <p:cNvPr id="1265" name="Google Shape;1265;p1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6" name="Google Shape;1266;p10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7" name="Google Shape;1267;p10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4" name="Shape 1274"/>
        <p:cNvGrpSpPr/>
        <p:nvPr/>
      </p:nvGrpSpPr>
      <p:grpSpPr>
        <a:xfrm>
          <a:off x="0" y="0"/>
          <a:ext cx="0" cy="0"/>
          <a:chOff x="0" y="0"/>
          <a:chExt cx="0" cy="0"/>
        </a:xfrm>
      </p:grpSpPr>
      <p:sp>
        <p:nvSpPr>
          <p:cNvPr id="1275" name="Google Shape;1275;p1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6" name="Google Shape;1276;p1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1" name="Google Shape;23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39" name="Google Shape;23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7" name="Google Shape;30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7" name="Google Shape;31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3" name="Google Shape;34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1" name="Google Shape;351;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7" name="Google Shape;357;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 name="Google Shape;385;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1" name="Google Shape;40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0" name="Google Shape;410;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9" name="Google Shape;41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8" name="Google Shape;428;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7" name="Google Shape;437;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6" name="Google Shape;446;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4" name="Google Shape;454;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2" name="Google Shape;462;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8" name="Google Shape;468;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9" name="Google Shape;499;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8" name="Google Shape;508;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1" name="Google Shape;521;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0" name="Google Shape;530;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4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8" name="Google Shape;538;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6" name="Google Shape;546;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5" name="Google Shape;555;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1" name="Google Shape;561;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9" name="Google Shape;589;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7" name="Google Shape;597;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5" name="Google Shape;605;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3" name="Google Shape;613;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2" name="Google Shape;622;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8" name="Google Shape;628;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p5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6" name="Google Shape;656;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p5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4" name="Google Shape;664;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p5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2" name="Google Shape;672;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p5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1" name="Google Shape;681;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5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9" name="Google Shape;689;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p5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7" name="Google Shape;697;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4" name="Shape 704"/>
        <p:cNvGrpSpPr/>
        <p:nvPr/>
      </p:nvGrpSpPr>
      <p:grpSpPr>
        <a:xfrm>
          <a:off x="0" y="0"/>
          <a:ext cx="0" cy="0"/>
          <a:chOff x="0" y="0"/>
          <a:chExt cx="0" cy="0"/>
        </a:xfrm>
      </p:grpSpPr>
      <p:sp>
        <p:nvSpPr>
          <p:cNvPr id="705" name="Google Shape;705;p5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6" name="Google Shape;706;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p5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2" name="Google Shape;712;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p5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0" name="Google Shape;740;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p6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9" name="Google Shape;749;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6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8" name="Google Shape;758;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p6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7" name="Google Shape;767;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p6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5" name="Google Shape;775;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p6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3" name="Google Shape;783;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p6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9" name="Google Shape;789;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p6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7" name="Google Shape;817;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p6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5" name="Google Shape;825;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p6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3" name="Google Shape;833;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p6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2" name="Google Shape;842;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 name="Google Shape;17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p7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1" name="Google Shape;851;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p7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9" name="Google Shape;859;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5" name="Shape 865"/>
        <p:cNvGrpSpPr/>
        <p:nvPr/>
      </p:nvGrpSpPr>
      <p:grpSpPr>
        <a:xfrm>
          <a:off x="0" y="0"/>
          <a:ext cx="0" cy="0"/>
          <a:chOff x="0" y="0"/>
          <a:chExt cx="0" cy="0"/>
        </a:xfrm>
      </p:grpSpPr>
      <p:sp>
        <p:nvSpPr>
          <p:cNvPr id="866" name="Google Shape;866;p7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7" name="Google Shape;867;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p7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3" name="Google Shape;873;p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p7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1" name="Google Shape;901;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p7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1" name="Google Shape;911;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7" name="Shape 917"/>
        <p:cNvGrpSpPr/>
        <p:nvPr/>
      </p:nvGrpSpPr>
      <p:grpSpPr>
        <a:xfrm>
          <a:off x="0" y="0"/>
          <a:ext cx="0" cy="0"/>
          <a:chOff x="0" y="0"/>
          <a:chExt cx="0" cy="0"/>
        </a:xfrm>
      </p:grpSpPr>
      <p:sp>
        <p:nvSpPr>
          <p:cNvPr id="918" name="Google Shape;918;p7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9" name="Google Shape;919;p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p7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8" name="Google Shape;928;p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p7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6" name="Google Shape;936;p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p7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4" name="Google Shape;944;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p8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0" name="Google Shape;950;p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p8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8" name="Google Shape;978;p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p8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6" name="Google Shape;986;p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p8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6" name="Google Shape;996;p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3" name="Shape 1003"/>
        <p:cNvGrpSpPr/>
        <p:nvPr/>
      </p:nvGrpSpPr>
      <p:grpSpPr>
        <a:xfrm>
          <a:off x="0" y="0"/>
          <a:ext cx="0" cy="0"/>
          <a:chOff x="0" y="0"/>
          <a:chExt cx="0" cy="0"/>
        </a:xfrm>
      </p:grpSpPr>
      <p:sp>
        <p:nvSpPr>
          <p:cNvPr id="1004" name="Google Shape;1004;p8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5" name="Google Shape;1005;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1" name="Shape 1011"/>
        <p:cNvGrpSpPr/>
        <p:nvPr/>
      </p:nvGrpSpPr>
      <p:grpSpPr>
        <a:xfrm>
          <a:off x="0" y="0"/>
          <a:ext cx="0" cy="0"/>
          <a:chOff x="0" y="0"/>
          <a:chExt cx="0" cy="0"/>
        </a:xfrm>
      </p:grpSpPr>
      <p:sp>
        <p:nvSpPr>
          <p:cNvPr id="1012" name="Google Shape;1012;p8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3" name="Google Shape;1013;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9" name="Shape 1019"/>
        <p:cNvGrpSpPr/>
        <p:nvPr/>
      </p:nvGrpSpPr>
      <p:grpSpPr>
        <a:xfrm>
          <a:off x="0" y="0"/>
          <a:ext cx="0" cy="0"/>
          <a:chOff x="0" y="0"/>
          <a:chExt cx="0" cy="0"/>
        </a:xfrm>
      </p:grpSpPr>
      <p:sp>
        <p:nvSpPr>
          <p:cNvPr id="1020" name="Google Shape;1020;p8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1" name="Google Shape;1021;p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5" name="Shape 1025"/>
        <p:cNvGrpSpPr/>
        <p:nvPr/>
      </p:nvGrpSpPr>
      <p:grpSpPr>
        <a:xfrm>
          <a:off x="0" y="0"/>
          <a:ext cx="0" cy="0"/>
          <a:chOff x="0" y="0"/>
          <a:chExt cx="0" cy="0"/>
        </a:xfrm>
      </p:grpSpPr>
      <p:sp>
        <p:nvSpPr>
          <p:cNvPr id="1026" name="Google Shape;1026;p8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7" name="Google Shape;1027;p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3" name="Shape 1053"/>
        <p:cNvGrpSpPr/>
        <p:nvPr/>
      </p:nvGrpSpPr>
      <p:grpSpPr>
        <a:xfrm>
          <a:off x="0" y="0"/>
          <a:ext cx="0" cy="0"/>
          <a:chOff x="0" y="0"/>
          <a:chExt cx="0" cy="0"/>
        </a:xfrm>
      </p:grpSpPr>
      <p:sp>
        <p:nvSpPr>
          <p:cNvPr id="1054" name="Google Shape;1054;p8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5" name="Google Shape;1055;p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1" name="Shape 1061"/>
        <p:cNvGrpSpPr/>
        <p:nvPr/>
      </p:nvGrpSpPr>
      <p:grpSpPr>
        <a:xfrm>
          <a:off x="0" y="0"/>
          <a:ext cx="0" cy="0"/>
          <a:chOff x="0" y="0"/>
          <a:chExt cx="0" cy="0"/>
        </a:xfrm>
      </p:grpSpPr>
      <p:sp>
        <p:nvSpPr>
          <p:cNvPr id="1062" name="Google Shape;1062;p8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3" name="Google Shape;1063;p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9" name="Shape 1069"/>
        <p:cNvGrpSpPr/>
        <p:nvPr/>
      </p:nvGrpSpPr>
      <p:grpSpPr>
        <a:xfrm>
          <a:off x="0" y="0"/>
          <a:ext cx="0" cy="0"/>
          <a:chOff x="0" y="0"/>
          <a:chExt cx="0" cy="0"/>
        </a:xfrm>
      </p:grpSpPr>
      <p:sp>
        <p:nvSpPr>
          <p:cNvPr id="1070" name="Google Shape;1070;p9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1" name="Google Shape;1071;p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p9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81" name="Google Shape;1081;p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8" name="Shape 1088"/>
        <p:cNvGrpSpPr/>
        <p:nvPr/>
      </p:nvGrpSpPr>
      <p:grpSpPr>
        <a:xfrm>
          <a:off x="0" y="0"/>
          <a:ext cx="0" cy="0"/>
          <a:chOff x="0" y="0"/>
          <a:chExt cx="0" cy="0"/>
        </a:xfrm>
      </p:grpSpPr>
      <p:sp>
        <p:nvSpPr>
          <p:cNvPr id="1089" name="Google Shape;1089;p9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0" name="Google Shape;1090;p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6" name="Shape 1096"/>
        <p:cNvGrpSpPr/>
        <p:nvPr/>
      </p:nvGrpSpPr>
      <p:grpSpPr>
        <a:xfrm>
          <a:off x="0" y="0"/>
          <a:ext cx="0" cy="0"/>
          <a:chOff x="0" y="0"/>
          <a:chExt cx="0" cy="0"/>
        </a:xfrm>
      </p:grpSpPr>
      <p:sp>
        <p:nvSpPr>
          <p:cNvPr id="1097" name="Google Shape;1097;p9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8" name="Google Shape;1098;p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p9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6" name="Google Shape;1106;p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0" name="Shape 1110"/>
        <p:cNvGrpSpPr/>
        <p:nvPr/>
      </p:nvGrpSpPr>
      <p:grpSpPr>
        <a:xfrm>
          <a:off x="0" y="0"/>
          <a:ext cx="0" cy="0"/>
          <a:chOff x="0" y="0"/>
          <a:chExt cx="0" cy="0"/>
        </a:xfrm>
      </p:grpSpPr>
      <p:sp>
        <p:nvSpPr>
          <p:cNvPr id="1111" name="Google Shape;1111;p9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2" name="Google Shape;1112;p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8" name="Shape 1138"/>
        <p:cNvGrpSpPr/>
        <p:nvPr/>
      </p:nvGrpSpPr>
      <p:grpSpPr>
        <a:xfrm>
          <a:off x="0" y="0"/>
          <a:ext cx="0" cy="0"/>
          <a:chOff x="0" y="0"/>
          <a:chExt cx="0" cy="0"/>
        </a:xfrm>
      </p:grpSpPr>
      <p:sp>
        <p:nvSpPr>
          <p:cNvPr id="1139" name="Google Shape;1139;p9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0" name="Google Shape;1140;p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6" name="Shape 1146"/>
        <p:cNvGrpSpPr/>
        <p:nvPr/>
      </p:nvGrpSpPr>
      <p:grpSpPr>
        <a:xfrm>
          <a:off x="0" y="0"/>
          <a:ext cx="0" cy="0"/>
          <a:chOff x="0" y="0"/>
          <a:chExt cx="0" cy="0"/>
        </a:xfrm>
      </p:grpSpPr>
      <p:sp>
        <p:nvSpPr>
          <p:cNvPr id="1147" name="Google Shape;1147;p9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8" name="Google Shape;1148;p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4" name="Shape 1154"/>
        <p:cNvGrpSpPr/>
        <p:nvPr/>
      </p:nvGrpSpPr>
      <p:grpSpPr>
        <a:xfrm>
          <a:off x="0" y="0"/>
          <a:ext cx="0" cy="0"/>
          <a:chOff x="0" y="0"/>
          <a:chExt cx="0" cy="0"/>
        </a:xfrm>
      </p:grpSpPr>
      <p:sp>
        <p:nvSpPr>
          <p:cNvPr id="1155" name="Google Shape;1155;p9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6" name="Google Shape;1156;p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p9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5" name="Google Shape;1165;p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9" name="Shape 19"/>
        <p:cNvGrpSpPr/>
        <p:nvPr/>
      </p:nvGrpSpPr>
      <p:grpSpPr>
        <a:xfrm>
          <a:off x="0" y="0"/>
          <a:ext cx="0" cy="0"/>
          <a:chOff x="0" y="0"/>
          <a:chExt cx="0" cy="0"/>
        </a:xfrm>
      </p:grpSpPr>
      <p:sp>
        <p:nvSpPr>
          <p:cNvPr id="20" name="Google Shape;20;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25" name="Shape 25"/>
        <p:cNvGrpSpPr/>
        <p:nvPr/>
      </p:nvGrpSpPr>
      <p:grpSpPr>
        <a:xfrm>
          <a:off x="0" y="0"/>
          <a:ext cx="0" cy="0"/>
          <a:chOff x="0" y="0"/>
          <a:chExt cx="0" cy="0"/>
        </a:xfrm>
      </p:grpSpPr>
      <p:sp>
        <p:nvSpPr>
          <p:cNvPr id="26" name="Google Shape;26;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30" name="Shape 30"/>
        <p:cNvGrpSpPr/>
        <p:nvPr/>
      </p:nvGrpSpPr>
      <p:grpSpPr>
        <a:xfrm>
          <a:off x="0" y="0"/>
          <a:ext cx="0" cy="0"/>
          <a:chOff x="0" y="0"/>
          <a:chExt cx="0" cy="0"/>
        </a:xfrm>
      </p:grpSpPr>
      <p:sp>
        <p:nvSpPr>
          <p:cNvPr id="31" name="Google Shape;31;p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36" name="Shape 36"/>
        <p:cNvGrpSpPr/>
        <p:nvPr/>
      </p:nvGrpSpPr>
      <p:grpSpPr>
        <a:xfrm>
          <a:off x="0" y="0"/>
          <a:ext cx="0" cy="0"/>
          <a:chOff x="0" y="0"/>
          <a:chExt cx="0" cy="0"/>
        </a:xfrm>
      </p:grpSpPr>
      <p:sp>
        <p:nvSpPr>
          <p:cNvPr id="37" name="Google Shape;37;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9" name="Google Shape;39;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42" name="Shape 42"/>
        <p:cNvGrpSpPr/>
        <p:nvPr/>
      </p:nvGrpSpPr>
      <p:grpSpPr>
        <a:xfrm>
          <a:off x="0" y="0"/>
          <a:ext cx="0" cy="0"/>
          <a:chOff x="0" y="0"/>
          <a:chExt cx="0" cy="0"/>
        </a:xfrm>
      </p:grpSpPr>
      <p:sp>
        <p:nvSpPr>
          <p:cNvPr id="43" name="Google Shape;43;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49" name="Shape 49"/>
        <p:cNvGrpSpPr/>
        <p:nvPr/>
      </p:nvGrpSpPr>
      <p:grpSpPr>
        <a:xfrm>
          <a:off x="0" y="0"/>
          <a:ext cx="0" cy="0"/>
          <a:chOff x="0" y="0"/>
          <a:chExt cx="0" cy="0"/>
        </a:xfrm>
      </p:grpSpPr>
      <p:sp>
        <p:nvSpPr>
          <p:cNvPr id="50" name="Google Shape;50;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2" name="Google Shape;52;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4" name="Google Shape;54;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p:nvPr>
            <p:ph idx="2" type="pic"/>
          </p:nvPr>
        </p:nvSpPr>
        <p:spPr>
          <a:xfrm>
            <a:off x="5183188" y="987425"/>
            <a:ext cx="6172200" cy="4873625"/>
          </a:xfrm>
          <a:prstGeom prst="rect">
            <a:avLst/>
          </a:prstGeom>
          <a:noFill/>
          <a:ln>
            <a:noFill/>
          </a:ln>
        </p:spPr>
      </p:sp>
      <p:sp>
        <p:nvSpPr>
          <p:cNvPr id="68" name="Google Shape;68;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 Id="rId3" Type="http://schemas.openxmlformats.org/officeDocument/2006/relationships/image" Target="../media/image1.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image" Target="../media/image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 Id="rId3" Type="http://schemas.openxmlformats.org/officeDocument/2006/relationships/image" Target="../media/image1.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3.xml"/><Relationship Id="rId3" Type="http://schemas.openxmlformats.org/officeDocument/2006/relationships/image" Target="../media/image1.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 Id="rId3" Type="http://schemas.openxmlformats.org/officeDocument/2006/relationships/image" Target="../media/image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5.xml"/><Relationship Id="rId3" Type="http://schemas.openxmlformats.org/officeDocument/2006/relationships/image" Target="../media/image1.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 Id="rId3" Type="http://schemas.openxmlformats.org/officeDocument/2006/relationships/image" Target="../media/image1.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 Id="rId3" Type="http://schemas.openxmlformats.org/officeDocument/2006/relationships/image" Target="../media/image1.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 Id="rId3" Type="http://schemas.openxmlformats.org/officeDocument/2006/relationships/image" Target="../media/image1.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9.xml"/><Relationship Id="rId3" Type="http://schemas.openxmlformats.org/officeDocument/2006/relationships/image" Target="../media/image26.jpg"/><Relationship Id="rId4" Type="http://schemas.openxmlformats.org/officeDocument/2006/relationships/hyperlink" Target="https://24slides.com/?utm_campaign=mp&amp;utm_medium=ppt&amp;utm_source=pptlink&amp;utm_content=&amp;utm_term="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6.png"/><Relationship Id="rId4" Type="http://schemas.openxmlformats.org/officeDocument/2006/relationships/image" Target="../media/image3.png"/><Relationship Id="rId5"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png"/><Relationship Id="rId4" Type="http://schemas.openxmlformats.org/officeDocument/2006/relationships/image" Target="../media/image14.png"/><Relationship Id="rId5" Type="http://schemas.openxmlformats.org/officeDocument/2006/relationships/image" Target="../media/image19.png"/><Relationship Id="rId6" Type="http://schemas.openxmlformats.org/officeDocument/2006/relationships/image" Target="../media/image10.png"/><Relationship Id="rId7" Type="http://schemas.openxmlformats.org/officeDocument/2006/relationships/image" Target="../media/image1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1.png"/><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1.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25.png"/><Relationship Id="rId4" Type="http://schemas.openxmlformats.org/officeDocument/2006/relationships/image" Target="../media/image23.png"/><Relationship Id="rId5" Type="http://schemas.openxmlformats.org/officeDocument/2006/relationships/image" Target="../media/image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1.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24.png"/><Relationship Id="rId4" Type="http://schemas.openxmlformats.org/officeDocument/2006/relationships/image" Target="../media/image21.png"/><Relationship Id="rId5" Type="http://schemas.openxmlformats.org/officeDocument/2006/relationships/image" Target="../media/image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1.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 Id="rId3" Type="http://schemas.openxmlformats.org/officeDocument/2006/relationships/image" Target="../media/image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image" Target="../media/image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 Id="rId3" Type="http://schemas.openxmlformats.org/officeDocument/2006/relationships/image" Target="../media/image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image" Target="../media/image1.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 Id="rId3" Type="http://schemas.openxmlformats.org/officeDocument/2006/relationships/image" Target="../media/image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 Id="rId3" Type="http://schemas.openxmlformats.org/officeDocument/2006/relationships/image" Target="../media/image1.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image" Target="../media/image1.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 Id="rId3" Type="http://schemas.openxmlformats.org/officeDocument/2006/relationships/image" Target="../media/image1.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 Id="rId3" Type="http://schemas.openxmlformats.org/officeDocument/2006/relationships/image" Target="../media/image1.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 Id="rId3" Type="http://schemas.openxmlformats.org/officeDocument/2006/relationships/image" Target="../media/image1.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id="89" name="Google Shape;89;p13"/>
          <p:cNvPicPr preferRelativeResize="0"/>
          <p:nvPr/>
        </p:nvPicPr>
        <p:blipFill rotWithShape="1">
          <a:blip r:embed="rId3">
            <a:alphaModFix/>
          </a:blip>
          <a:srcRect b="20137" l="6396" r="10590" t="11994"/>
          <a:stretch/>
        </p:blipFill>
        <p:spPr>
          <a:xfrm>
            <a:off x="-41844" y="-106680"/>
            <a:ext cx="12233844" cy="7071360"/>
          </a:xfrm>
          <a:prstGeom prst="rect">
            <a:avLst/>
          </a:prstGeom>
          <a:noFill/>
          <a:ln>
            <a:noFill/>
          </a:ln>
        </p:spPr>
      </p:pic>
      <p:sp>
        <p:nvSpPr>
          <p:cNvPr id="90" name="Google Shape;90;p13"/>
          <p:cNvSpPr/>
          <p:nvPr/>
        </p:nvSpPr>
        <p:spPr>
          <a:xfrm>
            <a:off x="-41850" y="2789325"/>
            <a:ext cx="12233700" cy="2555700"/>
          </a:xfrm>
          <a:prstGeom prst="rect">
            <a:avLst/>
          </a:prstGeom>
          <a:solidFill>
            <a:srgbClr val="752864">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1" name="Google Shape;91;p13"/>
          <p:cNvSpPr txBox="1"/>
          <p:nvPr/>
        </p:nvSpPr>
        <p:spPr>
          <a:xfrm>
            <a:off x="179200" y="2882425"/>
            <a:ext cx="11911200" cy="2462700"/>
          </a:xfrm>
          <a:prstGeom prst="rect">
            <a:avLst/>
          </a:prstGeom>
          <a:noFill/>
          <a:ln>
            <a:noFill/>
          </a:ln>
        </p:spPr>
        <p:txBody>
          <a:bodyPr anchorCtr="0" anchor="ctr" bIns="0" lIns="0" spcFirstLastPara="1" rIns="0" wrap="square" tIns="0">
            <a:spAutoFit/>
          </a:bodyPr>
          <a:lstStyle/>
          <a:p>
            <a:pPr indent="0" lvl="0" marL="0" marR="0" rtl="0" algn="ctr">
              <a:spcBef>
                <a:spcPts val="0"/>
              </a:spcBef>
              <a:spcAft>
                <a:spcPts val="0"/>
              </a:spcAft>
              <a:buNone/>
            </a:pPr>
            <a:r>
              <a:rPr b="0" i="0" lang="en-US" sz="8800" u="none" cap="none" strike="noStrike">
                <a:solidFill>
                  <a:srgbClr val="EBBDA9"/>
                </a:solidFill>
                <a:latin typeface="Poppins"/>
                <a:ea typeface="Poppins"/>
                <a:cs typeface="Poppins"/>
                <a:sym typeface="Poppins"/>
              </a:rPr>
              <a:t>COMITE QUALITE NEST</a:t>
            </a:r>
            <a:endParaRPr b="0" i="0" sz="8800" u="none" cap="none" strike="noStrike">
              <a:solidFill>
                <a:srgbClr val="EBBDA9"/>
              </a:solidFill>
              <a:latin typeface="Poppins"/>
              <a:ea typeface="Poppins"/>
              <a:cs typeface="Poppins"/>
              <a:sym typeface="Poppins"/>
            </a:endParaRPr>
          </a:p>
          <a:p>
            <a:pPr indent="0" lvl="0" marL="0" marR="0" rtl="0" algn="ctr">
              <a:spcBef>
                <a:spcPts val="0"/>
              </a:spcBef>
              <a:spcAft>
                <a:spcPts val="0"/>
              </a:spcAft>
              <a:buNone/>
            </a:pPr>
            <a:r>
              <a:t/>
            </a:r>
            <a:endParaRPr sz="3600">
              <a:solidFill>
                <a:srgbClr val="EBBDA9"/>
              </a:solidFill>
              <a:latin typeface="Poppins"/>
              <a:ea typeface="Poppins"/>
              <a:cs typeface="Poppins"/>
              <a:sym typeface="Poppins"/>
            </a:endParaRPr>
          </a:p>
          <a:p>
            <a:pPr indent="0" lvl="0" marL="0" marR="0" rtl="0" algn="ctr">
              <a:spcBef>
                <a:spcPts val="0"/>
              </a:spcBef>
              <a:spcAft>
                <a:spcPts val="0"/>
              </a:spcAft>
              <a:buNone/>
            </a:pPr>
            <a:r>
              <a:rPr lang="en-US" sz="3600">
                <a:solidFill>
                  <a:srgbClr val="EBBDA9"/>
                </a:solidFill>
                <a:latin typeface="Poppins"/>
                <a:ea typeface="Poppins"/>
                <a:cs typeface="Poppins"/>
                <a:sym typeface="Poppins"/>
              </a:rPr>
              <a:t>14 Février 2024</a:t>
            </a:r>
            <a:endParaRPr sz="3600">
              <a:solidFill>
                <a:srgbClr val="EBBDA9"/>
              </a:solidFill>
              <a:latin typeface="Poppins"/>
              <a:ea typeface="Poppins"/>
              <a:cs typeface="Poppins"/>
              <a:sym typeface="Poppins"/>
            </a:endParaRPr>
          </a:p>
        </p:txBody>
      </p:sp>
      <p:pic>
        <p:nvPicPr>
          <p:cNvPr id="92" name="Google Shape;92;p13"/>
          <p:cNvPicPr preferRelativeResize="0"/>
          <p:nvPr/>
        </p:nvPicPr>
        <p:blipFill rotWithShape="1">
          <a:blip r:embed="rId4">
            <a:alphaModFix/>
          </a:blip>
          <a:srcRect b="0" l="0" r="0" t="0"/>
          <a:stretch/>
        </p:blipFill>
        <p:spPr>
          <a:xfrm>
            <a:off x="-41860" y="-106678"/>
            <a:ext cx="2744691" cy="184358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2"/>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 PM02 – Marketing et communication</a:t>
            </a:r>
            <a:endParaRPr sz="2800"/>
          </a:p>
        </p:txBody>
      </p:sp>
      <p:grpSp>
        <p:nvGrpSpPr>
          <p:cNvPr id="198" name="Google Shape;198;p22"/>
          <p:cNvGrpSpPr/>
          <p:nvPr/>
        </p:nvGrpSpPr>
        <p:grpSpPr>
          <a:xfrm>
            <a:off x="605116" y="1681511"/>
            <a:ext cx="3379056" cy="1152963"/>
            <a:chOff x="-1" y="-1"/>
            <a:chExt cx="4996557" cy="1152962"/>
          </a:xfrm>
        </p:grpSpPr>
        <p:sp>
          <p:nvSpPr>
            <p:cNvPr id="199" name="Google Shape;199;p22"/>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Finalité</a:t>
              </a:r>
              <a:endParaRPr/>
            </a:p>
          </p:txBody>
        </p:sp>
        <p:grpSp>
          <p:nvGrpSpPr>
            <p:cNvPr id="200" name="Google Shape;200;p22"/>
            <p:cNvGrpSpPr/>
            <p:nvPr/>
          </p:nvGrpSpPr>
          <p:grpSpPr>
            <a:xfrm>
              <a:off x="4191985" y="-1"/>
              <a:ext cx="804571" cy="1152962"/>
              <a:chOff x="0" y="0"/>
              <a:chExt cx="804567" cy="1152959"/>
            </a:xfrm>
          </p:grpSpPr>
          <p:sp>
            <p:nvSpPr>
              <p:cNvPr id="201" name="Google Shape;201;p22"/>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202" name="Google Shape;202;p22"/>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1</a:t>
                </a:r>
                <a:endParaRPr/>
              </a:p>
            </p:txBody>
          </p:sp>
          <p:sp>
            <p:nvSpPr>
              <p:cNvPr id="203" name="Google Shape;203;p22"/>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204" name="Google Shape;204;p22"/>
          <p:cNvGrpSpPr/>
          <p:nvPr/>
        </p:nvGrpSpPr>
        <p:grpSpPr>
          <a:xfrm>
            <a:off x="4165379" y="2077097"/>
            <a:ext cx="755050" cy="442988"/>
            <a:chOff x="34099" y="0"/>
            <a:chExt cx="2592661" cy="453439"/>
          </a:xfrm>
        </p:grpSpPr>
        <p:cxnSp>
          <p:nvCxnSpPr>
            <p:cNvPr id="205" name="Google Shape;205;p22"/>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206" name="Google Shape;206;p22"/>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207" name="Google Shape;207;p22"/>
          <p:cNvSpPr txBox="1"/>
          <p:nvPr/>
        </p:nvSpPr>
        <p:spPr>
          <a:xfrm>
            <a:off x="5101461" y="1558733"/>
            <a:ext cx="6192600" cy="17547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030A0"/>
              </a:buClr>
              <a:buSzPts val="1800"/>
              <a:buFont typeface="Poppins"/>
              <a:buNone/>
            </a:pPr>
            <a:r>
              <a:rPr b="0" i="0" lang="en-US" sz="1800" u="none" cap="none" strike="noStrike">
                <a:solidFill>
                  <a:srgbClr val="7030A0"/>
                </a:solidFill>
                <a:latin typeface="Poppins"/>
                <a:ea typeface="Poppins"/>
                <a:cs typeface="Poppins"/>
                <a:sym typeface="Poppins"/>
              </a:rPr>
              <a:t>Assurer à l'entreprise une bonne notoriété et la fidélisation de ses clients en vue de l'atteinte des objectifs de croissance.</a:t>
            </a:r>
            <a:endParaRPr sz="1800"/>
          </a:p>
          <a:p>
            <a:pPr indent="0" lvl="0" marL="0" marR="0" rtl="0" algn="ctr">
              <a:lnSpc>
                <a:spcPct val="100000"/>
              </a:lnSpc>
              <a:spcBef>
                <a:spcPts val="0"/>
              </a:spcBef>
              <a:spcAft>
                <a:spcPts val="0"/>
              </a:spcAft>
              <a:buClr>
                <a:srgbClr val="7030A0"/>
              </a:buClr>
              <a:buSzPts val="1800"/>
              <a:buFont typeface="Poppins"/>
              <a:buNone/>
            </a:pPr>
            <a:r>
              <a:rPr b="0" i="0" lang="en-US" sz="1800" u="none" cap="none" strike="noStrike">
                <a:solidFill>
                  <a:srgbClr val="7030A0"/>
                </a:solidFill>
                <a:latin typeface="Poppins"/>
                <a:ea typeface="Poppins"/>
                <a:cs typeface="Poppins"/>
                <a:sym typeface="Poppins"/>
              </a:rPr>
              <a:t>Maîtriser l'image de l'entreprise auprès de toutes les parties intéressées et maintenir la relation de confiance avec celles-ci.</a:t>
            </a:r>
            <a:endParaRPr b="0" i="0" sz="1800" u="none" cap="none" strike="noStrike">
              <a:solidFill>
                <a:srgbClr val="7030A0"/>
              </a:solidFill>
              <a:latin typeface="Poppins"/>
              <a:ea typeface="Poppins"/>
              <a:cs typeface="Poppins"/>
              <a:sym typeface="Poppins"/>
            </a:endParaRPr>
          </a:p>
        </p:txBody>
      </p:sp>
      <p:grpSp>
        <p:nvGrpSpPr>
          <p:cNvPr id="208" name="Google Shape;208;p22"/>
          <p:cNvGrpSpPr/>
          <p:nvPr/>
        </p:nvGrpSpPr>
        <p:grpSpPr>
          <a:xfrm>
            <a:off x="571076" y="4179132"/>
            <a:ext cx="3561936" cy="1152963"/>
            <a:chOff x="-1" y="-1"/>
            <a:chExt cx="4996557" cy="1152962"/>
          </a:xfrm>
        </p:grpSpPr>
        <p:sp>
          <p:nvSpPr>
            <p:cNvPr id="209" name="Google Shape;209;p22"/>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210" name="Google Shape;210;p22"/>
            <p:cNvGrpSpPr/>
            <p:nvPr/>
          </p:nvGrpSpPr>
          <p:grpSpPr>
            <a:xfrm>
              <a:off x="4191985" y="-1"/>
              <a:ext cx="804571" cy="1152962"/>
              <a:chOff x="0" y="0"/>
              <a:chExt cx="804567" cy="1152959"/>
            </a:xfrm>
          </p:grpSpPr>
          <p:sp>
            <p:nvSpPr>
              <p:cNvPr id="211" name="Google Shape;211;p22"/>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212" name="Google Shape;212;p22"/>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213" name="Google Shape;213;p22"/>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214" name="Google Shape;214;p22"/>
          <p:cNvGrpSpPr/>
          <p:nvPr/>
        </p:nvGrpSpPr>
        <p:grpSpPr>
          <a:xfrm>
            <a:off x="4251463" y="4557537"/>
            <a:ext cx="845910" cy="442988"/>
            <a:chOff x="34099" y="0"/>
            <a:chExt cx="2592661" cy="453439"/>
          </a:xfrm>
        </p:grpSpPr>
        <p:cxnSp>
          <p:nvCxnSpPr>
            <p:cNvPr id="215" name="Google Shape;215;p22"/>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216" name="Google Shape;216;p22"/>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217" name="Google Shape;217;p22"/>
          <p:cNvSpPr txBox="1"/>
          <p:nvPr/>
        </p:nvSpPr>
        <p:spPr>
          <a:xfrm>
            <a:off x="5215824" y="4158099"/>
            <a:ext cx="6070800" cy="12006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73050" lvl="0" marL="285750" marR="0" rtl="0" algn="l">
              <a:lnSpc>
                <a:spcPct val="100000"/>
              </a:lnSpc>
              <a:spcBef>
                <a:spcPts val="0"/>
              </a:spcBef>
              <a:spcAft>
                <a:spcPts val="0"/>
              </a:spcAft>
              <a:buClr>
                <a:srgbClr val="7030A0"/>
              </a:buClr>
              <a:buSzPts val="1800"/>
              <a:buFont typeface="Poppins"/>
              <a:buChar char="-"/>
            </a:pPr>
            <a:r>
              <a:rPr b="0" i="0" lang="en-US" sz="1800" u="none" cap="none" strike="noStrike">
                <a:solidFill>
                  <a:srgbClr val="7030A0"/>
                </a:solidFill>
                <a:latin typeface="Poppins"/>
                <a:ea typeface="Poppins"/>
                <a:cs typeface="Poppins"/>
                <a:sym typeface="Poppins"/>
              </a:rPr>
              <a:t>De : Besoin de faire connaître l'entreprise ou de communiquer</a:t>
            </a:r>
            <a:endParaRPr sz="1800"/>
          </a:p>
          <a:p>
            <a:pPr indent="-273050" lvl="0" marL="285750" marR="0" rtl="0" algn="l">
              <a:lnSpc>
                <a:spcPct val="100000"/>
              </a:lnSpc>
              <a:spcBef>
                <a:spcPts val="0"/>
              </a:spcBef>
              <a:spcAft>
                <a:spcPts val="0"/>
              </a:spcAft>
              <a:buClr>
                <a:srgbClr val="7030A0"/>
              </a:buClr>
              <a:buSzPts val="1800"/>
              <a:buFont typeface="Poppins"/>
              <a:buChar char="-"/>
            </a:pPr>
            <a:r>
              <a:rPr b="0" i="0" lang="en-US" sz="1800" u="none" cap="none" strike="noStrike">
                <a:solidFill>
                  <a:srgbClr val="7030A0"/>
                </a:solidFill>
                <a:latin typeface="Poppins"/>
                <a:ea typeface="Poppins"/>
                <a:cs typeface="Poppins"/>
                <a:sym typeface="Poppins"/>
              </a:rPr>
              <a:t>A : Confiance et satisfaction des parties intéressées constatée</a:t>
            </a:r>
            <a:endParaRPr b="0" i="0" sz="1800" u="none" cap="none" strike="noStrike">
              <a:solidFill>
                <a:srgbClr val="7030A0"/>
              </a:solidFill>
              <a:latin typeface="Poppins"/>
              <a:ea typeface="Poppins"/>
              <a:cs typeface="Poppins"/>
              <a:sym typeface="Poppins"/>
            </a:endParaRPr>
          </a:p>
        </p:txBody>
      </p:sp>
      <p:sp>
        <p:nvSpPr>
          <p:cNvPr id="218" name="Google Shape;218;p22"/>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chemeClr val="lt1"/>
              </a:buClr>
              <a:buSzPts val="2000"/>
              <a:buFont typeface="Poppins"/>
              <a:buNone/>
            </a:pPr>
            <a:r>
              <a:rPr b="0" lang="en-US" sz="2000" u="none" cap="none" strike="noStrike">
                <a:solidFill>
                  <a:schemeClr val="lt1"/>
                </a:solidFill>
                <a:latin typeface="Poppins"/>
                <a:ea typeface="Poppins"/>
                <a:cs typeface="Poppins"/>
                <a:sym typeface="Poppins"/>
              </a:rPr>
              <a:t>  Finalité &amp; Périmètre</a:t>
            </a:r>
            <a:endParaRPr b="0" sz="2000" u="none" cap="none" strike="noStrike">
              <a:solidFill>
                <a:schemeClr val="lt1"/>
              </a:solidFill>
              <a:latin typeface="Poppins"/>
              <a:ea typeface="Poppins"/>
              <a:cs typeface="Poppins"/>
              <a:sym typeface="Poppins"/>
            </a:endParaRPr>
          </a:p>
        </p:txBody>
      </p:sp>
      <p:sp>
        <p:nvSpPr>
          <p:cNvPr id="219" name="Google Shape;219;p22"/>
          <p:cNvSpPr txBox="1"/>
          <p:nvPr/>
        </p:nvSpPr>
        <p:spPr>
          <a:xfrm>
            <a:off x="1857700" y="912223"/>
            <a:ext cx="34650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Poppins"/>
              <a:buNone/>
            </a:pPr>
            <a:r>
              <a:rPr b="0" i="0" lang="en-US" sz="1800" u="none" cap="none" strike="noStrike">
                <a:solidFill>
                  <a:srgbClr val="000000"/>
                </a:solidFill>
                <a:latin typeface="Poppins"/>
                <a:ea typeface="Poppins"/>
                <a:cs typeface="Poppins"/>
                <a:sym typeface="Poppins"/>
              </a:rPr>
              <a:t>Pilote : Khady</a:t>
            </a:r>
            <a:endParaRPr/>
          </a:p>
          <a:p>
            <a:pPr indent="0" lvl="0" marL="0" marR="0" rtl="0" algn="l">
              <a:lnSpc>
                <a:spcPct val="100000"/>
              </a:lnSpc>
              <a:spcBef>
                <a:spcPts val="0"/>
              </a:spcBef>
              <a:spcAft>
                <a:spcPts val="0"/>
              </a:spcAft>
              <a:buClr>
                <a:srgbClr val="000000"/>
              </a:buClr>
              <a:buSzPts val="1800"/>
              <a:buFont typeface="Poppins"/>
              <a:buNone/>
            </a:pPr>
            <a:r>
              <a:rPr b="0" i="0" lang="en-US" sz="1800" u="none" cap="none" strike="noStrike">
                <a:solidFill>
                  <a:srgbClr val="000000"/>
                </a:solidFill>
                <a:latin typeface="Poppins"/>
                <a:ea typeface="Poppins"/>
                <a:cs typeface="Poppins"/>
                <a:sym typeface="Poppins"/>
              </a:rPr>
              <a:t>Co-pilote : Lauriane</a:t>
            </a:r>
            <a:endParaRPr b="0" i="0" sz="1800" u="none" cap="none" strike="noStrike">
              <a:solidFill>
                <a:srgbClr val="000000"/>
              </a:solidFill>
              <a:latin typeface="Poppins"/>
              <a:ea typeface="Poppins"/>
              <a:cs typeface="Poppins"/>
              <a:sym typeface="Poppins"/>
            </a:endParaRPr>
          </a:p>
        </p:txBody>
      </p:sp>
      <p:pic>
        <p:nvPicPr>
          <p:cNvPr id="220" name="Google Shape;220;p22"/>
          <p:cNvPicPr preferRelativeResize="0"/>
          <p:nvPr/>
        </p:nvPicPr>
        <p:blipFill rotWithShape="1">
          <a:blip r:embed="rId3">
            <a:alphaModFix/>
          </a:blip>
          <a:srcRect b="0" l="0" r="0" t="0"/>
          <a:stretch/>
        </p:blipFill>
        <p:spPr>
          <a:xfrm>
            <a:off x="167750" y="87420"/>
            <a:ext cx="1185334" cy="748603"/>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12"/>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Actions dans Qualipro (réalisées, en cours, en retard)</a:t>
            </a:r>
            <a:endParaRPr sz="2000">
              <a:solidFill>
                <a:schemeClr val="lt1"/>
              </a:solidFill>
              <a:latin typeface="Poppins"/>
              <a:ea typeface="Poppins"/>
              <a:cs typeface="Poppins"/>
              <a:sym typeface="Poppins"/>
            </a:endParaRPr>
          </a:p>
        </p:txBody>
      </p:sp>
      <p:sp>
        <p:nvSpPr>
          <p:cNvPr id="1176" name="Google Shape;1176;p112"/>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PS04 – Gestion des Ressources Matérielles</a:t>
            </a:r>
            <a:endParaRPr sz="2800"/>
          </a:p>
        </p:txBody>
      </p:sp>
      <p:graphicFrame>
        <p:nvGraphicFramePr>
          <p:cNvPr id="1177" name="Google Shape;1177;p112"/>
          <p:cNvGraphicFramePr/>
          <p:nvPr/>
        </p:nvGraphicFramePr>
        <p:xfrm>
          <a:off x="887505" y="2690632"/>
          <a:ext cx="3000000" cy="3000000"/>
        </p:xfrm>
        <a:graphic>
          <a:graphicData uri="http://schemas.openxmlformats.org/drawingml/2006/table">
            <a:tbl>
              <a:tblPr>
                <a:noFill/>
                <a:tableStyleId>{B4AB0BF5-2397-4616-B71D-7BEB6B27EA97}</a:tableStyleId>
              </a:tblPr>
              <a:tblGrid>
                <a:gridCol w="905875"/>
                <a:gridCol w="4947375"/>
                <a:gridCol w="1846600"/>
                <a:gridCol w="2170300"/>
              </a:tblGrid>
              <a:tr h="12800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 action</a:t>
                      </a:r>
                      <a:endParaRPr sz="1800"/>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Désignation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Etat</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Responsable de suivi</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r>
              <a:tr h="131215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481</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800"/>
                        <a:buFont typeface="Poppins"/>
                        <a:buNone/>
                      </a:pPr>
                      <a:r>
                        <a:t/>
                      </a:r>
                      <a:endParaRPr sz="1800">
                        <a:latin typeface="Poppins"/>
                        <a:ea typeface="Poppins"/>
                        <a:cs typeface="Poppins"/>
                        <a:sym typeface="Poppins"/>
                      </a:endParaRPr>
                    </a:p>
                    <a:p>
                      <a:pPr indent="0" lvl="0" marL="0" marR="0" rtl="0" algn="ctr">
                        <a:lnSpc>
                          <a:spcPct val="100000"/>
                        </a:lnSpc>
                        <a:spcBef>
                          <a:spcPts val="0"/>
                        </a:spcBef>
                        <a:spcAft>
                          <a:spcPts val="0"/>
                        </a:spcAft>
                        <a:buClr>
                          <a:srgbClr val="000000"/>
                        </a:buClr>
                        <a:buSzPts val="1800"/>
                        <a:buFont typeface="Poppins"/>
                        <a:buNone/>
                      </a:pPr>
                      <a:r>
                        <a:rPr lang="en-US" sz="1800">
                          <a:solidFill>
                            <a:srgbClr val="000000"/>
                          </a:solidFill>
                          <a:latin typeface="Poppins"/>
                          <a:ea typeface="Poppins"/>
                          <a:cs typeface="Poppins"/>
                          <a:sym typeface="Poppins"/>
                        </a:rPr>
                        <a:t>Respecter le planning de l’étalonnage</a:t>
                      </a:r>
                      <a:endParaRPr sz="1800">
                        <a:latin typeface="Poppins"/>
                        <a:ea typeface="Poppins"/>
                        <a:cs typeface="Poppins"/>
                        <a:sym typeface="Poppins"/>
                      </a:endParaRPr>
                    </a:p>
                    <a:p>
                      <a:pPr indent="0" lvl="0" marL="0" marR="0" rtl="0" algn="ctr">
                        <a:spcBef>
                          <a:spcPts val="0"/>
                        </a:spcBef>
                        <a:spcAft>
                          <a:spcPts val="0"/>
                        </a:spcAft>
                        <a:buNone/>
                      </a:pPr>
                      <a:r>
                        <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En cours </a:t>
                      </a:r>
                      <a:endParaRPr sz="1800"/>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Yacine </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1178" name="Google Shape;1178;p112"/>
          <p:cNvSpPr/>
          <p:nvPr/>
        </p:nvSpPr>
        <p:spPr>
          <a:xfrm>
            <a:off x="887505" y="1833505"/>
            <a:ext cx="9870000" cy="3693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 PS04  - Gestion des ressources matérielles</a:t>
            </a:r>
            <a:endParaRPr sz="1800">
              <a:solidFill>
                <a:schemeClr val="dk1"/>
              </a:solidFill>
              <a:latin typeface="Poppins"/>
              <a:ea typeface="Poppins"/>
              <a:cs typeface="Poppins"/>
              <a:sym typeface="Poppins"/>
            </a:endParaRPr>
          </a:p>
        </p:txBody>
      </p:sp>
      <p:pic>
        <p:nvPicPr>
          <p:cNvPr id="1179" name="Google Shape;1179;p11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3" name="Shape 1183"/>
        <p:cNvGrpSpPr/>
        <p:nvPr/>
      </p:nvGrpSpPr>
      <p:grpSpPr>
        <a:xfrm>
          <a:off x="0" y="0"/>
          <a:ext cx="0" cy="0"/>
          <a:chOff x="0" y="0"/>
          <a:chExt cx="0" cy="0"/>
        </a:xfrm>
      </p:grpSpPr>
      <p:sp>
        <p:nvSpPr>
          <p:cNvPr id="1184" name="Google Shape;1184;p113"/>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PS04 – Gestion des Ressources Matérielles</a:t>
            </a:r>
            <a:endParaRPr sz="2800"/>
          </a:p>
        </p:txBody>
      </p:sp>
      <p:graphicFrame>
        <p:nvGraphicFramePr>
          <p:cNvPr id="1185" name="Google Shape;1185;p113"/>
          <p:cNvGraphicFramePr/>
          <p:nvPr/>
        </p:nvGraphicFramePr>
        <p:xfrm>
          <a:off x="1546412" y="1241603"/>
          <a:ext cx="3000000" cy="3000000"/>
        </p:xfrm>
        <a:graphic>
          <a:graphicData uri="http://schemas.openxmlformats.org/drawingml/2006/table">
            <a:tbl>
              <a:tblPr>
                <a:noFill/>
                <a:tableStyleId>{B4AB0BF5-2397-4616-B71D-7BEB6B27EA97}</a:tableStyleId>
              </a:tblPr>
              <a:tblGrid>
                <a:gridCol w="3321950"/>
                <a:gridCol w="1402975"/>
                <a:gridCol w="4225025"/>
              </a:tblGrid>
              <a:tr h="560800">
                <a:tc gridSpan="3">
                  <a:txBody>
                    <a:bodyPr/>
                    <a:lstStyle/>
                    <a:p>
                      <a:pPr indent="0" lvl="0" marL="0" marR="0" rtl="0" algn="ctr">
                        <a:lnSpc>
                          <a:spcPct val="100000"/>
                        </a:lnSpc>
                        <a:spcBef>
                          <a:spcPts val="0"/>
                        </a:spcBef>
                        <a:spcAft>
                          <a:spcPts val="0"/>
                        </a:spcAft>
                        <a:buClr>
                          <a:srgbClr val="FFFFFF"/>
                        </a:buClr>
                        <a:buSzPts val="1600"/>
                        <a:buFont typeface="Poppins"/>
                        <a:buNone/>
                      </a:pPr>
                      <a:r>
                        <a:rPr b="1" i="0" lang="en-US" sz="1800" u="none" strike="noStrike">
                          <a:solidFill>
                            <a:srgbClr val="FFFFFF"/>
                          </a:solidFill>
                          <a:latin typeface="Poppins"/>
                          <a:ea typeface="Poppins"/>
                          <a:cs typeface="Poppins"/>
                          <a:sym typeface="Poppins"/>
                        </a:rPr>
                        <a:t>PS04</a:t>
                      </a:r>
                      <a:r>
                        <a:rPr b="1" lang="en-US" sz="1800">
                          <a:solidFill>
                            <a:srgbClr val="FFFFFF"/>
                          </a:solidFill>
                          <a:latin typeface="Poppins"/>
                          <a:ea typeface="Poppins"/>
                          <a:cs typeface="Poppins"/>
                          <a:sym typeface="Poppins"/>
                        </a:rPr>
                        <a:t>  - Gestion des ressources matérielles</a:t>
                      </a:r>
                      <a:endParaRPr sz="1800">
                        <a:latin typeface="Poppins"/>
                        <a:ea typeface="Poppins"/>
                        <a:cs typeface="Poppins"/>
                        <a:sym typeface="Poppins"/>
                      </a:endParaRPr>
                    </a:p>
                    <a:p>
                      <a:pPr indent="0" lvl="0" marL="0" marR="0" rtl="0" algn="ctr">
                        <a:spcBef>
                          <a:spcPts val="0"/>
                        </a:spcBef>
                        <a:spcAft>
                          <a:spcPts val="0"/>
                        </a:spcAft>
                        <a:buNone/>
                      </a:pPr>
                      <a:r>
                        <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80227C"/>
                    </a:solidFill>
                  </a:tcPr>
                </a:tc>
                <a:tc hMerge="1"/>
                <a:tc hMerge="1"/>
              </a:tr>
              <a:tr h="464225">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b="1" i="0" sz="1800" u="none" strike="noStrike">
                        <a:solidFill>
                          <a:srgbClr val="752864"/>
                        </a:solidFill>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638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dernier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Novembre 2023</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298450" lvl="0" marL="285750" marR="0" rtl="0" algn="l">
                        <a:spcBef>
                          <a:spcPts val="0"/>
                        </a:spcBef>
                        <a:spcAft>
                          <a:spcPts val="0"/>
                        </a:spcAft>
                        <a:buClr>
                          <a:schemeClr val="dk1"/>
                        </a:buClr>
                        <a:buSzPts val="1800"/>
                        <a:buFont typeface="Arial"/>
                        <a:buChar char="•"/>
                      </a:pPr>
                      <a:r>
                        <a:rPr b="0" i="0" lang="en-US" sz="1800" u="none" strike="noStrike">
                          <a:solidFill>
                            <a:schemeClr val="dk1"/>
                          </a:solidFill>
                          <a:latin typeface="Poppins"/>
                          <a:ea typeface="Poppins"/>
                          <a:cs typeface="Poppins"/>
                          <a:sym typeface="Poppins"/>
                        </a:rPr>
                        <a:t>01 point faible</a:t>
                      </a:r>
                      <a:endParaRPr b="0" i="0" sz="1800" u="none" strike="noStrike">
                        <a:solidFill>
                          <a:schemeClr val="dk1"/>
                        </a:solidFill>
                        <a:latin typeface="Poppins"/>
                        <a:ea typeface="Poppins"/>
                        <a:cs typeface="Poppins"/>
                        <a:sym typeface="Poppins"/>
                      </a:endParaRPr>
                    </a:p>
                    <a:p>
                      <a:pPr indent="-298450" lvl="0" marL="285750" marR="0" rtl="0" algn="l">
                        <a:spcBef>
                          <a:spcPts val="0"/>
                        </a:spcBef>
                        <a:spcAft>
                          <a:spcPts val="0"/>
                        </a:spcAft>
                        <a:buClr>
                          <a:schemeClr val="dk1"/>
                        </a:buClr>
                        <a:buSzPts val="1800"/>
                        <a:buFont typeface="Arial"/>
                        <a:buChar char="•"/>
                      </a:pPr>
                      <a:r>
                        <a:rPr b="0" i="0" lang="en-US" sz="1800" u="none" strike="noStrike">
                          <a:solidFill>
                            <a:schemeClr val="dk1"/>
                          </a:solidFill>
                          <a:latin typeface="Poppins"/>
                          <a:ea typeface="Poppins"/>
                          <a:cs typeface="Poppins"/>
                          <a:sym typeface="Poppins"/>
                        </a:rPr>
                        <a:t>02 écarts</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6075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Derniers Audits cloturés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Oui</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11994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Ecarts/</a:t>
                      </a:r>
                      <a:r>
                        <a:rPr b="1" lang="en-US" sz="1800">
                          <a:solidFill>
                            <a:srgbClr val="752864"/>
                          </a:solidFill>
                          <a:latin typeface="Poppins"/>
                          <a:ea typeface="Poppins"/>
                          <a:cs typeface="Poppins"/>
                          <a:sym typeface="Poppins"/>
                        </a:rPr>
                        <a:t>points</a:t>
                      </a:r>
                      <a:r>
                        <a:rPr b="1" i="0" lang="en-US" sz="1800" u="none" strike="noStrike">
                          <a:solidFill>
                            <a:srgbClr val="752864"/>
                          </a:solidFill>
                          <a:latin typeface="Poppins"/>
                          <a:ea typeface="Poppins"/>
                          <a:cs typeface="Poppins"/>
                          <a:sym typeface="Poppins"/>
                        </a:rPr>
                        <a:t> faibles ouverts/non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Non</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6542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prochain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Mai</a:t>
                      </a:r>
                      <a:r>
                        <a:rPr b="0" i="0" lang="en-US" sz="1800" u="none" strike="noStrike">
                          <a:solidFill>
                            <a:schemeClr val="dk1"/>
                          </a:solidFill>
                          <a:latin typeface="Poppins"/>
                          <a:ea typeface="Poppins"/>
                          <a:cs typeface="Poppins"/>
                          <a:sym typeface="Poppins"/>
                        </a:rPr>
                        <a:t> </a:t>
                      </a:r>
                      <a:r>
                        <a:rPr b="0" i="0" lang="en-US" sz="1800" u="none" strike="noStrike">
                          <a:solidFill>
                            <a:schemeClr val="dk1"/>
                          </a:solidFill>
                          <a:latin typeface="Poppins"/>
                          <a:ea typeface="Poppins"/>
                          <a:cs typeface="Poppins"/>
                          <a:sym typeface="Poppins"/>
                        </a:rPr>
                        <a:t>2024</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bl>
          </a:graphicData>
        </a:graphic>
      </p:graphicFrame>
      <p:sp>
        <p:nvSpPr>
          <p:cNvPr id="1186" name="Google Shape;1186;p113"/>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pic>
        <p:nvPicPr>
          <p:cNvPr id="1187" name="Google Shape;1187;p113"/>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14"/>
          <p:cNvSpPr/>
          <p:nvPr/>
        </p:nvSpPr>
        <p:spPr>
          <a:xfrm>
            <a:off x="1502230" y="2446907"/>
            <a:ext cx="9326880" cy="156966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Maîtrise de l’environnement des soins</a:t>
            </a:r>
            <a:endParaRPr b="1" i="0" sz="4800" u="none" cap="none" strike="noStrike">
              <a:solidFill>
                <a:srgbClr val="752864"/>
              </a:solidFill>
              <a:latin typeface="Poppins"/>
              <a:ea typeface="Poppins"/>
              <a:cs typeface="Poppins"/>
              <a:sym typeface="Poppins"/>
            </a:endParaRPr>
          </a:p>
        </p:txBody>
      </p:sp>
      <p:pic>
        <p:nvPicPr>
          <p:cNvPr id="1193" name="Google Shape;1193;p114"/>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15"/>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4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PS06 – </a:t>
            </a:r>
            <a:r>
              <a:rPr b="1" lang="en-US" sz="2800">
                <a:solidFill>
                  <a:srgbClr val="752864"/>
                </a:solidFill>
                <a:latin typeface="Poppins"/>
                <a:ea typeface="Poppins"/>
                <a:cs typeface="Poppins"/>
                <a:sym typeface="Poppins"/>
              </a:rPr>
              <a:t>Maîtrise</a:t>
            </a:r>
            <a:r>
              <a:rPr b="1" lang="en-US" sz="2800">
                <a:solidFill>
                  <a:srgbClr val="752864"/>
                </a:solidFill>
                <a:latin typeface="Poppins"/>
                <a:ea typeface="Poppins"/>
                <a:cs typeface="Poppins"/>
                <a:sym typeface="Poppins"/>
              </a:rPr>
              <a:t> de l’environnement des soins</a:t>
            </a:r>
            <a:endParaRPr sz="2800"/>
          </a:p>
        </p:txBody>
      </p:sp>
      <p:grpSp>
        <p:nvGrpSpPr>
          <p:cNvPr id="1199" name="Google Shape;1199;p115"/>
          <p:cNvGrpSpPr/>
          <p:nvPr/>
        </p:nvGrpSpPr>
        <p:grpSpPr>
          <a:xfrm>
            <a:off x="605116" y="1681511"/>
            <a:ext cx="4594274" cy="1152963"/>
            <a:chOff x="-1" y="-1"/>
            <a:chExt cx="4996557" cy="1152962"/>
          </a:xfrm>
        </p:grpSpPr>
        <p:sp>
          <p:nvSpPr>
            <p:cNvPr id="1200" name="Google Shape;1200;p115"/>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Calibri"/>
                <a:buNone/>
              </a:pPr>
              <a:r>
                <a:rPr b="1" i="0" lang="en-US" sz="4000" u="none" cap="none" strike="noStrike">
                  <a:solidFill>
                    <a:srgbClr val="FFFFFF"/>
                  </a:solidFill>
                  <a:latin typeface="Calibri"/>
                  <a:ea typeface="Calibri"/>
                  <a:cs typeface="Calibri"/>
                  <a:sym typeface="Calibri"/>
                </a:rPr>
                <a:t>Finalité</a:t>
              </a:r>
              <a:endParaRPr/>
            </a:p>
          </p:txBody>
        </p:sp>
        <p:grpSp>
          <p:nvGrpSpPr>
            <p:cNvPr id="1201" name="Google Shape;1201;p115"/>
            <p:cNvGrpSpPr/>
            <p:nvPr/>
          </p:nvGrpSpPr>
          <p:grpSpPr>
            <a:xfrm>
              <a:off x="4191985" y="-1"/>
              <a:ext cx="804571" cy="1152962"/>
              <a:chOff x="0" y="0"/>
              <a:chExt cx="804567" cy="1152959"/>
            </a:xfrm>
          </p:grpSpPr>
          <p:sp>
            <p:nvSpPr>
              <p:cNvPr id="1202" name="Google Shape;1202;p115"/>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sp>
            <p:nvSpPr>
              <p:cNvPr id="1203" name="Google Shape;1203;p115"/>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Calibri"/>
                  <a:buNone/>
                </a:pPr>
                <a:r>
                  <a:rPr b="1" i="0" lang="en-US" sz="2400" u="none" cap="none" strike="noStrike">
                    <a:solidFill>
                      <a:srgbClr val="FFFFFF"/>
                    </a:solidFill>
                    <a:latin typeface="Calibri"/>
                    <a:ea typeface="Calibri"/>
                    <a:cs typeface="Calibri"/>
                    <a:sym typeface="Calibri"/>
                  </a:rPr>
                  <a:t>1</a:t>
                </a:r>
                <a:endParaRPr/>
              </a:p>
            </p:txBody>
          </p:sp>
          <p:sp>
            <p:nvSpPr>
              <p:cNvPr id="1204" name="Google Shape;1204;p115"/>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grpSp>
      </p:grpSp>
      <p:grpSp>
        <p:nvGrpSpPr>
          <p:cNvPr id="1205" name="Google Shape;1205;p115"/>
          <p:cNvGrpSpPr/>
          <p:nvPr/>
        </p:nvGrpSpPr>
        <p:grpSpPr>
          <a:xfrm>
            <a:off x="5421486" y="2018628"/>
            <a:ext cx="1405909" cy="442988"/>
            <a:chOff x="34099" y="0"/>
            <a:chExt cx="2592661" cy="453439"/>
          </a:xfrm>
        </p:grpSpPr>
        <p:cxnSp>
          <p:nvCxnSpPr>
            <p:cNvPr id="1206" name="Google Shape;1206;p115"/>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1207" name="Google Shape;1207;p115"/>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1208" name="Google Shape;1208;p115"/>
          <p:cNvSpPr txBox="1"/>
          <p:nvPr/>
        </p:nvSpPr>
        <p:spPr>
          <a:xfrm>
            <a:off x="6827464" y="1532599"/>
            <a:ext cx="4271400" cy="12006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Poppins"/>
                <a:ea typeface="Poppins"/>
                <a:cs typeface="Poppins"/>
                <a:sym typeface="Poppins"/>
              </a:rPr>
              <a:t>Assurer des prestations de qualité dans le respect des exigences relatives à l'hygiène, la sécurité et l'environnement.	</a:t>
            </a:r>
            <a:endParaRPr sz="1800"/>
          </a:p>
        </p:txBody>
      </p:sp>
      <p:grpSp>
        <p:nvGrpSpPr>
          <p:cNvPr id="1209" name="Google Shape;1209;p115"/>
          <p:cNvGrpSpPr/>
          <p:nvPr/>
        </p:nvGrpSpPr>
        <p:grpSpPr>
          <a:xfrm>
            <a:off x="605116" y="3444161"/>
            <a:ext cx="4594275" cy="1152963"/>
            <a:chOff x="-1" y="-1"/>
            <a:chExt cx="4996557" cy="1152962"/>
          </a:xfrm>
        </p:grpSpPr>
        <p:sp>
          <p:nvSpPr>
            <p:cNvPr id="1210" name="Google Shape;1210;p115"/>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Calibri"/>
                <a:buNone/>
              </a:pPr>
              <a:r>
                <a:rPr b="1" i="0" lang="en-US" sz="4000" u="none" cap="none" strike="noStrike">
                  <a:solidFill>
                    <a:srgbClr val="FFFFFF"/>
                  </a:solidFill>
                  <a:latin typeface="Calibri"/>
                  <a:ea typeface="Calibri"/>
                  <a:cs typeface="Calibri"/>
                  <a:sym typeface="Calibri"/>
                </a:rPr>
                <a:t>Périmètre</a:t>
              </a:r>
              <a:endParaRPr/>
            </a:p>
          </p:txBody>
        </p:sp>
        <p:grpSp>
          <p:nvGrpSpPr>
            <p:cNvPr id="1211" name="Google Shape;1211;p115"/>
            <p:cNvGrpSpPr/>
            <p:nvPr/>
          </p:nvGrpSpPr>
          <p:grpSpPr>
            <a:xfrm>
              <a:off x="4191985" y="-1"/>
              <a:ext cx="804571" cy="1152962"/>
              <a:chOff x="0" y="0"/>
              <a:chExt cx="804567" cy="1152959"/>
            </a:xfrm>
          </p:grpSpPr>
          <p:sp>
            <p:nvSpPr>
              <p:cNvPr id="1212" name="Google Shape;1212;p115"/>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sp>
            <p:nvSpPr>
              <p:cNvPr id="1213" name="Google Shape;1213;p115"/>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Calibri"/>
                  <a:buNone/>
                </a:pPr>
                <a:r>
                  <a:rPr b="1" i="0" lang="en-US" sz="2400" u="none" cap="none" strike="noStrike">
                    <a:solidFill>
                      <a:srgbClr val="FFFFFF"/>
                    </a:solidFill>
                    <a:latin typeface="Calibri"/>
                    <a:ea typeface="Calibri"/>
                    <a:cs typeface="Calibri"/>
                    <a:sym typeface="Calibri"/>
                  </a:rPr>
                  <a:t>2</a:t>
                </a:r>
                <a:endParaRPr b="1" i="0" sz="2400" u="none" cap="none" strike="noStrike">
                  <a:solidFill>
                    <a:srgbClr val="FFFFFF"/>
                  </a:solidFill>
                  <a:latin typeface="Calibri"/>
                  <a:ea typeface="Calibri"/>
                  <a:cs typeface="Calibri"/>
                  <a:sym typeface="Calibri"/>
                </a:endParaRPr>
              </a:p>
            </p:txBody>
          </p:sp>
          <p:sp>
            <p:nvSpPr>
              <p:cNvPr id="1214" name="Google Shape;1214;p115"/>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grpSp>
      </p:grpSp>
      <p:grpSp>
        <p:nvGrpSpPr>
          <p:cNvPr id="1215" name="Google Shape;1215;p115"/>
          <p:cNvGrpSpPr/>
          <p:nvPr/>
        </p:nvGrpSpPr>
        <p:grpSpPr>
          <a:xfrm>
            <a:off x="5393046" y="3811320"/>
            <a:ext cx="1405909" cy="442988"/>
            <a:chOff x="34099" y="0"/>
            <a:chExt cx="2592661" cy="453439"/>
          </a:xfrm>
        </p:grpSpPr>
        <p:cxnSp>
          <p:nvCxnSpPr>
            <p:cNvPr id="1216" name="Google Shape;1216;p115"/>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1217" name="Google Shape;1217;p115"/>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1218" name="Google Shape;1218;p115"/>
          <p:cNvSpPr txBox="1"/>
          <p:nvPr/>
        </p:nvSpPr>
        <p:spPr>
          <a:xfrm>
            <a:off x="6516500" y="3204400"/>
            <a:ext cx="5219700" cy="16161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n-US" sz="1800">
                <a:solidFill>
                  <a:schemeClr val="dk1"/>
                </a:solidFill>
                <a:latin typeface="Poppins"/>
                <a:ea typeface="Poppins"/>
                <a:cs typeface="Poppins"/>
                <a:sym typeface="Poppins"/>
              </a:rPr>
              <a:t>- </a:t>
            </a:r>
            <a:r>
              <a:rPr b="1" lang="en-US" sz="1800">
                <a:solidFill>
                  <a:schemeClr val="dk1"/>
                </a:solidFill>
                <a:latin typeface="Poppins"/>
                <a:ea typeface="Poppins"/>
                <a:cs typeface="Poppins"/>
                <a:sym typeface="Poppins"/>
              </a:rPr>
              <a:t>De :  </a:t>
            </a:r>
            <a:r>
              <a:rPr lang="en-US" sz="1800">
                <a:solidFill>
                  <a:schemeClr val="dk1"/>
                </a:solidFill>
                <a:latin typeface="Poppins"/>
                <a:ea typeface="Poppins"/>
                <a:cs typeface="Poppins"/>
                <a:sym typeface="Poppins"/>
              </a:rPr>
              <a:t>Identification des exigences relatives à l'hygiène, la sécurité et l'environnement</a:t>
            </a:r>
            <a:endParaRPr sz="1800"/>
          </a:p>
          <a:p>
            <a:pPr indent="0" lvl="0" marL="0" marR="0" rtl="0" algn="l">
              <a:lnSpc>
                <a:spcPct val="150000"/>
              </a:lnSpc>
              <a:spcBef>
                <a:spcPts val="0"/>
              </a:spcBef>
              <a:spcAft>
                <a:spcPts val="0"/>
              </a:spcAft>
              <a:buNone/>
            </a:pPr>
            <a:r>
              <a:rPr b="1" lang="en-US" sz="1800">
                <a:solidFill>
                  <a:schemeClr val="dk1"/>
                </a:solidFill>
                <a:latin typeface="Poppins"/>
                <a:ea typeface="Poppins"/>
                <a:cs typeface="Poppins"/>
                <a:sym typeface="Poppins"/>
              </a:rPr>
              <a:t>-</a:t>
            </a:r>
            <a:r>
              <a:rPr b="1" lang="en-US" sz="1800">
                <a:solidFill>
                  <a:schemeClr val="dk1"/>
                </a:solidFill>
                <a:latin typeface="Poppins"/>
                <a:ea typeface="Poppins"/>
                <a:cs typeface="Poppins"/>
                <a:sym typeface="Poppins"/>
              </a:rPr>
              <a:t>A : </a:t>
            </a:r>
            <a:r>
              <a:rPr lang="en-US" sz="1800">
                <a:solidFill>
                  <a:schemeClr val="dk1"/>
                </a:solidFill>
                <a:latin typeface="Poppins"/>
                <a:ea typeface="Poppins"/>
                <a:cs typeface="Poppins"/>
                <a:sym typeface="Poppins"/>
              </a:rPr>
              <a:t>Respect des exigences relatives à l'hygiène, la sécurité et l'environnement.</a:t>
            </a:r>
            <a:endParaRPr sz="1800">
              <a:solidFill>
                <a:schemeClr val="dk1"/>
              </a:solidFill>
              <a:latin typeface="Poppins"/>
              <a:ea typeface="Poppins"/>
              <a:cs typeface="Poppins"/>
              <a:sym typeface="Poppins"/>
            </a:endParaRPr>
          </a:p>
        </p:txBody>
      </p:sp>
      <p:sp>
        <p:nvSpPr>
          <p:cNvPr id="1219" name="Google Shape;1219;p115"/>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Finalité &amp; Périmètre</a:t>
            </a:r>
            <a:endParaRPr sz="2000"/>
          </a:p>
        </p:txBody>
      </p:sp>
      <p:sp>
        <p:nvSpPr>
          <p:cNvPr id="1220" name="Google Shape;1220;p115"/>
          <p:cNvSpPr txBox="1"/>
          <p:nvPr/>
        </p:nvSpPr>
        <p:spPr>
          <a:xfrm>
            <a:off x="2276800" y="917591"/>
            <a:ext cx="3465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Florence</a:t>
            </a:r>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Bigué</a:t>
            </a:r>
            <a:endParaRPr sz="1800">
              <a:solidFill>
                <a:schemeClr val="dk1"/>
              </a:solidFill>
              <a:latin typeface="Poppins"/>
              <a:ea typeface="Poppins"/>
              <a:cs typeface="Poppins"/>
              <a:sym typeface="Poppins"/>
            </a:endParaRPr>
          </a:p>
        </p:txBody>
      </p:sp>
      <p:pic>
        <p:nvPicPr>
          <p:cNvPr id="1221" name="Google Shape;1221;p115"/>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5" name="Shape 1225"/>
        <p:cNvGrpSpPr/>
        <p:nvPr/>
      </p:nvGrpSpPr>
      <p:grpSpPr>
        <a:xfrm>
          <a:off x="0" y="0"/>
          <a:ext cx="0" cy="0"/>
          <a:chOff x="0" y="0"/>
          <a:chExt cx="0" cy="0"/>
        </a:xfrm>
      </p:grpSpPr>
      <p:sp>
        <p:nvSpPr>
          <p:cNvPr id="1226" name="Google Shape;1226;p116"/>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1227" name="Google Shape;1227;p116"/>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PS06 – </a:t>
            </a:r>
            <a:r>
              <a:rPr b="1" lang="en-US" sz="2800">
                <a:solidFill>
                  <a:srgbClr val="752864"/>
                </a:solidFill>
                <a:latin typeface="Poppins"/>
                <a:ea typeface="Poppins"/>
                <a:cs typeface="Poppins"/>
                <a:sym typeface="Poppins"/>
              </a:rPr>
              <a:t>Maîtrise</a:t>
            </a:r>
            <a:r>
              <a:rPr b="1" lang="en-US" sz="2800">
                <a:solidFill>
                  <a:srgbClr val="752864"/>
                </a:solidFill>
                <a:latin typeface="Poppins"/>
                <a:ea typeface="Poppins"/>
                <a:cs typeface="Poppins"/>
                <a:sym typeface="Poppins"/>
              </a:rPr>
              <a:t> de l’environnement des soins</a:t>
            </a:r>
            <a:endParaRPr sz="2800"/>
          </a:p>
        </p:txBody>
      </p:sp>
      <p:graphicFrame>
        <p:nvGraphicFramePr>
          <p:cNvPr id="1228" name="Google Shape;1228;p116"/>
          <p:cNvGraphicFramePr/>
          <p:nvPr/>
        </p:nvGraphicFramePr>
        <p:xfrm>
          <a:off x="944936" y="1751198"/>
          <a:ext cx="3000000" cy="3000000"/>
        </p:xfrm>
        <a:graphic>
          <a:graphicData uri="http://schemas.openxmlformats.org/drawingml/2006/table">
            <a:tbl>
              <a:tblPr>
                <a:noFill/>
                <a:tableStyleId>{B4AB0BF5-2397-4616-B71D-7BEB6B27EA97}</a:tableStyleId>
              </a:tblPr>
              <a:tblGrid>
                <a:gridCol w="3132050"/>
                <a:gridCol w="1344700"/>
                <a:gridCol w="1492625"/>
                <a:gridCol w="1048875"/>
                <a:gridCol w="3167150"/>
              </a:tblGrid>
              <a:tr h="4557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 </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FREQ.</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CIBLE</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METHODE DE CALCUL</a:t>
                      </a:r>
                      <a:endParaRPr sz="1800"/>
                    </a:p>
                  </a:txBody>
                  <a:tcPr marT="9525" marB="0" marR="9525" marL="9525" anchor="ctr">
                    <a:lnL cap="flat" cmpd="sng" w="12700">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chemeClr val="lt1"/>
                    </a:solidFill>
                  </a:tcPr>
                </a:tc>
              </a:tr>
              <a:tr h="64292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Qualité du nettoyage par zone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≥80%</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Moyenne des tableaux de contrôle de nettoyage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64292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d'infections post-opératoire et accouchement</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0</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Décompte du nombre d'infections</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492650">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d'AES</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0</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Décompte du nombre d'AES constatés</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64292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d'intoxication alimentaire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0</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Décompte du nombre d'intoxication alimentaire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64292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d'incidents sur la gestion des déchets</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Copilote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2</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Moyenne des tableaux de contrôle de nettoyage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bl>
          </a:graphicData>
        </a:graphic>
      </p:graphicFrame>
      <p:pic>
        <p:nvPicPr>
          <p:cNvPr id="1229" name="Google Shape;1229;p116"/>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3" name="Shape 1233"/>
        <p:cNvGrpSpPr/>
        <p:nvPr/>
      </p:nvGrpSpPr>
      <p:grpSpPr>
        <a:xfrm>
          <a:off x="0" y="0"/>
          <a:ext cx="0" cy="0"/>
          <a:chOff x="0" y="0"/>
          <a:chExt cx="0" cy="0"/>
        </a:xfrm>
      </p:grpSpPr>
      <p:sp>
        <p:nvSpPr>
          <p:cNvPr id="1234" name="Google Shape;1234;p117"/>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1235" name="Google Shape;1235;p117"/>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PS06 – </a:t>
            </a:r>
            <a:r>
              <a:rPr b="1" lang="en-US" sz="2800">
                <a:solidFill>
                  <a:srgbClr val="752864"/>
                </a:solidFill>
                <a:latin typeface="Poppins"/>
                <a:ea typeface="Poppins"/>
                <a:cs typeface="Poppins"/>
                <a:sym typeface="Poppins"/>
              </a:rPr>
              <a:t>Maîtrise</a:t>
            </a:r>
            <a:r>
              <a:rPr b="1" lang="en-US" sz="2800">
                <a:solidFill>
                  <a:srgbClr val="752864"/>
                </a:solidFill>
                <a:latin typeface="Poppins"/>
                <a:ea typeface="Poppins"/>
                <a:cs typeface="Poppins"/>
                <a:sym typeface="Poppins"/>
              </a:rPr>
              <a:t> de l’environnement des soins</a:t>
            </a:r>
            <a:endParaRPr sz="2800"/>
          </a:p>
        </p:txBody>
      </p:sp>
      <p:graphicFrame>
        <p:nvGraphicFramePr>
          <p:cNvPr id="1236" name="Google Shape;1236;p117"/>
          <p:cNvGraphicFramePr/>
          <p:nvPr/>
        </p:nvGraphicFramePr>
        <p:xfrm>
          <a:off x="702001" y="1457094"/>
          <a:ext cx="3000000" cy="3000000"/>
        </p:xfrm>
        <a:graphic>
          <a:graphicData uri="http://schemas.openxmlformats.org/drawingml/2006/table">
            <a:tbl>
              <a:tblPr>
                <a:noFill/>
                <a:tableStyleId>{B4AB0BF5-2397-4616-B71D-7BEB6B27EA97}</a:tableStyleId>
              </a:tblPr>
              <a:tblGrid>
                <a:gridCol w="5521400"/>
                <a:gridCol w="5064200"/>
              </a:tblGrid>
              <a:tr h="640075">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PS06 - Maîtrise de l'environnement de soins</a:t>
                      </a:r>
                      <a:endParaRPr sz="1800"/>
                    </a:p>
                  </a:txBody>
                  <a:tcPr marT="9525" marB="0" marR="9525" marL="95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752864"/>
                    </a:solidFill>
                  </a:tcPr>
                </a:tc>
                <a:tc hMerge="1"/>
              </a:tr>
              <a:tr h="5334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Trimestre 4</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49605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Qualité du nettoyage par zone</a:t>
                      </a:r>
                      <a:endParaRPr sz="1800"/>
                    </a:p>
                  </a:txBody>
                  <a:tcPr marT="9525" marB="0" marR="9525" marL="9525"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100%</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71330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Nombre d'infections post-opératoire et accouchement</a:t>
                      </a:r>
                      <a:endParaRPr sz="1800"/>
                    </a:p>
                  </a:txBody>
                  <a:tcPr marT="9525" marB="0" marR="9525" marL="9525"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53340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Nombre d'AES</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53340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Nombre d'intoxication alimentaire</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77435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Nombre d'incidents sur la gestion des déchets</a:t>
                      </a:r>
                      <a:endParaRPr sz="1800"/>
                    </a:p>
                  </a:txBody>
                  <a:tcPr marT="9525" marB="0" marR="9525" marL="9525"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bl>
          </a:graphicData>
        </a:graphic>
      </p:graphicFrame>
      <p:pic>
        <p:nvPicPr>
          <p:cNvPr id="1237" name="Google Shape;1237;p117"/>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1" name="Shape 1241"/>
        <p:cNvGrpSpPr/>
        <p:nvPr/>
      </p:nvGrpSpPr>
      <p:grpSpPr>
        <a:xfrm>
          <a:off x="0" y="0"/>
          <a:ext cx="0" cy="0"/>
          <a:chOff x="0" y="0"/>
          <a:chExt cx="0" cy="0"/>
        </a:xfrm>
      </p:grpSpPr>
      <p:sp>
        <p:nvSpPr>
          <p:cNvPr id="1242" name="Google Shape;1242;p118"/>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Poppins"/>
              <a:buNone/>
            </a:pPr>
            <a:r>
              <a:rPr b="0" i="0" lang="en-US" sz="2000" u="none" cap="none" strike="noStrike">
                <a:solidFill>
                  <a:srgbClr val="FFFFFF"/>
                </a:solidFill>
                <a:latin typeface="Poppins"/>
                <a:ea typeface="Poppins"/>
                <a:cs typeface="Poppins"/>
                <a:sym typeface="Poppins"/>
              </a:rPr>
              <a:t>Actions dans Qualipro (réalisées, en cours, en retard)</a:t>
            </a:r>
            <a:endParaRPr b="0" i="0" sz="2000" u="none" cap="none" strike="noStrike">
              <a:solidFill>
                <a:srgbClr val="FFFFFF"/>
              </a:solidFill>
              <a:latin typeface="Poppins"/>
              <a:ea typeface="Poppins"/>
              <a:cs typeface="Poppins"/>
              <a:sym typeface="Poppins"/>
            </a:endParaRPr>
          </a:p>
        </p:txBody>
      </p:sp>
      <p:sp>
        <p:nvSpPr>
          <p:cNvPr id="1243" name="Google Shape;1243;p118"/>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Font typeface="Arial"/>
              <a:buNone/>
            </a:pPr>
            <a:r>
              <a:rPr b="1" lang="en-US" sz="3200">
                <a:latin typeface="Arial"/>
                <a:ea typeface="Arial"/>
                <a:cs typeface="Arial"/>
                <a:sym typeface="Arial"/>
              </a:rPr>
              <a:t> </a:t>
            </a:r>
            <a:endParaRPr/>
          </a:p>
        </p:txBody>
      </p:sp>
      <p:graphicFrame>
        <p:nvGraphicFramePr>
          <p:cNvPr id="1244" name="Google Shape;1244;p118"/>
          <p:cNvGraphicFramePr/>
          <p:nvPr/>
        </p:nvGraphicFramePr>
        <p:xfrm>
          <a:off x="392835" y="1794092"/>
          <a:ext cx="3000000" cy="3000000"/>
        </p:xfrm>
        <a:graphic>
          <a:graphicData uri="http://schemas.openxmlformats.org/drawingml/2006/table">
            <a:tbl>
              <a:tblPr>
                <a:noFill/>
                <a:tableStyleId>{B4AB0BF5-2397-4616-B71D-7BEB6B27EA97}</a:tableStyleId>
              </a:tblPr>
              <a:tblGrid>
                <a:gridCol w="1149950"/>
                <a:gridCol w="4312300"/>
                <a:gridCol w="2371750"/>
                <a:gridCol w="2755075"/>
              </a:tblGrid>
              <a:tr h="10450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 action</a:t>
                      </a:r>
                      <a:endParaRPr sz="1800"/>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Désignation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Délai de réalisation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Responsable de suivi</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r>
              <a:tr h="939600">
                <a:tc>
                  <a:txBody>
                    <a:bodyPr/>
                    <a:lstStyle/>
                    <a:p>
                      <a:pPr indent="0" lvl="0" marL="0" marR="0" rtl="0" algn="ctr">
                        <a:spcBef>
                          <a:spcPts val="0"/>
                        </a:spcBef>
                        <a:spcAft>
                          <a:spcPts val="0"/>
                        </a:spcAft>
                        <a:buNone/>
                      </a:pPr>
                      <a:r>
                        <a:rPr lang="en-US" sz="1800">
                          <a:latin typeface="Poppins"/>
                          <a:ea typeface="Poppins"/>
                          <a:cs typeface="Poppins"/>
                          <a:sym typeface="Poppins"/>
                        </a:rPr>
                        <a:t>615</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Le contrôle du nettoyage n'est pas effectué tous les jours par les infirmières</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31/12/2023</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Yacine</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r>
              <a:tr h="573200">
                <a:tc>
                  <a:txBody>
                    <a:bodyPr/>
                    <a:lstStyle/>
                    <a:p>
                      <a:pPr indent="0" lvl="0" marL="0" marR="0" rtl="0" algn="ctr">
                        <a:spcBef>
                          <a:spcPts val="0"/>
                        </a:spcBef>
                        <a:spcAft>
                          <a:spcPts val="0"/>
                        </a:spcAft>
                        <a:buNone/>
                      </a:pPr>
                      <a:r>
                        <a:rPr lang="en-US" sz="1800">
                          <a:latin typeface="Poppins"/>
                          <a:ea typeface="Poppins"/>
                          <a:cs typeface="Poppins"/>
                          <a:sym typeface="Poppins"/>
                        </a:rPr>
                        <a:t>616</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Le planning du nettoyage n'est pas à jour</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31/01/2024</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Yacine</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r>
              <a:tr h="1366575">
                <a:tc>
                  <a:txBody>
                    <a:bodyPr/>
                    <a:lstStyle/>
                    <a:p>
                      <a:pPr indent="0" lvl="0" marL="0" marR="0" rtl="0" algn="ctr">
                        <a:spcBef>
                          <a:spcPts val="0"/>
                        </a:spcBef>
                        <a:spcAft>
                          <a:spcPts val="0"/>
                        </a:spcAft>
                        <a:buNone/>
                      </a:pPr>
                      <a:r>
                        <a:rPr lang="en-US" sz="1800">
                          <a:latin typeface="Poppins"/>
                          <a:ea typeface="Poppins"/>
                          <a:cs typeface="Poppins"/>
                          <a:sym typeface="Poppins"/>
                        </a:rPr>
                        <a:t>617</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Les arrivées et les départs du linge ne sont pas contrôlés de manière régulière</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31/01/2024</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Yacine </a:t>
                      </a:r>
                      <a:endParaRPr sz="1800">
                        <a:latin typeface="Poppins"/>
                        <a:ea typeface="Poppins"/>
                        <a:cs typeface="Poppins"/>
                        <a:sym typeface="Poppins"/>
                      </a:endParaRPr>
                    </a:p>
                  </a:txBody>
                  <a:tcPr marT="9525" marB="0" marR="9525" marL="9525"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1245" name="Google Shape;1245;p118"/>
          <p:cNvSpPr txBox="1"/>
          <p:nvPr/>
        </p:nvSpPr>
        <p:spPr>
          <a:xfrm>
            <a:off x="853639" y="29008"/>
            <a:ext cx="10788000" cy="89607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PS06 – </a:t>
            </a:r>
            <a:r>
              <a:rPr b="1" lang="en-US" sz="2800">
                <a:solidFill>
                  <a:srgbClr val="752864"/>
                </a:solidFill>
                <a:latin typeface="Poppins"/>
                <a:ea typeface="Poppins"/>
                <a:cs typeface="Poppins"/>
                <a:sym typeface="Poppins"/>
              </a:rPr>
              <a:t>Maîtrise</a:t>
            </a:r>
            <a:r>
              <a:rPr b="1" lang="en-US" sz="2800">
                <a:solidFill>
                  <a:srgbClr val="752864"/>
                </a:solidFill>
                <a:latin typeface="Poppins"/>
                <a:ea typeface="Poppins"/>
                <a:cs typeface="Poppins"/>
                <a:sym typeface="Poppins"/>
              </a:rPr>
              <a:t> de l’environnement des soins</a:t>
            </a:r>
            <a:endParaRPr sz="2800"/>
          </a:p>
        </p:txBody>
      </p:sp>
      <p:sp>
        <p:nvSpPr>
          <p:cNvPr id="1246" name="Google Shape;1246;p118"/>
          <p:cNvSpPr txBox="1"/>
          <p:nvPr/>
        </p:nvSpPr>
        <p:spPr>
          <a:xfrm>
            <a:off x="751910" y="1360508"/>
            <a:ext cx="9870900" cy="369300"/>
          </a:xfrm>
          <a:prstGeom prst="rect">
            <a:avLst/>
          </a:prstGeom>
          <a:solidFill>
            <a:srgbClr val="752864"/>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lang="en-US" sz="1800">
                <a:solidFill>
                  <a:schemeClr val="lt1"/>
                </a:solidFill>
                <a:latin typeface="Poppins"/>
                <a:ea typeface="Poppins"/>
                <a:cs typeface="Poppins"/>
                <a:sym typeface="Poppins"/>
              </a:rPr>
              <a:t>PS06- Maîtrise de l’environnement des soins</a:t>
            </a:r>
            <a:endParaRPr b="1" sz="1800">
              <a:solidFill>
                <a:schemeClr val="lt1"/>
              </a:solidFill>
              <a:latin typeface="Poppins"/>
              <a:ea typeface="Poppins"/>
              <a:cs typeface="Poppins"/>
              <a:sym typeface="Poppins"/>
            </a:endParaRPr>
          </a:p>
        </p:txBody>
      </p:sp>
      <p:pic>
        <p:nvPicPr>
          <p:cNvPr id="1247" name="Google Shape;1247;p11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1" name="Shape 1251"/>
        <p:cNvGrpSpPr/>
        <p:nvPr/>
      </p:nvGrpSpPr>
      <p:grpSpPr>
        <a:xfrm>
          <a:off x="0" y="0"/>
          <a:ext cx="0" cy="0"/>
          <a:chOff x="0" y="0"/>
          <a:chExt cx="0" cy="0"/>
        </a:xfrm>
      </p:grpSpPr>
      <p:sp>
        <p:nvSpPr>
          <p:cNvPr id="1252" name="Google Shape;1252;p119"/>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4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PS06 – </a:t>
            </a:r>
            <a:r>
              <a:rPr b="1" lang="en-US" sz="2800">
                <a:solidFill>
                  <a:srgbClr val="752864"/>
                </a:solidFill>
                <a:latin typeface="Poppins"/>
                <a:ea typeface="Poppins"/>
                <a:cs typeface="Poppins"/>
                <a:sym typeface="Poppins"/>
              </a:rPr>
              <a:t>Maîtrise</a:t>
            </a:r>
            <a:r>
              <a:rPr b="1" lang="en-US" sz="2800">
                <a:solidFill>
                  <a:srgbClr val="752864"/>
                </a:solidFill>
                <a:latin typeface="Poppins"/>
                <a:ea typeface="Poppins"/>
                <a:cs typeface="Poppins"/>
                <a:sym typeface="Poppins"/>
              </a:rPr>
              <a:t> de l’environnement des soins</a:t>
            </a:r>
            <a:endParaRPr sz="2800"/>
          </a:p>
        </p:txBody>
      </p:sp>
      <p:graphicFrame>
        <p:nvGraphicFramePr>
          <p:cNvPr id="1253" name="Google Shape;1253;p119"/>
          <p:cNvGraphicFramePr/>
          <p:nvPr/>
        </p:nvGraphicFramePr>
        <p:xfrm>
          <a:off x="1105647" y="1452378"/>
          <a:ext cx="3000000" cy="3000000"/>
        </p:xfrm>
        <a:graphic>
          <a:graphicData uri="http://schemas.openxmlformats.org/drawingml/2006/table">
            <a:tbl>
              <a:tblPr>
                <a:noFill/>
                <a:tableStyleId>{B4AB0BF5-2397-4616-B71D-7BEB6B27EA97}</a:tableStyleId>
              </a:tblPr>
              <a:tblGrid>
                <a:gridCol w="3920475"/>
                <a:gridCol w="1655750"/>
                <a:gridCol w="4986250"/>
              </a:tblGrid>
              <a:tr h="5608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PS06 – Maîtrise de l’environnement</a:t>
                      </a:r>
                      <a:r>
                        <a:rPr b="1" i="0" lang="en-US" sz="1800" u="none" strike="noStrike">
                          <a:solidFill>
                            <a:srgbClr val="FFFFFF"/>
                          </a:solidFill>
                          <a:latin typeface="Poppins"/>
                          <a:ea typeface="Poppins"/>
                          <a:cs typeface="Poppins"/>
                          <a:sym typeface="Poppins"/>
                        </a:rPr>
                        <a:t> des soins</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b="1" i="0" sz="1800" u="none" strike="noStrike">
                        <a:solidFill>
                          <a:srgbClr val="752864"/>
                        </a:solidFill>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638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dernier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08/12/2022</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298450" lvl="0" marL="285750" marR="0" rtl="0" algn="l">
                        <a:spcBef>
                          <a:spcPts val="0"/>
                        </a:spcBef>
                        <a:spcAft>
                          <a:spcPts val="0"/>
                        </a:spcAft>
                        <a:buClr>
                          <a:schemeClr val="dk1"/>
                        </a:buClr>
                        <a:buSzPts val="1800"/>
                        <a:buFont typeface="Arial"/>
                        <a:buChar char="•"/>
                      </a:pPr>
                      <a:r>
                        <a:rPr b="0" i="0" lang="en-US" sz="1800" u="none" strike="noStrike">
                          <a:solidFill>
                            <a:schemeClr val="dk1"/>
                          </a:solidFill>
                          <a:latin typeface="Poppins"/>
                          <a:ea typeface="Poppins"/>
                          <a:cs typeface="Poppins"/>
                          <a:sym typeface="Poppins"/>
                        </a:rPr>
                        <a:t>03 écarts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6075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Derniers Audits cloturés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Non</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11994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Ecarts/</a:t>
                      </a:r>
                      <a:r>
                        <a:rPr b="1" lang="en-US" sz="1800">
                          <a:solidFill>
                            <a:srgbClr val="752864"/>
                          </a:solidFill>
                          <a:latin typeface="Poppins"/>
                          <a:ea typeface="Poppins"/>
                          <a:cs typeface="Poppins"/>
                          <a:sym typeface="Poppins"/>
                        </a:rPr>
                        <a:t>points</a:t>
                      </a:r>
                      <a:r>
                        <a:rPr b="1" i="0" lang="en-US" sz="1800" u="none" strike="noStrike">
                          <a:solidFill>
                            <a:srgbClr val="752864"/>
                          </a:solidFill>
                          <a:latin typeface="Poppins"/>
                          <a:ea typeface="Poppins"/>
                          <a:cs typeface="Poppins"/>
                          <a:sym typeface="Poppins"/>
                        </a:rPr>
                        <a:t> faibles ouverts/non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OUI</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6542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prochain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Juin 2024</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bl>
          </a:graphicData>
        </a:graphic>
      </p:graphicFrame>
      <p:sp>
        <p:nvSpPr>
          <p:cNvPr id="1254" name="Google Shape;1254;p119"/>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pic>
        <p:nvPicPr>
          <p:cNvPr id="1255" name="Google Shape;1255;p11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9" name="Shape 1259"/>
        <p:cNvGrpSpPr/>
        <p:nvPr/>
      </p:nvGrpSpPr>
      <p:grpSpPr>
        <a:xfrm>
          <a:off x="0" y="0"/>
          <a:ext cx="0" cy="0"/>
          <a:chOff x="0" y="0"/>
          <a:chExt cx="0" cy="0"/>
        </a:xfrm>
      </p:grpSpPr>
      <p:sp>
        <p:nvSpPr>
          <p:cNvPr id="1260" name="Google Shape;1260;p120"/>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sp>
        <p:nvSpPr>
          <p:cNvPr id="1261" name="Google Shape;1261;p120"/>
          <p:cNvSpPr txBox="1"/>
          <p:nvPr>
            <p:ph type="title"/>
          </p:nvPr>
        </p:nvSpPr>
        <p:spPr>
          <a:xfrm>
            <a:off x="1083000" y="190695"/>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PS06 – </a:t>
            </a:r>
            <a:r>
              <a:rPr b="1" lang="en-US" sz="2800">
                <a:solidFill>
                  <a:srgbClr val="752864"/>
                </a:solidFill>
                <a:latin typeface="Poppins"/>
                <a:ea typeface="Poppins"/>
                <a:cs typeface="Poppins"/>
                <a:sym typeface="Poppins"/>
              </a:rPr>
              <a:t>Maîtrise</a:t>
            </a:r>
            <a:r>
              <a:rPr b="1" lang="en-US" sz="2800">
                <a:solidFill>
                  <a:srgbClr val="752864"/>
                </a:solidFill>
                <a:latin typeface="Poppins"/>
                <a:ea typeface="Poppins"/>
                <a:cs typeface="Poppins"/>
                <a:sym typeface="Poppins"/>
              </a:rPr>
              <a:t> de l’environnement des soins</a:t>
            </a:r>
            <a:endParaRPr/>
          </a:p>
        </p:txBody>
      </p:sp>
      <p:graphicFrame>
        <p:nvGraphicFramePr>
          <p:cNvPr id="1262" name="Google Shape;1262;p120"/>
          <p:cNvGraphicFramePr/>
          <p:nvPr/>
        </p:nvGraphicFramePr>
        <p:xfrm>
          <a:off x="1583871" y="1873070"/>
          <a:ext cx="3000000" cy="3000000"/>
        </p:xfrm>
        <a:graphic>
          <a:graphicData uri="http://schemas.openxmlformats.org/drawingml/2006/table">
            <a:tbl>
              <a:tblPr>
                <a:noFill/>
                <a:tableStyleId>{B4AB0BF5-2397-4616-B71D-7BEB6B27EA97}</a:tableStyleId>
              </a:tblPr>
              <a:tblGrid>
                <a:gridCol w="4127875"/>
                <a:gridCol w="5081450"/>
              </a:tblGrid>
              <a:tr h="531450">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PS06 – Maîtrise</a:t>
                      </a:r>
                      <a:r>
                        <a:rPr b="1" i="0" lang="en-US" sz="1800" u="none" strike="noStrike">
                          <a:solidFill>
                            <a:srgbClr val="FFFFFF"/>
                          </a:solidFill>
                          <a:latin typeface="Poppins"/>
                          <a:ea typeface="Poppins"/>
                          <a:cs typeface="Poppins"/>
                          <a:sym typeface="Poppins"/>
                        </a:rPr>
                        <a:t> de l’environnement des soins</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r>
              <a:tr h="106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Besoin/réclamation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1770750">
                <a:tc>
                  <a:txBody>
                    <a:bodyPr/>
                    <a:lstStyle/>
                    <a:p>
                      <a:pPr indent="0" lvl="0" marL="0" marR="0" rtl="0" algn="ctr">
                        <a:spcBef>
                          <a:spcPts val="0"/>
                        </a:spcBef>
                        <a:spcAft>
                          <a:spcPts val="0"/>
                        </a:spcAft>
                        <a:buClr>
                          <a:schemeClr val="dk1"/>
                        </a:buClr>
                        <a:buSzPts val="1400"/>
                        <a:buFont typeface="Arial"/>
                        <a:buNone/>
                      </a:pPr>
                      <a:r>
                        <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Clr>
                          <a:schemeClr val="dk1"/>
                        </a:buClr>
                        <a:buSzPts val="1400"/>
                        <a:buFont typeface="Calibri"/>
                        <a:buNone/>
                      </a:pPr>
                      <a:r>
                        <a:t/>
                      </a:r>
                      <a:endParaRPr b="0" i="0" sz="1800" u="none" strike="noStrike">
                        <a:solidFill>
                          <a:srgbClr val="C00000"/>
                        </a:solidFill>
                        <a:latin typeface="Poppins"/>
                        <a:ea typeface="Poppins"/>
                        <a:cs typeface="Poppins"/>
                        <a:sym typeface="Poppins"/>
                      </a:endParaRPr>
                    </a:p>
                    <a:p>
                      <a:pPr indent="0" lvl="0" marL="0" marR="0" rtl="0" algn="l">
                        <a:spcBef>
                          <a:spcPts val="0"/>
                        </a:spcBef>
                        <a:spcAft>
                          <a:spcPts val="0"/>
                        </a:spcAft>
                        <a:buClr>
                          <a:schemeClr val="dk1"/>
                        </a:buClr>
                        <a:buSzPts val="1400"/>
                        <a:buFont typeface="Calibri"/>
                        <a:buNone/>
                      </a:pPr>
                      <a:r>
                        <a:t/>
                      </a:r>
                      <a:endParaRPr b="0"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pic>
        <p:nvPicPr>
          <p:cNvPr id="1263" name="Google Shape;1263;p12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8" name="Shape 1268"/>
        <p:cNvGrpSpPr/>
        <p:nvPr/>
      </p:nvGrpSpPr>
      <p:grpSpPr>
        <a:xfrm>
          <a:off x="0" y="0"/>
          <a:ext cx="0" cy="0"/>
          <a:chOff x="0" y="0"/>
          <a:chExt cx="0" cy="0"/>
        </a:xfrm>
      </p:grpSpPr>
      <p:pic>
        <p:nvPicPr>
          <p:cNvPr id="1269" name="Google Shape;1269;p121"/>
          <p:cNvPicPr preferRelativeResize="0"/>
          <p:nvPr/>
        </p:nvPicPr>
        <p:blipFill rotWithShape="1">
          <a:blip r:embed="rId3">
            <a:alphaModFix/>
          </a:blip>
          <a:srcRect b="17557" l="0" r="0" t="0"/>
          <a:stretch/>
        </p:blipFill>
        <p:spPr>
          <a:xfrm>
            <a:off x="143637" y="136851"/>
            <a:ext cx="11904725" cy="6552048"/>
          </a:xfrm>
          <a:prstGeom prst="rect">
            <a:avLst/>
          </a:prstGeom>
          <a:noFill/>
          <a:ln>
            <a:noFill/>
          </a:ln>
        </p:spPr>
      </p:pic>
      <p:sp>
        <p:nvSpPr>
          <p:cNvPr id="1270" name="Google Shape;1270;p121"/>
          <p:cNvSpPr/>
          <p:nvPr/>
        </p:nvSpPr>
        <p:spPr>
          <a:xfrm>
            <a:off x="0" y="1701800"/>
            <a:ext cx="12192000" cy="3454400"/>
          </a:xfrm>
          <a:prstGeom prst="rect">
            <a:avLst/>
          </a:prstGeom>
          <a:solidFill>
            <a:srgbClr val="7BBBC6">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1" name="Google Shape;1271;p121"/>
          <p:cNvSpPr txBox="1"/>
          <p:nvPr/>
        </p:nvSpPr>
        <p:spPr>
          <a:xfrm>
            <a:off x="3202669" y="2967335"/>
            <a:ext cx="5786662" cy="923330"/>
          </a:xfrm>
          <a:prstGeom prst="rect">
            <a:avLst/>
          </a:prstGeom>
          <a:noFill/>
          <a:ln>
            <a:noFill/>
          </a:ln>
        </p:spPr>
        <p:txBody>
          <a:bodyPr anchorCtr="0" anchor="ctr" bIns="0" lIns="0" spcFirstLastPara="1" rIns="0" wrap="square" tIns="0">
            <a:spAutoFit/>
          </a:bodyPr>
          <a:lstStyle/>
          <a:p>
            <a:pPr indent="0" lvl="0" marL="0" marR="0" rtl="0" algn="ctr">
              <a:spcBef>
                <a:spcPts val="0"/>
              </a:spcBef>
              <a:spcAft>
                <a:spcPts val="0"/>
              </a:spcAft>
              <a:buNone/>
            </a:pPr>
            <a:r>
              <a:rPr b="1" lang="en-US" sz="6000">
                <a:solidFill>
                  <a:schemeClr val="lt1"/>
                </a:solidFill>
                <a:latin typeface="Calibri"/>
                <a:ea typeface="Calibri"/>
                <a:cs typeface="Calibri"/>
                <a:sym typeface="Calibri"/>
              </a:rPr>
              <a:t>MERCI</a:t>
            </a:r>
            <a:endParaRPr sz="6600">
              <a:solidFill>
                <a:schemeClr val="lt1"/>
              </a:solidFill>
              <a:latin typeface="Calibri"/>
              <a:ea typeface="Calibri"/>
              <a:cs typeface="Calibri"/>
              <a:sym typeface="Calibri"/>
            </a:endParaRPr>
          </a:p>
        </p:txBody>
      </p:sp>
      <p:sp>
        <p:nvSpPr>
          <p:cNvPr id="1272" name="Google Shape;1272;p121">
            <a:hlinkClick r:id="rId4"/>
          </p:cNvPr>
          <p:cNvSpPr/>
          <p:nvPr/>
        </p:nvSpPr>
        <p:spPr>
          <a:xfrm>
            <a:off x="5118100" y="0"/>
            <a:ext cx="1955800" cy="994405"/>
          </a:xfrm>
          <a:prstGeom prst="rect">
            <a:avLst/>
          </a:prstGeom>
          <a:solidFill>
            <a:srgbClr val="752864">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3" name="Google Shape;1273;p121"/>
          <p:cNvSpPr/>
          <p:nvPr/>
        </p:nvSpPr>
        <p:spPr>
          <a:xfrm>
            <a:off x="5118100" y="5863595"/>
            <a:ext cx="1955800" cy="994405"/>
          </a:xfrm>
          <a:prstGeom prst="rect">
            <a:avLst/>
          </a:prstGeom>
          <a:solidFill>
            <a:srgbClr val="EBBDA9">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3"/>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 Présentation des indicateurs calculés</a:t>
            </a:r>
            <a:endParaRPr b="0" i="0" sz="2000" u="none" cap="none" strike="noStrike">
              <a:solidFill>
                <a:srgbClr val="FFFFFF"/>
              </a:solidFill>
              <a:latin typeface="Poppins"/>
              <a:ea typeface="Poppins"/>
              <a:cs typeface="Poppins"/>
              <a:sym typeface="Poppins"/>
            </a:endParaRPr>
          </a:p>
        </p:txBody>
      </p:sp>
      <p:sp>
        <p:nvSpPr>
          <p:cNvPr id="226" name="Google Shape;226;p23"/>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PM02 – Marketing et communication</a:t>
            </a:r>
            <a:endParaRPr sz="2800"/>
          </a:p>
        </p:txBody>
      </p:sp>
      <p:graphicFrame>
        <p:nvGraphicFramePr>
          <p:cNvPr id="227" name="Google Shape;227;p23"/>
          <p:cNvGraphicFramePr/>
          <p:nvPr/>
        </p:nvGraphicFramePr>
        <p:xfrm>
          <a:off x="274318" y="1139246"/>
          <a:ext cx="3000000" cy="3000000"/>
        </p:xfrm>
        <a:graphic>
          <a:graphicData uri="http://schemas.openxmlformats.org/drawingml/2006/table">
            <a:tbl>
              <a:tblPr>
                <a:noFill/>
                <a:tableStyleId>{B4AB0BF5-2397-4616-B71D-7BEB6B27EA97}</a:tableStyleId>
              </a:tblPr>
              <a:tblGrid>
                <a:gridCol w="6744700"/>
                <a:gridCol w="1556700"/>
                <a:gridCol w="3469125"/>
              </a:tblGrid>
              <a:tr h="422250">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Indicateurs</a:t>
                      </a:r>
                      <a:endParaRPr/>
                    </a:p>
                  </a:txBody>
                  <a:tcPr marT="9525" marB="0" marR="9525" marL="9525" anchor="ctr">
                    <a:lnL cap="flat" cmpd="sng" w="9525">
                      <a:solidFill>
                        <a:srgbClr val="C0C0C0"/>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Fréquence</a:t>
                      </a:r>
                      <a:endParaRPr/>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lt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Méthode de calcul</a:t>
                      </a:r>
                      <a:endParaRPr b="1" i="0" sz="1800" u="none" cap="none" strike="noStrike">
                        <a:solidFill>
                          <a:srgbClr val="752864"/>
                        </a:solidFill>
                        <a:latin typeface="Poppins"/>
                        <a:ea typeface="Poppins"/>
                        <a:cs typeface="Poppins"/>
                        <a:sym typeface="Poppins"/>
                      </a:endParaRPr>
                    </a:p>
                  </a:txBody>
                  <a:tcPr marT="9525" marB="0" marR="9525" marL="9525" anchor="ctr">
                    <a:lnL cap="flat" cmpd="sng" w="9525">
                      <a:solidFill>
                        <a:srgbClr val="A6A6A6"/>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r>
              <a:tr h="487475">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Acquisition de nouveaux patients </a:t>
                      </a:r>
                      <a:endParaRPr/>
                    </a:p>
                  </a:txBody>
                  <a:tcPr marT="9525" marB="0" marR="9525" marL="9525" anchor="ctr">
                    <a:lnL cap="flat" cmpd="sng" w="9525">
                      <a:solidFill>
                        <a:srgbClr val="C0C0C0"/>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FFFFFF"/>
                          </a:solidFill>
                          <a:latin typeface="Poppins"/>
                          <a:ea typeface="Poppins"/>
                          <a:cs typeface="Poppins"/>
                          <a:sym typeface="Poppins"/>
                        </a:rPr>
                        <a:t>Trimestrielle</a:t>
                      </a:r>
                      <a:endParaRPr/>
                    </a:p>
                  </a:txBody>
                  <a:tcPr marT="9525" marB="0" marR="9525" marL="95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rPr b="0" i="0" lang="en-US" sz="1400" u="none" cap="none" strike="noStrike">
                          <a:solidFill>
                            <a:srgbClr val="000000"/>
                          </a:solidFill>
                          <a:latin typeface="Poppins"/>
                          <a:ea typeface="Poppins"/>
                          <a:cs typeface="Poppins"/>
                          <a:sym typeface="Poppins"/>
                        </a:rPr>
                        <a:t>Taux de variation des nouveaux patients vs année précédente</a:t>
                      </a:r>
                      <a:endParaRPr/>
                    </a:p>
                  </a:txBody>
                  <a:tcPr marT="9525" marB="0" marR="9525" marL="9525" anchor="ctr">
                    <a:lnL cap="flat" cmpd="sng" w="12700">
                      <a:solidFill>
                        <a:schemeClr val="lt1"/>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C0C0C0"/>
                      </a:solidFill>
                      <a:prstDash val="solid"/>
                      <a:round/>
                      <a:headEnd len="sm" w="sm" type="none"/>
                      <a:tailEnd len="sm" w="sm" type="none"/>
                    </a:lnB>
                  </a:tcPr>
                </a:tc>
              </a:tr>
              <a:tr h="566650">
                <a:tc>
                  <a:txBody>
                    <a:bodyPr/>
                    <a:lstStyle/>
                    <a:p>
                      <a:pPr indent="0" lvl="0" marL="0" marR="0" rtl="0" algn="ctr">
                        <a:spcBef>
                          <a:spcPts val="0"/>
                        </a:spcBef>
                        <a:spcAft>
                          <a:spcPts val="0"/>
                        </a:spcAft>
                        <a:buNone/>
                      </a:pPr>
                      <a:r>
                        <a:rPr b="1" i="0" lang="en-US" sz="2000" u="none" cap="none" strike="noStrike">
                          <a:solidFill>
                            <a:srgbClr val="752864"/>
                          </a:solidFill>
                          <a:latin typeface="Poppins"/>
                          <a:ea typeface="Poppins"/>
                          <a:cs typeface="Poppins"/>
                          <a:sym typeface="Poppins"/>
                        </a:rPr>
                        <a:t>Satisfaction patient</a:t>
                      </a:r>
                      <a:endParaRPr/>
                    </a:p>
                  </a:txBody>
                  <a:tcPr marT="9525" marB="0" marR="9525" marL="9525" anchor="ctr">
                    <a:lnL cap="flat" cmpd="sng" w="9525">
                      <a:solidFill>
                        <a:srgbClr val="C0C0C0"/>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rowSpan="3">
                  <a:txBody>
                    <a:bodyPr/>
                    <a:lstStyle/>
                    <a:p>
                      <a:pPr indent="0" lvl="0" marL="0" marR="0" rtl="0" algn="ctr">
                        <a:spcBef>
                          <a:spcPts val="0"/>
                        </a:spcBef>
                        <a:spcAft>
                          <a:spcPts val="0"/>
                        </a:spcAft>
                        <a:buNone/>
                      </a:pPr>
                      <a:r>
                        <a:rPr b="1" i="0" lang="en-US" sz="1800" u="none" cap="none" strike="noStrike">
                          <a:solidFill>
                            <a:srgbClr val="FFFFFF"/>
                          </a:solidFill>
                          <a:latin typeface="Poppins"/>
                          <a:ea typeface="Poppins"/>
                          <a:cs typeface="Poppins"/>
                          <a:sym typeface="Poppins"/>
                        </a:rPr>
                        <a:t>Semestrielle</a:t>
                      </a:r>
                      <a:endParaRPr/>
                    </a:p>
                    <a:p>
                      <a:pPr indent="0" lvl="0" marL="0" marR="0" rtl="0" algn="ctr">
                        <a:spcBef>
                          <a:spcPts val="0"/>
                        </a:spcBef>
                        <a:spcAft>
                          <a:spcPts val="0"/>
                        </a:spcAft>
                        <a:buNone/>
                      </a:pPr>
                      <a:r>
                        <a:rPr b="0" i="0" lang="en-US" sz="1800" u="none" cap="none" strike="noStrike">
                          <a:solidFill>
                            <a:srgbClr val="C00000"/>
                          </a:solidFill>
                          <a:latin typeface="Poppins"/>
                          <a:ea typeface="Poppins"/>
                          <a:cs typeface="Poppins"/>
                          <a:sym typeface="Poppins"/>
                        </a:rPr>
                        <a:t> </a:t>
                      </a:r>
                      <a:endParaRPr/>
                    </a:p>
                    <a:p>
                      <a:pPr indent="0" lvl="0" marL="0" marR="0" rtl="0" algn="ctr">
                        <a:spcBef>
                          <a:spcPts val="0"/>
                        </a:spcBef>
                        <a:spcAft>
                          <a:spcPts val="0"/>
                        </a:spcAft>
                        <a:buNone/>
                      </a:pPr>
                      <a:r>
                        <a:rPr b="0" i="0" lang="en-US" sz="1800" u="none" cap="none" strike="noStrike">
                          <a:solidFill>
                            <a:srgbClr val="C00000"/>
                          </a:solidFill>
                          <a:latin typeface="Poppins"/>
                          <a:ea typeface="Poppins"/>
                          <a:cs typeface="Poppins"/>
                          <a:sym typeface="Poppins"/>
                        </a:rPr>
                        <a:t> </a:t>
                      </a:r>
                      <a:endParaRPr/>
                    </a:p>
                  </a:txBody>
                  <a:tcPr marT="9525" marB="0" marR="9525" marL="95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t/>
                      </a:r>
                      <a:endParaRPr b="1" i="0" sz="3200" u="none" cap="none" strike="noStrike">
                        <a:solidFill>
                          <a:srgbClr val="FFFFFF"/>
                        </a:solidFill>
                        <a:latin typeface="Poppins"/>
                        <a:ea typeface="Poppins"/>
                        <a:cs typeface="Poppins"/>
                        <a:sym typeface="Poppins"/>
                      </a:endParaRPr>
                    </a:p>
                  </a:txBody>
                  <a:tcPr marT="9525" marB="0" marR="9525" marL="9525" anchor="ctr">
                    <a:lnL cap="flat" cmpd="sng" w="12700">
                      <a:solidFill>
                        <a:schemeClr val="lt1"/>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718700">
                <a:tc>
                  <a:txBody>
                    <a:bodyPr/>
                    <a:lstStyle/>
                    <a:p>
                      <a:pPr indent="0" lvl="0" marL="0" marR="0" rtl="0" algn="l">
                        <a:spcBef>
                          <a:spcPts val="0"/>
                        </a:spcBef>
                        <a:spcAft>
                          <a:spcPts val="0"/>
                        </a:spcAft>
                        <a:buNone/>
                      </a:pPr>
                      <a:r>
                        <a:rPr b="0" i="0" lang="en-US" sz="1800" u="none" cap="none" strike="noStrike">
                          <a:solidFill>
                            <a:srgbClr val="000000"/>
                          </a:solidFill>
                          <a:latin typeface="Poppins"/>
                          <a:ea typeface="Poppins"/>
                          <a:cs typeface="Poppins"/>
                          <a:sym typeface="Poppins"/>
                        </a:rPr>
                        <a:t>Pourcentage des patients n'ayant aucun motif d'insatisfaction</a:t>
                      </a:r>
                      <a:endParaRPr/>
                    </a:p>
                  </a:txBody>
                  <a:tcPr marT="9525" marB="0" marR="9525" marL="9525" anchor="ctr">
                    <a:lnL cap="flat" cmpd="sng" w="9525">
                      <a:solidFill>
                        <a:srgbClr val="C0C0C0"/>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vMerge="1"/>
                <a:tc>
                  <a:txBody>
                    <a:bodyPr/>
                    <a:lstStyle/>
                    <a:p>
                      <a:pPr indent="0" lvl="0" marL="0" marR="0" rtl="0" algn="ctr">
                        <a:spcBef>
                          <a:spcPts val="0"/>
                        </a:spcBef>
                        <a:spcAft>
                          <a:spcPts val="0"/>
                        </a:spcAft>
                        <a:buNone/>
                      </a:pPr>
                      <a:r>
                        <a:rPr b="0" i="0" lang="en-US" sz="1400" u="none" cap="none" strike="noStrike">
                          <a:solidFill>
                            <a:srgbClr val="000000"/>
                          </a:solidFill>
                          <a:latin typeface="Poppins"/>
                          <a:ea typeface="Poppins"/>
                          <a:cs typeface="Poppins"/>
                          <a:sym typeface="Poppins"/>
                        </a:rPr>
                        <a:t>(Nombre de patients n'ayant aucun motif d'insatisfaction/Echantillon total) x 100</a:t>
                      </a:r>
                      <a:endParaRPr/>
                    </a:p>
                  </a:txBody>
                  <a:tcPr marT="9525" marB="0" marR="9525" marL="9525" anchor="ctr">
                    <a:lnL cap="flat" cmpd="sng" w="12700">
                      <a:solidFill>
                        <a:schemeClr val="lt1"/>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725025">
                <a:tc>
                  <a:txBody>
                    <a:bodyPr/>
                    <a:lstStyle/>
                    <a:p>
                      <a:pPr indent="0" lvl="0" marL="0" marR="0" rtl="0" algn="l">
                        <a:spcBef>
                          <a:spcPts val="0"/>
                        </a:spcBef>
                        <a:spcAft>
                          <a:spcPts val="0"/>
                        </a:spcAft>
                        <a:buNone/>
                      </a:pPr>
                      <a:r>
                        <a:rPr b="0" i="0" lang="en-US" sz="1800" u="none" cap="none" strike="noStrike">
                          <a:solidFill>
                            <a:srgbClr val="000000"/>
                          </a:solidFill>
                          <a:latin typeface="Poppins"/>
                          <a:ea typeface="Poppins"/>
                          <a:cs typeface="Poppins"/>
                          <a:sym typeface="Poppins"/>
                        </a:rPr>
                        <a:t>Pourcentage des patientes qui recommanderaient NEST</a:t>
                      </a:r>
                      <a:endParaRPr/>
                    </a:p>
                  </a:txBody>
                  <a:tcPr marT="9525" marB="0" marR="9525" marL="9525" anchor="ctr">
                    <a:lnL cap="flat" cmpd="sng" w="9525">
                      <a:solidFill>
                        <a:srgbClr val="C0C0C0"/>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vMerge="1"/>
                <a:tc>
                  <a:txBody>
                    <a:bodyPr/>
                    <a:lstStyle/>
                    <a:p>
                      <a:pPr indent="0" lvl="0" marL="0" marR="0" rtl="0" algn="ctr">
                        <a:spcBef>
                          <a:spcPts val="0"/>
                        </a:spcBef>
                        <a:spcAft>
                          <a:spcPts val="0"/>
                        </a:spcAft>
                        <a:buNone/>
                      </a:pPr>
                      <a:r>
                        <a:rPr b="0" i="0" lang="en-US" sz="1400" u="none" cap="none" strike="noStrike">
                          <a:solidFill>
                            <a:srgbClr val="000000"/>
                          </a:solidFill>
                          <a:latin typeface="Poppins"/>
                          <a:ea typeface="Poppins"/>
                          <a:cs typeface="Poppins"/>
                          <a:sym typeface="Poppins"/>
                        </a:rPr>
                        <a:t>(Nombre de patients qui recommanderaient NEST/Echantillon total) x 100</a:t>
                      </a:r>
                      <a:endParaRPr/>
                    </a:p>
                  </a:txBody>
                  <a:tcPr marT="9525" marB="0" marR="9525" marL="9525" anchor="ctr">
                    <a:lnL cap="flat" cmpd="sng" w="12700">
                      <a:solidFill>
                        <a:schemeClr val="lt1"/>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566650">
                <a:tc>
                  <a:txBody>
                    <a:bodyPr/>
                    <a:lstStyle/>
                    <a:p>
                      <a:pPr indent="0" lvl="0" marL="0" marR="0" rtl="0" algn="ctr">
                        <a:spcBef>
                          <a:spcPts val="0"/>
                        </a:spcBef>
                        <a:spcAft>
                          <a:spcPts val="0"/>
                        </a:spcAft>
                        <a:buNone/>
                      </a:pPr>
                      <a:r>
                        <a:rPr b="1" i="0" lang="en-US" sz="2000" u="none" cap="none" strike="noStrike">
                          <a:solidFill>
                            <a:srgbClr val="752864"/>
                          </a:solidFill>
                          <a:latin typeface="Poppins"/>
                          <a:ea typeface="Poppins"/>
                          <a:cs typeface="Poppins"/>
                          <a:sym typeface="Poppins"/>
                        </a:rPr>
                        <a:t>Post-hospitalisation</a:t>
                      </a:r>
                      <a:endParaRPr b="1" i="0" sz="2000" u="none" cap="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rowSpan="3">
                  <a:txBody>
                    <a:bodyPr/>
                    <a:lstStyle/>
                    <a:p>
                      <a:pPr indent="0" lvl="0" marL="0" marR="0" rtl="0" algn="ctr">
                        <a:spcBef>
                          <a:spcPts val="0"/>
                        </a:spcBef>
                        <a:spcAft>
                          <a:spcPts val="0"/>
                        </a:spcAft>
                        <a:buNone/>
                      </a:pPr>
                      <a:r>
                        <a:rPr b="1" i="0" lang="en-US" sz="1800" u="none" cap="none" strike="noStrike">
                          <a:solidFill>
                            <a:srgbClr val="FFFFFF"/>
                          </a:solidFill>
                          <a:latin typeface="Poppins"/>
                          <a:ea typeface="Poppins"/>
                          <a:cs typeface="Poppins"/>
                          <a:sym typeface="Poppins"/>
                        </a:rPr>
                        <a:t>Semestrielle</a:t>
                      </a:r>
                      <a:endParaRPr/>
                    </a:p>
                    <a:p>
                      <a:pPr indent="0" lvl="0" marL="0" marR="0" rtl="0" algn="ctr">
                        <a:spcBef>
                          <a:spcPts val="0"/>
                        </a:spcBef>
                        <a:spcAft>
                          <a:spcPts val="0"/>
                        </a:spcAft>
                        <a:buNone/>
                      </a:pPr>
                      <a:r>
                        <a:rPr b="0" i="0" lang="en-US" sz="1800" u="none" cap="none" strike="noStrike">
                          <a:solidFill>
                            <a:srgbClr val="00B050"/>
                          </a:solidFill>
                          <a:latin typeface="Poppins"/>
                          <a:ea typeface="Poppins"/>
                          <a:cs typeface="Poppins"/>
                          <a:sym typeface="Poppins"/>
                        </a:rPr>
                        <a:t> </a:t>
                      </a:r>
                      <a:endParaRPr/>
                    </a:p>
                    <a:p>
                      <a:pPr indent="0" lvl="0" marL="0" marR="0" rtl="0" algn="ctr">
                        <a:spcBef>
                          <a:spcPts val="0"/>
                        </a:spcBef>
                        <a:spcAft>
                          <a:spcPts val="0"/>
                        </a:spcAft>
                        <a:buNone/>
                      </a:pPr>
                      <a:r>
                        <a:rPr b="0" i="0" lang="en-US" sz="1800" u="none" cap="none" strike="noStrike">
                          <a:solidFill>
                            <a:srgbClr val="00B050"/>
                          </a:solidFill>
                          <a:latin typeface="Poppins"/>
                          <a:ea typeface="Poppins"/>
                          <a:cs typeface="Poppins"/>
                          <a:sym typeface="Poppins"/>
                        </a:rPr>
                        <a:t> </a:t>
                      </a:r>
                      <a:endParaRPr/>
                    </a:p>
                  </a:txBody>
                  <a:tcPr marT="9525" marB="0" marR="9525" marL="95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t/>
                      </a:r>
                      <a:endParaRPr b="1" i="0" sz="3200" u="none" cap="none" strike="noStrike">
                        <a:solidFill>
                          <a:srgbClr val="FFFFFF"/>
                        </a:solidFill>
                        <a:latin typeface="Poppins"/>
                        <a:ea typeface="Poppins"/>
                        <a:cs typeface="Poppins"/>
                        <a:sym typeface="Poppins"/>
                      </a:endParaRPr>
                    </a:p>
                  </a:txBody>
                  <a:tcPr marT="9525" marB="0" marR="9525" marL="9525" anchor="ctr">
                    <a:lnL cap="flat" cmpd="sng" w="12700">
                      <a:solidFill>
                        <a:schemeClr val="lt1"/>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718700">
                <a:tc>
                  <a:txBody>
                    <a:bodyPr/>
                    <a:lstStyle/>
                    <a:p>
                      <a:pPr indent="0" lvl="0" marL="0" marR="0" rtl="0" algn="l">
                        <a:spcBef>
                          <a:spcPts val="0"/>
                        </a:spcBef>
                        <a:spcAft>
                          <a:spcPts val="0"/>
                        </a:spcAft>
                        <a:buNone/>
                      </a:pPr>
                      <a:r>
                        <a:rPr b="0" i="0" lang="en-US" sz="1800" u="none" cap="none" strike="noStrike">
                          <a:solidFill>
                            <a:srgbClr val="000000"/>
                          </a:solidFill>
                          <a:latin typeface="Poppins"/>
                          <a:ea typeface="Poppins"/>
                          <a:cs typeface="Poppins"/>
                          <a:sym typeface="Poppins"/>
                        </a:rPr>
                        <a:t>Pourcentage des patients n'ayant aucun motif d'insatisfaction</a:t>
                      </a:r>
                      <a:endParaRPr/>
                    </a:p>
                  </a:txBody>
                  <a:tcPr marT="9525" marB="0" marR="9525" marL="9525" anchor="ctr">
                    <a:lnL cap="flat" cmpd="sng" w="9525">
                      <a:solidFill>
                        <a:srgbClr val="C0C0C0"/>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vMerge="1"/>
                <a:tc>
                  <a:txBody>
                    <a:bodyPr/>
                    <a:lstStyle/>
                    <a:p>
                      <a:pPr indent="0" lvl="0" marL="0" marR="0" rtl="0" algn="ctr">
                        <a:spcBef>
                          <a:spcPts val="0"/>
                        </a:spcBef>
                        <a:spcAft>
                          <a:spcPts val="0"/>
                        </a:spcAft>
                        <a:buNone/>
                      </a:pPr>
                      <a:r>
                        <a:rPr b="0" i="0" lang="en-US" sz="1400" u="none" cap="none" strike="noStrike">
                          <a:solidFill>
                            <a:srgbClr val="000000"/>
                          </a:solidFill>
                          <a:latin typeface="Poppins"/>
                          <a:ea typeface="Poppins"/>
                          <a:cs typeface="Poppins"/>
                          <a:sym typeface="Poppins"/>
                        </a:rPr>
                        <a:t>(Nombre de patients n'ayant aucun motif d'insatisfaction/Echantillon total) x 100</a:t>
                      </a:r>
                      <a:endParaRPr/>
                    </a:p>
                  </a:txBody>
                  <a:tcPr marT="9525" marB="0" marR="9525" marL="9525" anchor="ctr">
                    <a:lnL cap="flat" cmpd="sng" w="12700">
                      <a:solidFill>
                        <a:schemeClr val="lt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725025">
                <a:tc>
                  <a:txBody>
                    <a:bodyPr/>
                    <a:lstStyle/>
                    <a:p>
                      <a:pPr indent="0" lvl="0" marL="0" marR="0" rtl="0" algn="l">
                        <a:spcBef>
                          <a:spcPts val="0"/>
                        </a:spcBef>
                        <a:spcAft>
                          <a:spcPts val="0"/>
                        </a:spcAft>
                        <a:buNone/>
                      </a:pPr>
                      <a:r>
                        <a:rPr b="0" i="0" lang="en-US" sz="1800" u="none" cap="none" strike="noStrike">
                          <a:solidFill>
                            <a:srgbClr val="000000"/>
                          </a:solidFill>
                          <a:latin typeface="Poppins"/>
                          <a:ea typeface="Poppins"/>
                          <a:cs typeface="Poppins"/>
                          <a:sym typeface="Poppins"/>
                        </a:rPr>
                        <a:t>Pourcentage des patientes qui recommanderaient NEST</a:t>
                      </a:r>
                      <a:endParaRPr/>
                    </a:p>
                  </a:txBody>
                  <a:tcPr marT="9525" marB="0" marR="9525" marL="9525" anchor="ctr">
                    <a:lnL cap="flat" cmpd="sng" w="9525">
                      <a:solidFill>
                        <a:srgbClr val="C0C0C0"/>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vMerge="1"/>
                <a:tc>
                  <a:txBody>
                    <a:bodyPr/>
                    <a:lstStyle/>
                    <a:p>
                      <a:pPr indent="0" lvl="0" marL="0" marR="0" rtl="0" algn="ctr">
                        <a:spcBef>
                          <a:spcPts val="0"/>
                        </a:spcBef>
                        <a:spcAft>
                          <a:spcPts val="0"/>
                        </a:spcAft>
                        <a:buNone/>
                      </a:pPr>
                      <a:r>
                        <a:rPr b="0" i="0" lang="en-US" sz="1400" u="none" cap="none" strike="noStrike">
                          <a:solidFill>
                            <a:srgbClr val="000000"/>
                          </a:solidFill>
                          <a:latin typeface="Poppins"/>
                          <a:ea typeface="Poppins"/>
                          <a:cs typeface="Poppins"/>
                          <a:sym typeface="Poppins"/>
                        </a:rPr>
                        <a:t>(Nombre de patients qui recommanderaient NEST/Echantillon total) x 100</a:t>
                      </a:r>
                      <a:endParaRPr/>
                    </a:p>
                  </a:txBody>
                  <a:tcPr marT="9525" marB="0" marR="9525" marL="9525" anchor="ctr">
                    <a:lnL cap="flat" cmpd="sng" w="12700">
                      <a:solidFill>
                        <a:schemeClr val="lt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bl>
          </a:graphicData>
        </a:graphic>
      </p:graphicFrame>
      <p:pic>
        <p:nvPicPr>
          <p:cNvPr id="228" name="Google Shape;228;p23"/>
          <p:cNvPicPr preferRelativeResize="0"/>
          <p:nvPr/>
        </p:nvPicPr>
        <p:blipFill rotWithShape="1">
          <a:blip r:embed="rId3">
            <a:alphaModFix/>
          </a:blip>
          <a:srcRect b="0" l="0" r="0" t="0"/>
          <a:stretch/>
        </p:blipFill>
        <p:spPr>
          <a:xfrm>
            <a:off x="167750" y="87420"/>
            <a:ext cx="1393764" cy="880238"/>
          </a:xfrm>
          <a:prstGeom prst="rect">
            <a:avLst/>
          </a:prstGeom>
          <a:noFill/>
          <a:ln>
            <a:noFill/>
          </a:ln>
        </p:spPr>
      </p:pic>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7" name="Shape 1277"/>
        <p:cNvGrpSpPr/>
        <p:nvPr/>
      </p:nvGrpSpPr>
      <p:grpSpPr>
        <a:xfrm>
          <a:off x="0" y="0"/>
          <a:ext cx="0" cy="0"/>
          <a:chOff x="0" y="0"/>
          <a:chExt cx="0" cy="0"/>
        </a:xfrm>
      </p:grpSpPr>
      <p:sp>
        <p:nvSpPr>
          <p:cNvPr id="1278" name="Google Shape;1278;p122"/>
          <p:cNvSpPr txBox="1"/>
          <p:nvPr/>
        </p:nvSpPr>
        <p:spPr>
          <a:xfrm>
            <a:off x="1337023" y="285847"/>
            <a:ext cx="9291917" cy="110799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600">
                <a:solidFill>
                  <a:srgbClr val="752864"/>
                </a:solidFill>
                <a:latin typeface="Poppins"/>
                <a:ea typeface="Poppins"/>
                <a:cs typeface="Poppins"/>
                <a:sym typeface="Poppins"/>
              </a:rPr>
              <a:t>DECISIONS</a:t>
            </a:r>
            <a:endParaRPr b="1" sz="6600">
              <a:solidFill>
                <a:srgbClr val="752864"/>
              </a:solidFill>
              <a:latin typeface="Poppins"/>
              <a:ea typeface="Poppins"/>
              <a:cs typeface="Poppins"/>
              <a:sym typeface="Poppins"/>
            </a:endParaRPr>
          </a:p>
        </p:txBody>
      </p:sp>
      <p:pic>
        <p:nvPicPr>
          <p:cNvPr id="1279" name="Google Shape;1279;p12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
        <p:nvSpPr>
          <p:cNvPr id="1280" name="Google Shape;1280;p1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4"/>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 Présentation des indicateurs calculés_2023</a:t>
            </a:r>
            <a:endParaRPr b="0" i="0" sz="2000" u="none" cap="none" strike="noStrike">
              <a:solidFill>
                <a:srgbClr val="FFFFFF"/>
              </a:solidFill>
              <a:latin typeface="Poppins"/>
              <a:ea typeface="Poppins"/>
              <a:cs typeface="Poppins"/>
              <a:sym typeface="Poppins"/>
            </a:endParaRPr>
          </a:p>
        </p:txBody>
      </p:sp>
      <p:sp>
        <p:nvSpPr>
          <p:cNvPr id="234" name="Google Shape;234;p24"/>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PM02 – Marketing et communication</a:t>
            </a:r>
            <a:endParaRPr sz="2800"/>
          </a:p>
        </p:txBody>
      </p:sp>
      <p:graphicFrame>
        <p:nvGraphicFramePr>
          <p:cNvPr id="235" name="Google Shape;235;p24"/>
          <p:cNvGraphicFramePr/>
          <p:nvPr/>
        </p:nvGraphicFramePr>
        <p:xfrm>
          <a:off x="366706" y="1326284"/>
          <a:ext cx="3000000" cy="3000000"/>
        </p:xfrm>
        <a:graphic>
          <a:graphicData uri="http://schemas.openxmlformats.org/drawingml/2006/table">
            <a:tbl>
              <a:tblPr>
                <a:noFill/>
                <a:tableStyleId>{B4AB0BF5-2397-4616-B71D-7BEB6B27EA97}</a:tableStyleId>
              </a:tblPr>
              <a:tblGrid>
                <a:gridCol w="7848600"/>
                <a:gridCol w="3561850"/>
              </a:tblGrid>
              <a:tr h="250125">
                <a:tc gridSpan="2">
                  <a:txBody>
                    <a:bodyPr/>
                    <a:lstStyle/>
                    <a:p>
                      <a:pPr indent="0" lvl="0" marL="0" marR="0" rtl="0" algn="ctr">
                        <a:spcBef>
                          <a:spcPts val="0"/>
                        </a:spcBef>
                        <a:spcAft>
                          <a:spcPts val="0"/>
                        </a:spcAft>
                        <a:buNone/>
                      </a:pPr>
                      <a:r>
                        <a:rPr b="1" i="0" lang="en-US" sz="1800" u="none" cap="none" strike="noStrike">
                          <a:solidFill>
                            <a:schemeClr val="lt1"/>
                          </a:solidFill>
                          <a:latin typeface="Poppins"/>
                          <a:ea typeface="Poppins"/>
                          <a:cs typeface="Poppins"/>
                          <a:sym typeface="Poppins"/>
                        </a:rPr>
                        <a:t>PM02- Marketing et communication</a:t>
                      </a:r>
                      <a:endParaRPr sz="1800"/>
                    </a:p>
                  </a:txBody>
                  <a:tcPr marT="0" marB="0" marR="0" marL="0"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solidFill>
                      <a:srgbClr val="752864"/>
                    </a:solidFill>
                  </a:tcPr>
                </a:tc>
                <a:tc hMerge="1"/>
              </a:tr>
              <a:tr h="240600">
                <a:tc gridSpan="2">
                  <a:txBody>
                    <a:bodyPr/>
                    <a:lstStyle/>
                    <a:p>
                      <a:pPr indent="0" lvl="0" marL="0" marR="0" rtl="0" algn="ctr">
                        <a:spcBef>
                          <a:spcPts val="0"/>
                        </a:spcBef>
                        <a:spcAft>
                          <a:spcPts val="0"/>
                        </a:spcAft>
                        <a:buNone/>
                      </a:pPr>
                      <a:r>
                        <a:t/>
                      </a:r>
                      <a:endParaRPr b="1" i="0" sz="1800" u="none" cap="none" strike="noStrike">
                        <a:solidFill>
                          <a:schemeClr val="lt1"/>
                        </a:solidFill>
                        <a:latin typeface="Poppins"/>
                        <a:ea typeface="Poppins"/>
                        <a:cs typeface="Poppins"/>
                        <a:sym typeface="Poppins"/>
                      </a:endParaRPr>
                    </a:p>
                  </a:txBody>
                  <a:tcPr marT="0" marB="0" marR="0" marL="0"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c hMerge="1"/>
              </a:tr>
              <a:tr h="250125">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Indicateurs</a:t>
                      </a:r>
                      <a:endParaRPr/>
                    </a:p>
                  </a:txBody>
                  <a:tcPr marT="0" marB="0" marR="0" marL="0" anchor="ctr">
                    <a:lnL cap="flat" cmpd="sng" w="9525">
                      <a:solidFill>
                        <a:srgbClr val="C0C0C0"/>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Annuel</a:t>
                      </a:r>
                      <a:endParaRPr b="1" i="0" sz="1800" u="none" cap="none" strike="noStrike">
                        <a:solidFill>
                          <a:srgbClr val="752864"/>
                        </a:solidFill>
                        <a:latin typeface="Poppins"/>
                        <a:ea typeface="Poppins"/>
                        <a:cs typeface="Poppins"/>
                        <a:sym typeface="Poppins"/>
                      </a:endParaRPr>
                    </a:p>
                  </a:txBody>
                  <a:tcPr marT="0" marB="0" marR="0" marL="0" anchor="ctr">
                    <a:lnL cap="flat" cmpd="sng" w="9525">
                      <a:solidFill>
                        <a:srgbClr val="A6A6A6"/>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r>
              <a:tr h="250125">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Acquisition de nouveaux patients </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lang="en-US" sz="1800" u="none" cap="none" strike="noStrike">
                          <a:solidFill>
                            <a:srgbClr val="752864"/>
                          </a:solidFill>
                          <a:latin typeface="Poppins"/>
                          <a:ea typeface="Poppins"/>
                          <a:cs typeface="Poppins"/>
                          <a:sym typeface="Poppins"/>
                        </a:rPr>
                        <a:t>Trimestre 4</a:t>
                      </a:r>
                      <a:endParaRPr b="1" sz="1800" u="none" cap="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r>
              <a:tr h="667025">
                <a:tc>
                  <a:txBody>
                    <a:bodyPr/>
                    <a:lstStyle/>
                    <a:p>
                      <a:pPr indent="0" lvl="0" marL="0" marR="0" rtl="0" algn="ctr">
                        <a:spcBef>
                          <a:spcPts val="0"/>
                        </a:spcBef>
                        <a:spcAft>
                          <a:spcPts val="0"/>
                        </a:spcAft>
                        <a:buNone/>
                      </a:pPr>
                      <a:r>
                        <a:rPr b="0" i="0" lang="en-US" sz="2400" u="none" cap="none" strike="noStrike">
                          <a:solidFill>
                            <a:srgbClr val="000000"/>
                          </a:solidFill>
                          <a:latin typeface="Poppins"/>
                          <a:ea typeface="Poppins"/>
                          <a:cs typeface="Poppins"/>
                          <a:sym typeface="Poppins"/>
                        </a:rPr>
                        <a:t>Acquisition de nouveaux patients (2023)</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lang="en-US" sz="1800" u="none" cap="none" strike="noStrike">
                          <a:solidFill>
                            <a:srgbClr val="FF0000"/>
                          </a:solidFill>
                          <a:latin typeface="Poppins"/>
                          <a:ea typeface="Poppins"/>
                          <a:cs typeface="Poppins"/>
                          <a:sym typeface="Poppins"/>
                        </a:rPr>
                        <a:t>-15%</a:t>
                      </a:r>
                      <a:endParaRPr b="1" sz="1800" u="none" cap="none" strike="noStrike">
                        <a:solidFill>
                          <a:srgbClr val="FF0000"/>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333525">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Nouveaux patients (2023)</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Semestre 2</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r>
              <a:tr h="500275">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Pourcentage des patients n'ayant aucun motif d'insatisfaction</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cap="none" strike="noStrike">
                          <a:solidFill>
                            <a:srgbClr val="00B050"/>
                          </a:solidFill>
                          <a:latin typeface="Poppins"/>
                          <a:ea typeface="Poppins"/>
                          <a:cs typeface="Poppins"/>
                          <a:sym typeface="Poppins"/>
                        </a:rPr>
                        <a:t> </a:t>
                      </a:r>
                      <a:r>
                        <a:rPr b="1" i="0" lang="en-US" sz="1800" u="none" cap="none" strike="noStrike">
                          <a:solidFill>
                            <a:srgbClr val="00B050"/>
                          </a:solidFill>
                          <a:latin typeface="Poppins"/>
                          <a:ea typeface="Poppins"/>
                          <a:cs typeface="Poppins"/>
                          <a:sym typeface="Poppins"/>
                        </a:rPr>
                        <a:t>99,6%</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500275">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Pourcentage des patientes qui recommanderaient NEST</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rgbClr val="00B050"/>
                          </a:solidFill>
                          <a:latin typeface="Poppins"/>
                          <a:ea typeface="Poppins"/>
                          <a:cs typeface="Poppins"/>
                          <a:sym typeface="Poppins"/>
                        </a:rPr>
                        <a:t>100%</a:t>
                      </a:r>
                      <a:r>
                        <a:rPr b="0" i="0" lang="en-US" sz="1800" u="none" cap="none" strike="noStrike">
                          <a:solidFill>
                            <a:srgbClr val="00B050"/>
                          </a:solidFill>
                          <a:latin typeface="Poppins"/>
                          <a:ea typeface="Poppins"/>
                          <a:cs typeface="Poppins"/>
                          <a:sym typeface="Poppins"/>
                        </a:rPr>
                        <a:t> </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333525">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Post-hospitalisation</a:t>
                      </a:r>
                      <a:endParaRPr b="1" i="0" sz="1800" u="none" cap="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Semestre 2</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r>
              <a:tr h="500275">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Pourcentage des patients n'ayant aucun motif d'insatisfaction</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rgbClr val="00B050"/>
                          </a:solidFill>
                          <a:latin typeface="Poppins"/>
                          <a:ea typeface="Poppins"/>
                          <a:cs typeface="Poppins"/>
                          <a:sym typeface="Poppins"/>
                        </a:rPr>
                        <a:t>100% </a:t>
                      </a:r>
                      <a:endParaRPr/>
                    </a:p>
                  </a:txBody>
                  <a:tcPr marT="0" marB="0" marR="0" marL="0" anchor="ctr">
                    <a:lnL cap="flat" cmpd="sng" w="9525">
                      <a:solidFill>
                        <a:srgbClr val="C0C0C0"/>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C0C0C0"/>
                      </a:solidFill>
                      <a:prstDash val="solid"/>
                      <a:round/>
                      <a:headEnd len="sm" w="sm" type="none"/>
                      <a:tailEnd len="sm" w="sm" type="none"/>
                    </a:lnB>
                  </a:tcPr>
                </a:tc>
              </a:tr>
              <a:tr h="500275">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Pourcentage des patientes qui recommanderaient NEST</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rgbClr val="00B050"/>
                          </a:solidFill>
                          <a:latin typeface="Poppins"/>
                          <a:ea typeface="Poppins"/>
                          <a:cs typeface="Poppins"/>
                          <a:sym typeface="Poppins"/>
                        </a:rPr>
                        <a:t>100% </a:t>
                      </a:r>
                      <a:endParaRPr/>
                    </a:p>
                  </a:txBody>
                  <a:tcPr marT="0" marB="0" marR="0" marL="0" anchor="ctr">
                    <a:lnL cap="flat" cmpd="sng" w="9525">
                      <a:solidFill>
                        <a:srgbClr val="C0C0C0"/>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A6A6A6"/>
                      </a:solidFill>
                      <a:prstDash val="solid"/>
                      <a:round/>
                      <a:headEnd len="sm" w="sm" type="none"/>
                      <a:tailEnd len="sm" w="sm" type="none"/>
                    </a:lnB>
                  </a:tcPr>
                </a:tc>
              </a:tr>
            </a:tbl>
          </a:graphicData>
        </a:graphic>
      </p:graphicFrame>
      <p:pic>
        <p:nvPicPr>
          <p:cNvPr id="236" name="Google Shape;236;p24"/>
          <p:cNvPicPr preferRelativeResize="0"/>
          <p:nvPr/>
        </p:nvPicPr>
        <p:blipFill rotWithShape="1">
          <a:blip r:embed="rId3">
            <a:alphaModFix/>
          </a:blip>
          <a:srcRect b="0" l="0" r="0" t="0"/>
          <a:stretch/>
        </p:blipFill>
        <p:spPr>
          <a:xfrm>
            <a:off x="167750" y="87420"/>
            <a:ext cx="1393764" cy="88023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5"/>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400">
                <a:solidFill>
                  <a:srgbClr val="752864"/>
                </a:solidFill>
                <a:latin typeface="Poppins"/>
                <a:ea typeface="Poppins"/>
                <a:cs typeface="Poppins"/>
                <a:sym typeface="Poppins"/>
              </a:rPr>
              <a:t> PM02 – Marketing et communication</a:t>
            </a:r>
            <a:endParaRPr/>
          </a:p>
        </p:txBody>
      </p:sp>
      <p:graphicFrame>
        <p:nvGraphicFramePr>
          <p:cNvPr id="242" name="Google Shape;242;p25"/>
          <p:cNvGraphicFramePr/>
          <p:nvPr/>
        </p:nvGraphicFramePr>
        <p:xfrm>
          <a:off x="702000" y="2011680"/>
          <a:ext cx="3000000" cy="3000000"/>
        </p:xfrm>
        <a:graphic>
          <a:graphicData uri="http://schemas.openxmlformats.org/drawingml/2006/table">
            <a:tbl>
              <a:tblPr>
                <a:noFill/>
                <a:tableStyleId>{B4AB0BF5-2397-4616-B71D-7BEB6B27EA97}</a:tableStyleId>
              </a:tblPr>
              <a:tblGrid>
                <a:gridCol w="3144875"/>
                <a:gridCol w="1560700"/>
                <a:gridCol w="3696075"/>
                <a:gridCol w="2183075"/>
              </a:tblGrid>
              <a:tr h="731525">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Indicateurs non conforme</a:t>
                      </a:r>
                      <a:endParaRPr b="1" i="0" sz="1800" u="none" cap="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Responsable</a:t>
                      </a:r>
                      <a:endParaRPr b="1" i="0" sz="1800" u="none" cap="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Cause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Action corrective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2435850">
                <a:tc>
                  <a:txBody>
                    <a:bodyPr/>
                    <a:lstStyle/>
                    <a:p>
                      <a:pPr indent="0" lvl="0" marL="0" marR="0" rtl="0" algn="l">
                        <a:spcBef>
                          <a:spcPts val="0"/>
                        </a:spcBef>
                        <a:spcAft>
                          <a:spcPts val="0"/>
                        </a:spcAft>
                        <a:buNone/>
                      </a:pPr>
                      <a:r>
                        <a:rPr b="0" i="0" lang="en-US" sz="1800" u="none" cap="none" strike="noStrike">
                          <a:solidFill>
                            <a:srgbClr val="000000"/>
                          </a:solidFill>
                          <a:latin typeface="Poppins"/>
                          <a:ea typeface="Poppins"/>
                          <a:cs typeface="Poppins"/>
                          <a:sym typeface="Poppins"/>
                        </a:rPr>
                        <a:t>Acquisition de nouveaux patients </a:t>
                      </a:r>
                      <a:endParaRPr b="1" i="0" sz="1800" u="none" cap="none" strike="noStrike">
                        <a:solidFill>
                          <a:srgbClr val="000000"/>
                        </a:solidFill>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Sokhna</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cap="none" strike="noStrike">
                        <a:solidFill>
                          <a:srgbClr val="000000"/>
                        </a:solidFill>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cap="none" strike="noStrike">
                        <a:solidFill>
                          <a:srgbClr val="000000"/>
                        </a:solidFill>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243" name="Google Shape;243;p25"/>
          <p:cNvSpPr/>
          <p:nvPr/>
        </p:nvSpPr>
        <p:spPr>
          <a:xfrm>
            <a:off x="0" y="640990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 Présentation plan d’action cibles non atteintes T4</a:t>
            </a:r>
            <a:r>
              <a:rPr b="0" i="0" lang="en-US" sz="2000" u="none" cap="none" strike="noStrike">
                <a:solidFill>
                  <a:srgbClr val="FFFFFF"/>
                </a:solidFill>
                <a:latin typeface="Poppins"/>
                <a:ea typeface="Poppins"/>
                <a:cs typeface="Poppins"/>
                <a:sym typeface="Poppins"/>
              </a:rPr>
              <a:t> </a:t>
            </a:r>
            <a:r>
              <a:rPr b="0" i="0" lang="en-US" sz="2000" u="none" cap="none" strike="noStrike">
                <a:solidFill>
                  <a:srgbClr val="FFFFFF"/>
                </a:solidFill>
                <a:latin typeface="Poppins"/>
                <a:ea typeface="Poppins"/>
                <a:cs typeface="Poppins"/>
                <a:sym typeface="Poppins"/>
              </a:rPr>
              <a:t>2023</a:t>
            </a:r>
            <a:endParaRPr b="0" i="0" sz="2000" u="none" cap="none" strike="noStrike">
              <a:solidFill>
                <a:srgbClr val="FFFFFF"/>
              </a:solidFill>
              <a:latin typeface="Poppins"/>
              <a:ea typeface="Poppins"/>
              <a:cs typeface="Poppins"/>
              <a:sym typeface="Poppins"/>
            </a:endParaRPr>
          </a:p>
        </p:txBody>
      </p:sp>
      <p:sp>
        <p:nvSpPr>
          <p:cNvPr id="244" name="Google Shape;244;p25"/>
          <p:cNvSpPr/>
          <p:nvPr/>
        </p:nvSpPr>
        <p:spPr>
          <a:xfrm>
            <a:off x="702000" y="1558023"/>
            <a:ext cx="10584722"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Poppins"/>
                <a:ea typeface="Poppins"/>
                <a:cs typeface="Poppins"/>
                <a:sym typeface="Poppins"/>
              </a:rPr>
              <a:t>PM02- Marketing et Communication</a:t>
            </a:r>
            <a:endParaRPr sz="1800">
              <a:solidFill>
                <a:schemeClr val="lt1"/>
              </a:solidFill>
              <a:latin typeface="Poppins"/>
              <a:ea typeface="Poppins"/>
              <a:cs typeface="Poppins"/>
              <a:sym typeface="Poppins"/>
            </a:endParaRPr>
          </a:p>
        </p:txBody>
      </p:sp>
      <p:pic>
        <p:nvPicPr>
          <p:cNvPr id="245" name="Google Shape;245;p25"/>
          <p:cNvPicPr preferRelativeResize="0"/>
          <p:nvPr/>
        </p:nvPicPr>
        <p:blipFill rotWithShape="1">
          <a:blip r:embed="rId3">
            <a:alphaModFix/>
          </a:blip>
          <a:srcRect b="0" l="0" r="0" t="0"/>
          <a:stretch/>
        </p:blipFill>
        <p:spPr>
          <a:xfrm>
            <a:off x="167750" y="87420"/>
            <a:ext cx="1393764" cy="8802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26"/>
          <p:cNvSpPr txBox="1"/>
          <p:nvPr>
            <p:ph type="title"/>
          </p:nvPr>
        </p:nvSpPr>
        <p:spPr>
          <a:xfrm>
            <a:off x="0" y="6324600"/>
            <a:ext cx="12192000" cy="307500"/>
          </a:xfrm>
          <a:prstGeom prst="rect">
            <a:avLst/>
          </a:prstGeom>
          <a:solidFill>
            <a:srgbClr val="EBBDA9"/>
          </a:solidFill>
          <a:ln>
            <a:noFill/>
          </a:ln>
        </p:spPr>
        <p:txBody>
          <a:bodyPr anchorCtr="0" anchor="ctr" bIns="45700" lIns="914400" spcFirstLastPara="1" rIns="91425" wrap="square" tIns="45700">
            <a:noAutofit/>
          </a:bodyPr>
          <a:lstStyle/>
          <a:p>
            <a:pPr indent="0" lvl="0" marL="0" rtl="0" algn="ctr">
              <a:lnSpc>
                <a:spcPct val="90000"/>
              </a:lnSpc>
              <a:spcBef>
                <a:spcPts val="0"/>
              </a:spcBef>
              <a:spcAft>
                <a:spcPts val="0"/>
              </a:spcAft>
              <a:buClr>
                <a:schemeClr val="lt1"/>
              </a:buClr>
              <a:buSzPts val="1620"/>
              <a:buFont typeface="Poppins"/>
              <a:buNone/>
            </a:pPr>
            <a:r>
              <a:rPr lang="en-US" sz="2020">
                <a:solidFill>
                  <a:schemeClr val="lt1"/>
                </a:solidFill>
                <a:latin typeface="Poppins"/>
                <a:ea typeface="Poppins"/>
                <a:cs typeface="Poppins"/>
                <a:sym typeface="Poppins"/>
              </a:rPr>
              <a:t>Actions dans Qualipro (réalisées, en cours, en retard)</a:t>
            </a:r>
            <a:endParaRPr sz="2020">
              <a:solidFill>
                <a:schemeClr val="lt1"/>
              </a:solidFill>
              <a:latin typeface="Poppins"/>
              <a:ea typeface="Poppins"/>
              <a:cs typeface="Poppins"/>
              <a:sym typeface="Poppins"/>
            </a:endParaRPr>
          </a:p>
        </p:txBody>
      </p:sp>
      <p:graphicFrame>
        <p:nvGraphicFramePr>
          <p:cNvPr id="251" name="Google Shape;251;p26"/>
          <p:cNvGraphicFramePr/>
          <p:nvPr/>
        </p:nvGraphicFramePr>
        <p:xfrm>
          <a:off x="366849" y="1673550"/>
          <a:ext cx="3000000" cy="3000000"/>
        </p:xfrm>
        <a:graphic>
          <a:graphicData uri="http://schemas.openxmlformats.org/drawingml/2006/table">
            <a:tbl>
              <a:tblPr>
                <a:noFill/>
                <a:tableStyleId>{B4AB0BF5-2397-4616-B71D-7BEB6B27EA97}</a:tableStyleId>
              </a:tblPr>
              <a:tblGrid>
                <a:gridCol w="5235350"/>
                <a:gridCol w="2076375"/>
                <a:gridCol w="4069225"/>
              </a:tblGrid>
              <a:tr h="567150">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Sous action</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752864"/>
                        </a:buClr>
                        <a:buSzPts val="1800"/>
                        <a:buFont typeface="Poppins"/>
                        <a:buNone/>
                      </a:pPr>
                      <a:r>
                        <a:rPr b="1" i="0" lang="en-US" sz="1800" u="none" cap="none" strike="noStrike">
                          <a:solidFill>
                            <a:srgbClr val="752864"/>
                          </a:solidFill>
                          <a:latin typeface="Poppins"/>
                          <a:ea typeface="Poppins"/>
                          <a:cs typeface="Poppins"/>
                          <a:sym typeface="Poppins"/>
                        </a:rPr>
                        <a:t>Responsable de Réalisation</a:t>
                      </a:r>
                      <a:endParaRPr b="1" i="0" sz="1800" u="none" cap="none" strike="noStrike">
                        <a:solidFill>
                          <a:srgbClr val="752864"/>
                        </a:solidFill>
                        <a:latin typeface="Poppins"/>
                        <a:ea typeface="Poppins"/>
                        <a:cs typeface="Poppins"/>
                        <a:sym typeface="Poppins"/>
                      </a:endParaRPr>
                    </a:p>
                    <a:p>
                      <a:pPr indent="0" lvl="0" marL="0" marR="0" rtl="0" algn="ctr">
                        <a:spcBef>
                          <a:spcPts val="0"/>
                        </a:spcBef>
                        <a:spcAft>
                          <a:spcPts val="0"/>
                        </a:spcAft>
                        <a:buNone/>
                      </a:pPr>
                      <a:r>
                        <a:t/>
                      </a:r>
                      <a:endParaRPr b="1" i="0" sz="1800" u="none" cap="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Responsable de suivi</a:t>
                      </a:r>
                      <a:endParaRPr b="1" i="0" sz="1800" u="none" cap="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r>
              <a:tr h="1688025">
                <a:tc>
                  <a:txBody>
                    <a:bodyPr/>
                    <a:lstStyle/>
                    <a:p>
                      <a:pPr indent="0" lvl="0" marL="0" marR="0" rtl="0" algn="l">
                        <a:spcBef>
                          <a:spcPts val="0"/>
                        </a:spcBef>
                        <a:spcAft>
                          <a:spcPts val="0"/>
                        </a:spcAft>
                        <a:buNone/>
                      </a:pPr>
                      <a:r>
                        <a:rPr lang="en-US" sz="1800" u="none" cap="none" strike="noStrike">
                          <a:latin typeface="Poppins"/>
                          <a:ea typeface="Poppins"/>
                          <a:cs typeface="Poppins"/>
                          <a:sym typeface="Poppins"/>
                        </a:rPr>
                        <a:t>Développer des séances IEC sur l'image des SF et inf</a:t>
                      </a:r>
                      <a:endParaRPr b="0" i="0" sz="1800">
                        <a:solidFill>
                          <a:schemeClr val="dk1"/>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Poppins"/>
                        <a:buNone/>
                      </a:pPr>
                      <a:r>
                        <a:rPr b="0" i="0" lang="en-US" sz="1800" u="none" cap="none" strike="noStrike">
                          <a:solidFill>
                            <a:srgbClr val="000000"/>
                          </a:solidFill>
                          <a:latin typeface="Poppins"/>
                          <a:ea typeface="Poppins"/>
                          <a:cs typeface="Poppins"/>
                          <a:sym typeface="Poppins"/>
                        </a:rPr>
                        <a:t>Khady</a:t>
                      </a:r>
                      <a:endParaRPr b="0" i="0" sz="1800" u="none" cap="none" strike="noStrike">
                        <a:solidFill>
                          <a:srgbClr val="000000"/>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Lauriane</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242350">
                <a:tc>
                  <a:txBody>
                    <a:bodyPr/>
                    <a:lstStyle/>
                    <a:p>
                      <a:pPr indent="0" lvl="0" marL="0" marR="0" rtl="0" algn="l">
                        <a:spcBef>
                          <a:spcPts val="0"/>
                        </a:spcBef>
                        <a:spcAft>
                          <a:spcPts val="0"/>
                        </a:spcAft>
                        <a:buNone/>
                      </a:pPr>
                      <a:r>
                        <a:rPr b="0" i="0" lang="en-US" sz="1800">
                          <a:solidFill>
                            <a:schemeClr val="dk1"/>
                          </a:solidFill>
                          <a:latin typeface="Poppins"/>
                          <a:ea typeface="Poppins"/>
                          <a:cs typeface="Poppins"/>
                          <a:sym typeface="Poppins"/>
                        </a:rPr>
                        <a:t>Revoir le design de la clinique et </a:t>
                      </a:r>
                      <a:endParaRPr sz="1800"/>
                    </a:p>
                    <a:p>
                      <a:pPr indent="0" lvl="0" marL="0" marR="0" rtl="0" algn="l">
                        <a:spcBef>
                          <a:spcPts val="0"/>
                        </a:spcBef>
                        <a:spcAft>
                          <a:spcPts val="0"/>
                        </a:spcAft>
                        <a:buNone/>
                      </a:pPr>
                      <a:r>
                        <a:rPr b="0" i="0" lang="en-US" sz="1800">
                          <a:solidFill>
                            <a:schemeClr val="dk1"/>
                          </a:solidFill>
                          <a:latin typeface="Poppins"/>
                          <a:ea typeface="Poppins"/>
                          <a:cs typeface="Poppins"/>
                          <a:sym typeface="Poppins"/>
                        </a:rPr>
                        <a:t>du plateau</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Khady</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Lauriane</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252" name="Google Shape;252;p26"/>
          <p:cNvSpPr/>
          <p:nvPr/>
        </p:nvSpPr>
        <p:spPr>
          <a:xfrm>
            <a:off x="701999" y="1225286"/>
            <a:ext cx="9915511"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Poppins"/>
                <a:ea typeface="Poppins"/>
                <a:cs typeface="Poppins"/>
                <a:sym typeface="Poppins"/>
              </a:rPr>
              <a:t>PM02- Marketing et Communication</a:t>
            </a:r>
            <a:endParaRPr sz="1800">
              <a:solidFill>
                <a:schemeClr val="lt1"/>
              </a:solidFill>
              <a:latin typeface="Poppins"/>
              <a:ea typeface="Poppins"/>
              <a:cs typeface="Poppins"/>
              <a:sym typeface="Poppins"/>
            </a:endParaRPr>
          </a:p>
        </p:txBody>
      </p:sp>
      <p:sp>
        <p:nvSpPr>
          <p:cNvPr id="253" name="Google Shape;253;p26"/>
          <p:cNvSpPr txBox="1"/>
          <p:nvPr/>
        </p:nvSpPr>
        <p:spPr>
          <a:xfrm>
            <a:off x="701999" y="45672"/>
            <a:ext cx="10788000" cy="89607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2800"/>
              <a:buFont typeface="Arial"/>
              <a:buNone/>
            </a:pPr>
            <a:r>
              <a:rPr b="1" lang="en-US" sz="2800">
                <a:solidFill>
                  <a:srgbClr val="752864"/>
                </a:solidFill>
                <a:latin typeface="Arial"/>
                <a:ea typeface="Arial"/>
                <a:cs typeface="Arial"/>
                <a:sym typeface="Arial"/>
              </a:rPr>
              <a:t> PM02 – Marketing et communication</a:t>
            </a:r>
            <a:endParaRPr/>
          </a:p>
        </p:txBody>
      </p:sp>
      <p:pic>
        <p:nvPicPr>
          <p:cNvPr id="254" name="Google Shape;254;p26"/>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7"/>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Gestion du processus</a:t>
            </a:r>
            <a:endParaRPr b="0" i="0" sz="2000" u="none" cap="none" strike="noStrike">
              <a:solidFill>
                <a:srgbClr val="FFFFFF"/>
              </a:solidFill>
              <a:latin typeface="Poppins"/>
              <a:ea typeface="Poppins"/>
              <a:cs typeface="Poppins"/>
              <a:sym typeface="Poppins"/>
            </a:endParaRPr>
          </a:p>
        </p:txBody>
      </p:sp>
      <p:graphicFrame>
        <p:nvGraphicFramePr>
          <p:cNvPr id="260" name="Google Shape;260;p27"/>
          <p:cNvGraphicFramePr/>
          <p:nvPr/>
        </p:nvGraphicFramePr>
        <p:xfrm>
          <a:off x="701676" y="1507311"/>
          <a:ext cx="3000000" cy="3000000"/>
        </p:xfrm>
        <a:graphic>
          <a:graphicData uri="http://schemas.openxmlformats.org/drawingml/2006/table">
            <a:tbl>
              <a:tblPr>
                <a:noFill/>
                <a:tableStyleId>{B4AB0BF5-2397-4616-B71D-7BEB6B27EA97}</a:tableStyleId>
              </a:tblPr>
              <a:tblGrid>
                <a:gridCol w="4892925"/>
                <a:gridCol w="2210350"/>
                <a:gridCol w="3685050"/>
              </a:tblGrid>
              <a:tr h="5608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PM02 – Marketing et Communication</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b="0" i="0" sz="1800" u="none" strike="noStrike">
                        <a:solidFill>
                          <a:srgbClr val="000000"/>
                        </a:solidFill>
                        <a:latin typeface="Arial Narrow"/>
                        <a:ea typeface="Arial Narrow"/>
                        <a:cs typeface="Arial Narrow"/>
                        <a:sym typeface="Arial Narrow"/>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Arial Narrow"/>
                        <a:ea typeface="Arial Narrow"/>
                        <a:cs typeface="Arial Narrow"/>
                        <a:sym typeface="Arial Narrow"/>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Arial Narrow"/>
                        <a:ea typeface="Arial Narrow"/>
                        <a:cs typeface="Arial Narrow"/>
                        <a:sym typeface="Arial Narrow"/>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Rubriques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Réponses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Commentaires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10457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dernier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Décembre 2022</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Clr>
                          <a:schemeClr val="dk1"/>
                        </a:buClr>
                        <a:buSzPts val="2400"/>
                        <a:buFont typeface="Arial"/>
                        <a:buNone/>
                      </a:pPr>
                      <a:r>
                        <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4441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Derniers Audits cloturés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OUI</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516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Ecarts/</a:t>
                      </a:r>
                      <a:r>
                        <a:rPr b="1" lang="en-US" sz="1800">
                          <a:solidFill>
                            <a:srgbClr val="752864"/>
                          </a:solidFill>
                          <a:latin typeface="Poppins"/>
                          <a:ea typeface="Poppins"/>
                          <a:cs typeface="Poppins"/>
                          <a:sym typeface="Poppins"/>
                        </a:rPr>
                        <a:t>points</a:t>
                      </a:r>
                      <a:r>
                        <a:rPr b="1" i="0" lang="en-US" sz="1800" u="none" strike="noStrike">
                          <a:solidFill>
                            <a:srgbClr val="752864"/>
                          </a:solidFill>
                          <a:latin typeface="Poppins"/>
                          <a:ea typeface="Poppins"/>
                          <a:cs typeface="Poppins"/>
                          <a:sym typeface="Poppins"/>
                        </a:rPr>
                        <a:t> faibles ouverts/non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OUI</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600"/>
                        <a:buFont typeface="Poppins"/>
                        <a:buNone/>
                      </a:pPr>
                      <a:r>
                        <a:rPr b="1" lang="en-US" sz="1800">
                          <a:latin typeface="Poppins"/>
                          <a:ea typeface="Poppins"/>
                          <a:cs typeface="Poppins"/>
                          <a:sym typeface="Poppins"/>
                        </a:rPr>
                        <a:t>2 points faibles</a:t>
                      </a:r>
                      <a:endParaRPr b="1"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542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prochain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Novembre 2024</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rgbClr val="CC33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261" name="Google Shape;261;p27"/>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PM02 – Marketing et communication</a:t>
            </a:r>
            <a:endParaRPr/>
          </a:p>
        </p:txBody>
      </p:sp>
      <p:pic>
        <p:nvPicPr>
          <p:cNvPr id="262" name="Google Shape;262;p27"/>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graphicFrame>
        <p:nvGraphicFramePr>
          <p:cNvPr id="267" name="Google Shape;267;p28"/>
          <p:cNvGraphicFramePr/>
          <p:nvPr/>
        </p:nvGraphicFramePr>
        <p:xfrm>
          <a:off x="702000" y="1675171"/>
          <a:ext cx="3000000" cy="3000000"/>
        </p:xfrm>
        <a:graphic>
          <a:graphicData uri="http://schemas.openxmlformats.org/drawingml/2006/table">
            <a:tbl>
              <a:tblPr>
                <a:noFill/>
                <a:tableStyleId>{B4AB0BF5-2397-4616-B71D-7BEB6B27EA97}</a:tableStyleId>
              </a:tblPr>
              <a:tblGrid>
                <a:gridCol w="5426825"/>
                <a:gridCol w="4709950"/>
              </a:tblGrid>
              <a:tr h="454975">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PM02</a:t>
                      </a:r>
                      <a:r>
                        <a:rPr b="1" i="0" lang="en-US" sz="1800" u="none" strike="noStrike">
                          <a:solidFill>
                            <a:srgbClr val="FFFFFF"/>
                          </a:solidFill>
                          <a:latin typeface="Poppins"/>
                          <a:ea typeface="Poppins"/>
                          <a:cs typeface="Poppins"/>
                          <a:sym typeface="Poppins"/>
                        </a:rPr>
                        <a:t> – Marketing et Communication</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r>
              <a:tr h="454975">
                <a:tc>
                  <a:txBody>
                    <a:bodyPr/>
                    <a:lstStyle/>
                    <a:p>
                      <a:pPr indent="0" lvl="0" marL="0" marR="0" rtl="0" algn="l">
                        <a:spcBef>
                          <a:spcPts val="0"/>
                        </a:spcBef>
                        <a:spcAft>
                          <a:spcPts val="0"/>
                        </a:spcAft>
                        <a:buNone/>
                      </a:pPr>
                      <a:r>
                        <a:t/>
                      </a:r>
                      <a:endParaRPr b="0" i="0" sz="1800" u="none" strike="noStrike">
                        <a:solidFill>
                          <a:srgbClr val="000000"/>
                        </a:solidFill>
                        <a:latin typeface="Arial"/>
                        <a:ea typeface="Arial"/>
                        <a:cs typeface="Arial"/>
                        <a:sym typeface="Arial"/>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Arial"/>
                        <a:ea typeface="Arial"/>
                        <a:cs typeface="Arial"/>
                        <a:sym typeface="Arial"/>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r>
              <a:tr h="751425">
                <a:tc>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Besoin/réclamation</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rgbClr val="752864"/>
                    </a:solidFill>
                  </a:tcPr>
                </a:tc>
              </a:tr>
              <a:tr h="2259375">
                <a:tc>
                  <a:txBody>
                    <a:bodyPr/>
                    <a:lstStyle/>
                    <a:p>
                      <a:pPr indent="0" lvl="0" marL="0" marR="0" rtl="0" algn="ctr">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rPr b="1" i="0" lang="en-US" sz="1800" u="none" strike="noStrike">
                          <a:solidFill>
                            <a:srgbClr val="C00000"/>
                          </a:solidFill>
                          <a:latin typeface="Arial Rounded"/>
                          <a:ea typeface="Arial Rounded"/>
                          <a:cs typeface="Arial Rounded"/>
                          <a:sym typeface="Arial Rounded"/>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268" name="Google Shape;268;p28"/>
          <p:cNvSpPr txBox="1"/>
          <p:nvPr>
            <p:ph type="title"/>
          </p:nvPr>
        </p:nvSpPr>
        <p:spPr>
          <a:xfrm>
            <a:off x="838200" y="0"/>
            <a:ext cx="113538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PM02 – Marketing et Communication</a:t>
            </a:r>
            <a:endParaRPr sz="2800"/>
          </a:p>
        </p:txBody>
      </p:sp>
      <p:sp>
        <p:nvSpPr>
          <p:cNvPr id="269" name="Google Shape;269;p28"/>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pic>
        <p:nvPicPr>
          <p:cNvPr id="270" name="Google Shape;270;p2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9"/>
          <p:cNvSpPr/>
          <p:nvPr/>
        </p:nvSpPr>
        <p:spPr>
          <a:xfrm>
            <a:off x="1502230" y="2446907"/>
            <a:ext cx="9326880" cy="156966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Organisation SMQ &amp;</a:t>
            </a:r>
            <a:r>
              <a:rPr b="1" i="0" lang="en-US" sz="4800" u="none" cap="none" strike="noStrike">
                <a:solidFill>
                  <a:srgbClr val="752864"/>
                </a:solidFill>
                <a:latin typeface="Poppins"/>
                <a:ea typeface="Poppins"/>
                <a:cs typeface="Poppins"/>
                <a:sym typeface="Poppins"/>
              </a:rPr>
              <a:t> Amélioration Continue</a:t>
            </a:r>
            <a:endParaRPr b="1" i="0" sz="4800" u="none" cap="none" strike="noStrike">
              <a:solidFill>
                <a:srgbClr val="752864"/>
              </a:solidFill>
              <a:latin typeface="Poppins"/>
              <a:ea typeface="Poppins"/>
              <a:cs typeface="Poppins"/>
              <a:sym typeface="Poppins"/>
            </a:endParaRPr>
          </a:p>
        </p:txBody>
      </p:sp>
      <p:pic>
        <p:nvPicPr>
          <p:cNvPr id="276" name="Google Shape;276;p2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0"/>
          <p:cNvSpPr txBox="1"/>
          <p:nvPr>
            <p:ph type="title"/>
          </p:nvPr>
        </p:nvSpPr>
        <p:spPr>
          <a:xfrm>
            <a:off x="1150960" y="195392"/>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PM03 – Organisation du SMQ et amélioration continue</a:t>
            </a:r>
            <a:endParaRPr/>
          </a:p>
        </p:txBody>
      </p:sp>
      <p:grpSp>
        <p:nvGrpSpPr>
          <p:cNvPr id="282" name="Google Shape;282;p30"/>
          <p:cNvGrpSpPr/>
          <p:nvPr/>
        </p:nvGrpSpPr>
        <p:grpSpPr>
          <a:xfrm>
            <a:off x="605116" y="1681511"/>
            <a:ext cx="3561936" cy="1152963"/>
            <a:chOff x="-1" y="-1"/>
            <a:chExt cx="4996557" cy="1152962"/>
          </a:xfrm>
        </p:grpSpPr>
        <p:sp>
          <p:nvSpPr>
            <p:cNvPr id="283" name="Google Shape;283;p30"/>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Finalité</a:t>
              </a:r>
              <a:endParaRPr/>
            </a:p>
          </p:txBody>
        </p:sp>
        <p:grpSp>
          <p:nvGrpSpPr>
            <p:cNvPr id="284" name="Google Shape;284;p30"/>
            <p:cNvGrpSpPr/>
            <p:nvPr/>
          </p:nvGrpSpPr>
          <p:grpSpPr>
            <a:xfrm>
              <a:off x="4191985" y="-1"/>
              <a:ext cx="804571" cy="1152962"/>
              <a:chOff x="0" y="0"/>
              <a:chExt cx="804567" cy="1152959"/>
            </a:xfrm>
          </p:grpSpPr>
          <p:sp>
            <p:nvSpPr>
              <p:cNvPr id="285" name="Google Shape;285;p30"/>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286" name="Google Shape;286;p30"/>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1</a:t>
                </a:r>
                <a:endParaRPr/>
              </a:p>
            </p:txBody>
          </p:sp>
          <p:sp>
            <p:nvSpPr>
              <p:cNvPr id="287" name="Google Shape;287;p30"/>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288" name="Google Shape;288;p30"/>
          <p:cNvGrpSpPr/>
          <p:nvPr/>
        </p:nvGrpSpPr>
        <p:grpSpPr>
          <a:xfrm>
            <a:off x="4287962" y="2086202"/>
            <a:ext cx="907706" cy="442988"/>
            <a:chOff x="34099" y="0"/>
            <a:chExt cx="2592661" cy="453439"/>
          </a:xfrm>
        </p:grpSpPr>
        <p:cxnSp>
          <p:nvCxnSpPr>
            <p:cNvPr id="289" name="Google Shape;289;p30"/>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290" name="Google Shape;290;p30"/>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291" name="Google Shape;291;p30"/>
          <p:cNvSpPr txBox="1"/>
          <p:nvPr/>
        </p:nvSpPr>
        <p:spPr>
          <a:xfrm>
            <a:off x="5316578" y="1690428"/>
            <a:ext cx="6326700" cy="9234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Poppins"/>
                <a:ea typeface="Poppins"/>
                <a:cs typeface="Poppins"/>
                <a:sym typeface="Poppins"/>
              </a:rPr>
              <a:t>Soutenir la dynamique de l'amélioration des performances, assurer la satisfaction des parties intéressées et l'atteinte des objectifs.</a:t>
            </a:r>
            <a:endParaRPr sz="1800">
              <a:solidFill>
                <a:schemeClr val="dk1"/>
              </a:solidFill>
              <a:latin typeface="Poppins"/>
              <a:ea typeface="Poppins"/>
              <a:cs typeface="Poppins"/>
              <a:sym typeface="Poppins"/>
            </a:endParaRPr>
          </a:p>
        </p:txBody>
      </p:sp>
      <p:grpSp>
        <p:nvGrpSpPr>
          <p:cNvPr id="292" name="Google Shape;292;p30"/>
          <p:cNvGrpSpPr/>
          <p:nvPr/>
        </p:nvGrpSpPr>
        <p:grpSpPr>
          <a:xfrm>
            <a:off x="605116" y="4216774"/>
            <a:ext cx="3418245" cy="1152963"/>
            <a:chOff x="-1" y="-1"/>
            <a:chExt cx="4996557" cy="1152962"/>
          </a:xfrm>
        </p:grpSpPr>
        <p:sp>
          <p:nvSpPr>
            <p:cNvPr id="293" name="Google Shape;293;p30"/>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294" name="Google Shape;294;p30"/>
            <p:cNvGrpSpPr/>
            <p:nvPr/>
          </p:nvGrpSpPr>
          <p:grpSpPr>
            <a:xfrm>
              <a:off x="4191985" y="-1"/>
              <a:ext cx="804571" cy="1152962"/>
              <a:chOff x="0" y="0"/>
              <a:chExt cx="804567" cy="1152959"/>
            </a:xfrm>
          </p:grpSpPr>
          <p:sp>
            <p:nvSpPr>
              <p:cNvPr id="295" name="Google Shape;295;p30"/>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296" name="Google Shape;296;p30"/>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297" name="Google Shape;297;p30"/>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298" name="Google Shape;298;p30"/>
          <p:cNvGrpSpPr/>
          <p:nvPr/>
        </p:nvGrpSpPr>
        <p:grpSpPr>
          <a:xfrm>
            <a:off x="4287962" y="4584165"/>
            <a:ext cx="911055" cy="442988"/>
            <a:chOff x="34099" y="0"/>
            <a:chExt cx="2592661" cy="453439"/>
          </a:xfrm>
        </p:grpSpPr>
        <p:cxnSp>
          <p:nvCxnSpPr>
            <p:cNvPr id="299" name="Google Shape;299;p30"/>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300" name="Google Shape;300;p30"/>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301" name="Google Shape;301;p30"/>
          <p:cNvSpPr txBox="1"/>
          <p:nvPr/>
        </p:nvSpPr>
        <p:spPr>
          <a:xfrm>
            <a:off x="5316578" y="4287614"/>
            <a:ext cx="6604800" cy="9234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730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De : Exigences des parties intéressées et enjeux</a:t>
            </a:r>
            <a:endParaRPr sz="1800"/>
          </a:p>
          <a:p>
            <a:pPr indent="-2730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A : Satisfaction des exigences et atteinte des objectifs.</a:t>
            </a:r>
            <a:endParaRPr sz="1800">
              <a:solidFill>
                <a:schemeClr val="dk1"/>
              </a:solidFill>
              <a:latin typeface="Poppins"/>
              <a:ea typeface="Poppins"/>
              <a:cs typeface="Poppins"/>
              <a:sym typeface="Poppins"/>
            </a:endParaRPr>
          </a:p>
        </p:txBody>
      </p:sp>
      <p:sp>
        <p:nvSpPr>
          <p:cNvPr id="302" name="Google Shape;302;p30"/>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Finalité &amp; Périmètre</a:t>
            </a:r>
            <a:endParaRPr sz="2000"/>
          </a:p>
        </p:txBody>
      </p:sp>
      <p:sp>
        <p:nvSpPr>
          <p:cNvPr id="303" name="Google Shape;303;p30"/>
          <p:cNvSpPr txBox="1"/>
          <p:nvPr/>
        </p:nvSpPr>
        <p:spPr>
          <a:xfrm>
            <a:off x="605116" y="1044097"/>
            <a:ext cx="3465051"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Sokhna</a:t>
            </a:r>
            <a:endParaRPr sz="1800">
              <a:solidFill>
                <a:schemeClr val="dk1"/>
              </a:solidFill>
              <a:latin typeface="Poppins"/>
              <a:ea typeface="Poppins"/>
              <a:cs typeface="Poppins"/>
              <a:sym typeface="Poppins"/>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Yacine</a:t>
            </a:r>
            <a:endParaRPr/>
          </a:p>
          <a:p>
            <a:pPr indent="0" lvl="0" marL="0" marR="0" rtl="0" algn="l">
              <a:spcBef>
                <a:spcPts val="0"/>
              </a:spcBef>
              <a:spcAft>
                <a:spcPts val="0"/>
              </a:spcAft>
              <a:buNone/>
            </a:pPr>
            <a:r>
              <a:t/>
            </a:r>
            <a:endParaRPr sz="1800">
              <a:solidFill>
                <a:schemeClr val="dk1"/>
              </a:solidFill>
              <a:latin typeface="Poppins"/>
              <a:ea typeface="Poppins"/>
              <a:cs typeface="Poppins"/>
              <a:sym typeface="Poppins"/>
            </a:endParaRPr>
          </a:p>
        </p:txBody>
      </p:sp>
      <p:pic>
        <p:nvPicPr>
          <p:cNvPr id="304" name="Google Shape;304;p3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31"/>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310" name="Google Shape;310;p31"/>
          <p:cNvSpPr txBox="1"/>
          <p:nvPr>
            <p:ph type="title"/>
          </p:nvPr>
        </p:nvSpPr>
        <p:spPr>
          <a:xfrm>
            <a:off x="1616400" y="178000"/>
            <a:ext cx="104373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 PM03 – Organisation du SMQ et amélioration continue</a:t>
            </a:r>
            <a:endParaRPr sz="2800"/>
          </a:p>
        </p:txBody>
      </p:sp>
      <p:graphicFrame>
        <p:nvGraphicFramePr>
          <p:cNvPr id="311" name="Google Shape;311;p31"/>
          <p:cNvGraphicFramePr/>
          <p:nvPr/>
        </p:nvGraphicFramePr>
        <p:xfrm>
          <a:off x="702000" y="1858646"/>
          <a:ext cx="3000000" cy="3000000"/>
        </p:xfrm>
        <a:graphic>
          <a:graphicData uri="http://schemas.openxmlformats.org/drawingml/2006/table">
            <a:tbl>
              <a:tblPr firstRow="1">
                <a:noFill/>
                <a:tableStyleId>{7A25A91B-4FEC-467A-B651-A79672153B92}</a:tableStyleId>
              </a:tblPr>
              <a:tblGrid>
                <a:gridCol w="4173325"/>
                <a:gridCol w="1141125"/>
                <a:gridCol w="1535225"/>
                <a:gridCol w="993225"/>
                <a:gridCol w="2933050"/>
              </a:tblGrid>
              <a:tr h="573850">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INDICATEURS </a:t>
                      </a:r>
                      <a:endParaRPr b="0" i="0" sz="1800" u="none" strike="noStrike">
                        <a:solidFill>
                          <a:srgbClr val="752864"/>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RESP.</a:t>
                      </a:r>
                      <a:endParaRPr b="0" i="0" sz="1800" u="none" strike="noStrike">
                        <a:solidFill>
                          <a:srgbClr val="752864"/>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FREQ.</a:t>
                      </a:r>
                      <a:endParaRPr b="0" i="0" sz="1800" u="none" strike="noStrike">
                        <a:solidFill>
                          <a:srgbClr val="752864"/>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CIBLE</a:t>
                      </a:r>
                      <a:endParaRPr b="0" i="0" sz="1800" u="none" strike="noStrike">
                        <a:solidFill>
                          <a:srgbClr val="752864"/>
                        </a:solidFill>
                        <a:latin typeface="Poppins"/>
                        <a:ea typeface="Poppins"/>
                        <a:cs typeface="Poppins"/>
                        <a:sym typeface="Poppins"/>
                      </a:endParaRPr>
                    </a:p>
                  </a:txBody>
                  <a:tcPr marT="0" marB="0" marR="0" marL="0" anchor="ctr"/>
                </a:tc>
                <a:tc>
                  <a:txBody>
                    <a:bodyPr/>
                    <a:lstStyle/>
                    <a:p>
                      <a:pPr indent="0" lvl="0" marL="0" marR="0" rtl="0" algn="l">
                        <a:spcBef>
                          <a:spcPts val="0"/>
                        </a:spcBef>
                        <a:spcAft>
                          <a:spcPts val="0"/>
                        </a:spcAft>
                        <a:buNone/>
                      </a:pPr>
                      <a:r>
                        <a:rPr lang="en-US" sz="1800" u="none" strike="noStrike">
                          <a:solidFill>
                            <a:srgbClr val="752864"/>
                          </a:solidFill>
                          <a:latin typeface="Poppins"/>
                          <a:ea typeface="Poppins"/>
                          <a:cs typeface="Poppins"/>
                          <a:sym typeface="Poppins"/>
                        </a:rPr>
                        <a:t>METHODE DE CALCUL</a:t>
                      </a:r>
                      <a:endParaRPr b="0" i="0" sz="1800" u="none" strike="noStrike">
                        <a:solidFill>
                          <a:srgbClr val="752864"/>
                        </a:solidFill>
                        <a:latin typeface="Poppins"/>
                        <a:ea typeface="Poppins"/>
                        <a:cs typeface="Poppins"/>
                        <a:sym typeface="Poppins"/>
                      </a:endParaRPr>
                    </a:p>
                  </a:txBody>
                  <a:tcPr marT="0" marB="0" marR="0" marL="0" anchor="ctr"/>
                </a:tc>
              </a:tr>
              <a:tr h="965475">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Taux de réalisations des actions planifiées suite aux audits dans les délais</a:t>
                      </a:r>
                      <a:endParaRPr b="0"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Trimestrielle</a:t>
                      </a:r>
                      <a:endParaRPr b="0"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b="1" lang="en-US" sz="1800" u="none" strike="noStrike">
                          <a:latin typeface="Poppins"/>
                          <a:ea typeface="Poppins"/>
                          <a:cs typeface="Poppins"/>
                          <a:sym typeface="Poppins"/>
                        </a:rPr>
                        <a:t>70%</a:t>
                      </a:r>
                      <a:endParaRPr b="1"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l">
                        <a:spcBef>
                          <a:spcPts val="0"/>
                        </a:spcBef>
                        <a:spcAft>
                          <a:spcPts val="0"/>
                        </a:spcAft>
                        <a:buNone/>
                      </a:pPr>
                      <a:r>
                        <a:rPr lang="en-US" sz="1800" u="none" strike="noStrike">
                          <a:solidFill>
                            <a:srgbClr val="752864"/>
                          </a:solidFill>
                          <a:latin typeface="Poppins"/>
                          <a:ea typeface="Poppins"/>
                          <a:cs typeface="Poppins"/>
                          <a:sym typeface="Poppins"/>
                        </a:rPr>
                        <a:t> </a:t>
                      </a:r>
                      <a:endParaRPr b="0" i="0" sz="1800" u="none" strike="noStrike">
                        <a:solidFill>
                          <a:srgbClr val="752864"/>
                        </a:solidFill>
                        <a:latin typeface="Poppins"/>
                        <a:ea typeface="Poppins"/>
                        <a:cs typeface="Poppins"/>
                        <a:sym typeface="Poppins"/>
                      </a:endParaRPr>
                    </a:p>
                  </a:txBody>
                  <a:tcPr marT="0" marB="0" marR="0" marL="0" anchor="ctr"/>
                </a:tc>
              </a:tr>
              <a:tr h="635900">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Taux de non-conformités clôturées</a:t>
                      </a:r>
                      <a:endParaRPr b="0"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Trimestrielle</a:t>
                      </a:r>
                      <a:endParaRPr b="0"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b="1" lang="en-US" sz="1800" u="none" strike="noStrike">
                          <a:latin typeface="Poppins"/>
                          <a:ea typeface="Poppins"/>
                          <a:cs typeface="Poppins"/>
                          <a:sym typeface="Poppins"/>
                        </a:rPr>
                        <a:t>70%</a:t>
                      </a:r>
                      <a:endParaRPr b="1"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 </a:t>
                      </a:r>
                      <a:endParaRPr b="0" i="0" sz="1800" u="none" strike="noStrike">
                        <a:solidFill>
                          <a:srgbClr val="752864"/>
                        </a:solidFill>
                        <a:latin typeface="Poppins"/>
                        <a:ea typeface="Poppins"/>
                        <a:cs typeface="Poppins"/>
                        <a:sym typeface="Poppins"/>
                      </a:endParaRPr>
                    </a:p>
                  </a:txBody>
                  <a:tcPr marT="0" marB="0" marR="0" marL="0" anchor="ctr"/>
                </a:tc>
              </a:tr>
              <a:tr h="965475">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Nombre de non-conformités répétées</a:t>
                      </a:r>
                      <a:endParaRPr b="0"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Semestrielle</a:t>
                      </a:r>
                      <a:endParaRPr b="0"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b="1" lang="en-US" sz="1800" u="none" strike="noStrike">
                          <a:latin typeface="Poppins"/>
                          <a:ea typeface="Poppins"/>
                          <a:cs typeface="Poppins"/>
                          <a:sym typeface="Poppins"/>
                        </a:rPr>
                        <a:t>5</a:t>
                      </a:r>
                      <a:endParaRPr b="1" i="0" sz="1800" u="none" strike="noStrike">
                        <a:solidFill>
                          <a:srgbClr val="403151"/>
                        </a:solidFill>
                        <a:latin typeface="Poppins"/>
                        <a:ea typeface="Poppins"/>
                        <a:cs typeface="Poppins"/>
                        <a:sym typeface="Poppins"/>
                      </a:endParaRPr>
                    </a:p>
                  </a:txBody>
                  <a:tcPr marT="0" marB="0" marR="0" marL="0"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Décompte du nombre de non-conformités répétées</a:t>
                      </a:r>
                      <a:endParaRPr b="0" i="0" sz="1800" u="none" strike="noStrike">
                        <a:solidFill>
                          <a:srgbClr val="752864"/>
                        </a:solidFill>
                        <a:latin typeface="Poppins"/>
                        <a:ea typeface="Poppins"/>
                        <a:cs typeface="Poppins"/>
                        <a:sym typeface="Poppins"/>
                      </a:endParaRPr>
                    </a:p>
                  </a:txBody>
                  <a:tcPr marT="0" marB="0" marR="0" marL="0" anchor="ctr"/>
                </a:tc>
              </a:tr>
            </a:tbl>
          </a:graphicData>
        </a:graphic>
      </p:graphicFrame>
      <p:sp>
        <p:nvSpPr>
          <p:cNvPr id="312" name="Google Shape;312;p31"/>
          <p:cNvSpPr txBox="1"/>
          <p:nvPr/>
        </p:nvSpPr>
        <p:spPr>
          <a:xfrm>
            <a:off x="8839200" y="2719591"/>
            <a:ext cx="1948793" cy="396272"/>
          </a:xfrm>
          <a:prstGeom prst="rect">
            <a:avLst/>
          </a:prstGeom>
          <a:blipFill rotWithShape="1">
            <a:blip r:embed="rId3">
              <a:alphaModFix/>
            </a:blip>
            <a:stretch>
              <a:fillRect b="-16920" l="-2811"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sp>
        <p:nvSpPr>
          <p:cNvPr id="313" name="Google Shape;313;p31"/>
          <p:cNvSpPr txBox="1"/>
          <p:nvPr/>
        </p:nvSpPr>
        <p:spPr>
          <a:xfrm>
            <a:off x="8938062" y="3499250"/>
            <a:ext cx="2705100" cy="485776"/>
          </a:xfrm>
          <a:prstGeom prst="rect">
            <a:avLst/>
          </a:prstGeom>
          <a:blipFill rotWithShape="1">
            <a:blip r:embed="rId4">
              <a:alphaModFix/>
            </a:blip>
            <a:stretch>
              <a:fillRect b="0" l="-1801"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pic>
        <p:nvPicPr>
          <p:cNvPr id="314" name="Google Shape;314;p31"/>
          <p:cNvPicPr preferRelativeResize="0"/>
          <p:nvPr/>
        </p:nvPicPr>
        <p:blipFill rotWithShape="1">
          <a:blip r:embed="rId5">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4"/>
          <p:cNvSpPr txBox="1"/>
          <p:nvPr>
            <p:ph type="title"/>
          </p:nvPr>
        </p:nvSpPr>
        <p:spPr>
          <a:xfrm>
            <a:off x="752088" y="181776"/>
            <a:ext cx="10788000" cy="6909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4400"/>
              <a:buFont typeface="Poppins"/>
              <a:buNone/>
            </a:pPr>
            <a:r>
              <a:rPr b="1" lang="en-US" sz="2800">
                <a:solidFill>
                  <a:srgbClr val="752864"/>
                </a:solidFill>
                <a:latin typeface="Poppins"/>
                <a:ea typeface="Poppins"/>
                <a:cs typeface="Poppins"/>
                <a:sym typeface="Poppins"/>
              </a:rPr>
              <a:t>Plan de présentation des pilotes/copilotes</a:t>
            </a:r>
            <a:endParaRPr sz="2800"/>
          </a:p>
        </p:txBody>
      </p:sp>
      <p:sp>
        <p:nvSpPr>
          <p:cNvPr id="98" name="Google Shape;98;p14"/>
          <p:cNvSpPr/>
          <p:nvPr/>
        </p:nvSpPr>
        <p:spPr>
          <a:xfrm>
            <a:off x="1012421" y="1457092"/>
            <a:ext cx="10630741" cy="452437"/>
          </a:xfrm>
          <a:prstGeom prst="rect">
            <a:avLst/>
          </a:prstGeom>
          <a:solidFill>
            <a:srgbClr val="EBBDA9"/>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i="0" lang="en-US" sz="2400" u="none" cap="none" strike="noStrike">
                <a:solidFill>
                  <a:schemeClr val="lt1"/>
                </a:solidFill>
                <a:latin typeface="Poppins"/>
                <a:ea typeface="Poppins"/>
                <a:cs typeface="Poppins"/>
                <a:sym typeface="Poppins"/>
              </a:rPr>
              <a:t>I. PRESENTATION DU PROCESSUS</a:t>
            </a:r>
            <a:endParaRPr b="1" sz="1800">
              <a:solidFill>
                <a:schemeClr val="lt1"/>
              </a:solidFill>
              <a:latin typeface="Poppins"/>
              <a:ea typeface="Poppins"/>
              <a:cs typeface="Poppins"/>
              <a:sym typeface="Poppins"/>
            </a:endParaRPr>
          </a:p>
        </p:txBody>
      </p:sp>
      <p:sp>
        <p:nvSpPr>
          <p:cNvPr id="99" name="Google Shape;99;p14"/>
          <p:cNvSpPr/>
          <p:nvPr/>
        </p:nvSpPr>
        <p:spPr>
          <a:xfrm>
            <a:off x="1012422" y="1943210"/>
            <a:ext cx="9588500" cy="246888"/>
          </a:xfrm>
          <a:prstGeom prst="rect">
            <a:avLst/>
          </a:prstGeom>
          <a:noFill/>
          <a:ln>
            <a:noFill/>
          </a:ln>
        </p:spPr>
        <p:txBody>
          <a:bodyPr anchorCtr="0" anchor="ctr" bIns="45700" lIns="914400" spcFirstLastPara="1" rIns="91425" wrap="square" tIns="45700">
            <a:noAutofit/>
          </a:bodyPr>
          <a:lstStyle/>
          <a:p>
            <a:pPr indent="0" lvl="0" marL="0" marR="0" rtl="0" algn="l">
              <a:spcBef>
                <a:spcPts val="0"/>
              </a:spcBef>
              <a:spcAft>
                <a:spcPts val="0"/>
              </a:spcAft>
              <a:buNone/>
            </a:pPr>
            <a:r>
              <a:rPr i="1" lang="en-US" sz="2000">
                <a:solidFill>
                  <a:srgbClr val="000000"/>
                </a:solidFill>
                <a:latin typeface="Poppins"/>
                <a:ea typeface="Poppins"/>
                <a:cs typeface="Poppins"/>
                <a:sym typeface="Poppins"/>
              </a:rPr>
              <a:t> 1.1. Finalité &amp; Périmètre </a:t>
            </a:r>
            <a:endParaRPr sz="2000">
              <a:solidFill>
                <a:schemeClr val="lt1"/>
              </a:solidFill>
              <a:latin typeface="Poppins"/>
              <a:ea typeface="Poppins"/>
              <a:cs typeface="Poppins"/>
              <a:sym typeface="Poppins"/>
            </a:endParaRPr>
          </a:p>
        </p:txBody>
      </p:sp>
      <p:sp>
        <p:nvSpPr>
          <p:cNvPr id="100" name="Google Shape;100;p14"/>
          <p:cNvSpPr/>
          <p:nvPr/>
        </p:nvSpPr>
        <p:spPr>
          <a:xfrm>
            <a:off x="1012420" y="2353686"/>
            <a:ext cx="9588500" cy="246888"/>
          </a:xfrm>
          <a:prstGeom prst="rect">
            <a:avLst/>
          </a:prstGeom>
          <a:noFill/>
          <a:ln>
            <a:noFill/>
          </a:ln>
        </p:spPr>
        <p:txBody>
          <a:bodyPr anchorCtr="0" anchor="ctr" bIns="45700" lIns="914400" spcFirstLastPara="1" rIns="91425" wrap="square" tIns="45700">
            <a:noAutofit/>
          </a:bodyPr>
          <a:lstStyle/>
          <a:p>
            <a:pPr indent="0" lvl="0" marL="0" marR="0" rtl="0" algn="l">
              <a:spcBef>
                <a:spcPts val="0"/>
              </a:spcBef>
              <a:spcAft>
                <a:spcPts val="0"/>
              </a:spcAft>
              <a:buNone/>
            </a:pPr>
            <a:r>
              <a:rPr i="1" lang="en-US" sz="2000">
                <a:solidFill>
                  <a:srgbClr val="000000"/>
                </a:solidFill>
                <a:latin typeface="Poppins"/>
                <a:ea typeface="Poppins"/>
                <a:cs typeface="Poppins"/>
                <a:sym typeface="Poppins"/>
              </a:rPr>
              <a:t> 1.2. Présentation des indicateurs calculés</a:t>
            </a:r>
            <a:endParaRPr sz="2000">
              <a:solidFill>
                <a:schemeClr val="lt1"/>
              </a:solidFill>
              <a:latin typeface="Poppins"/>
              <a:ea typeface="Poppins"/>
              <a:cs typeface="Poppins"/>
              <a:sym typeface="Poppins"/>
            </a:endParaRPr>
          </a:p>
        </p:txBody>
      </p:sp>
      <p:sp>
        <p:nvSpPr>
          <p:cNvPr id="101" name="Google Shape;101;p14"/>
          <p:cNvSpPr/>
          <p:nvPr/>
        </p:nvSpPr>
        <p:spPr>
          <a:xfrm>
            <a:off x="1003611" y="2710410"/>
            <a:ext cx="10726429" cy="452437"/>
          </a:xfrm>
          <a:prstGeom prst="rect">
            <a:avLst/>
          </a:prstGeom>
          <a:solidFill>
            <a:srgbClr val="EBBDA9"/>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Poppins"/>
                <a:ea typeface="Poppins"/>
                <a:cs typeface="Poppins"/>
                <a:sym typeface="Poppins"/>
              </a:rPr>
              <a:t>II. PRESENTATION DES ACTIONS EN COURS DANS QUALIPRO</a:t>
            </a:r>
            <a:endParaRPr b="1" sz="1800">
              <a:solidFill>
                <a:schemeClr val="lt1"/>
              </a:solidFill>
              <a:latin typeface="Poppins"/>
              <a:ea typeface="Poppins"/>
              <a:cs typeface="Poppins"/>
              <a:sym typeface="Poppins"/>
            </a:endParaRPr>
          </a:p>
        </p:txBody>
      </p:sp>
      <p:sp>
        <p:nvSpPr>
          <p:cNvPr id="102" name="Google Shape;102;p14"/>
          <p:cNvSpPr/>
          <p:nvPr/>
        </p:nvSpPr>
        <p:spPr>
          <a:xfrm>
            <a:off x="1012420" y="3260620"/>
            <a:ext cx="9588500" cy="246494"/>
          </a:xfrm>
          <a:prstGeom prst="rect">
            <a:avLst/>
          </a:prstGeom>
          <a:noFill/>
          <a:ln>
            <a:noFill/>
          </a:ln>
        </p:spPr>
        <p:txBody>
          <a:bodyPr anchorCtr="0" anchor="ctr" bIns="45700" lIns="914400" spcFirstLastPara="1" rIns="91425" wrap="square" tIns="45700">
            <a:noAutofit/>
          </a:bodyPr>
          <a:lstStyle/>
          <a:p>
            <a:pPr indent="0" lvl="0" marL="0" marR="0" rtl="0" algn="l">
              <a:spcBef>
                <a:spcPts val="0"/>
              </a:spcBef>
              <a:spcAft>
                <a:spcPts val="0"/>
              </a:spcAft>
              <a:buNone/>
            </a:pPr>
            <a:r>
              <a:rPr i="1" lang="en-US" sz="2000">
                <a:solidFill>
                  <a:srgbClr val="000000"/>
                </a:solidFill>
                <a:latin typeface="Poppins"/>
                <a:ea typeface="Poppins"/>
                <a:cs typeface="Poppins"/>
                <a:sym typeface="Poppins"/>
              </a:rPr>
              <a:t> 2.1. Actions réalisées, en cours, en retard</a:t>
            </a:r>
            <a:endParaRPr sz="2000">
              <a:solidFill>
                <a:schemeClr val="lt1"/>
              </a:solidFill>
              <a:latin typeface="Poppins"/>
              <a:ea typeface="Poppins"/>
              <a:cs typeface="Poppins"/>
              <a:sym typeface="Poppins"/>
            </a:endParaRPr>
          </a:p>
        </p:txBody>
      </p:sp>
      <p:sp>
        <p:nvSpPr>
          <p:cNvPr id="103" name="Google Shape;103;p14"/>
          <p:cNvSpPr/>
          <p:nvPr/>
        </p:nvSpPr>
        <p:spPr>
          <a:xfrm>
            <a:off x="1003610" y="3732525"/>
            <a:ext cx="9588500" cy="246888"/>
          </a:xfrm>
          <a:prstGeom prst="rect">
            <a:avLst/>
          </a:prstGeom>
          <a:noFill/>
          <a:ln>
            <a:noFill/>
          </a:ln>
        </p:spPr>
        <p:txBody>
          <a:bodyPr anchorCtr="0" anchor="ctr" bIns="45700" lIns="914400" spcFirstLastPara="1" rIns="91425" wrap="square" tIns="45700">
            <a:noAutofit/>
          </a:bodyPr>
          <a:lstStyle/>
          <a:p>
            <a:pPr indent="0" lvl="0" marL="0" marR="0" rtl="0" algn="l">
              <a:spcBef>
                <a:spcPts val="0"/>
              </a:spcBef>
              <a:spcAft>
                <a:spcPts val="0"/>
              </a:spcAft>
              <a:buNone/>
            </a:pPr>
            <a:r>
              <a:rPr i="1" lang="en-US" sz="2000">
                <a:solidFill>
                  <a:srgbClr val="000000"/>
                </a:solidFill>
                <a:latin typeface="Poppins"/>
                <a:ea typeface="Poppins"/>
                <a:cs typeface="Poppins"/>
                <a:sym typeface="Poppins"/>
              </a:rPr>
              <a:t> 2.2. Obstacles </a:t>
            </a:r>
            <a:endParaRPr sz="2000">
              <a:solidFill>
                <a:schemeClr val="lt1"/>
              </a:solidFill>
              <a:latin typeface="Poppins"/>
              <a:ea typeface="Poppins"/>
              <a:cs typeface="Poppins"/>
              <a:sym typeface="Poppins"/>
            </a:endParaRPr>
          </a:p>
        </p:txBody>
      </p:sp>
      <p:sp>
        <p:nvSpPr>
          <p:cNvPr id="104" name="Google Shape;104;p14"/>
          <p:cNvSpPr/>
          <p:nvPr/>
        </p:nvSpPr>
        <p:spPr>
          <a:xfrm>
            <a:off x="1003610" y="4081458"/>
            <a:ext cx="10726429" cy="452437"/>
          </a:xfrm>
          <a:prstGeom prst="rect">
            <a:avLst/>
          </a:prstGeom>
          <a:solidFill>
            <a:srgbClr val="EBBDA9"/>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Poppins"/>
                <a:ea typeface="Poppins"/>
                <a:cs typeface="Poppins"/>
                <a:sym typeface="Poppins"/>
              </a:rPr>
              <a:t>III. GESTION DU PROCESSUS</a:t>
            </a:r>
            <a:endParaRPr b="1" sz="1800">
              <a:solidFill>
                <a:schemeClr val="lt1"/>
              </a:solidFill>
              <a:latin typeface="Poppins"/>
              <a:ea typeface="Poppins"/>
              <a:cs typeface="Poppins"/>
              <a:sym typeface="Poppins"/>
            </a:endParaRPr>
          </a:p>
        </p:txBody>
      </p:sp>
      <p:sp>
        <p:nvSpPr>
          <p:cNvPr id="105" name="Google Shape;105;p14"/>
          <p:cNvSpPr/>
          <p:nvPr/>
        </p:nvSpPr>
        <p:spPr>
          <a:xfrm>
            <a:off x="1003610" y="4697879"/>
            <a:ext cx="9588500" cy="246888"/>
          </a:xfrm>
          <a:prstGeom prst="rect">
            <a:avLst/>
          </a:prstGeom>
          <a:noFill/>
          <a:ln>
            <a:noFill/>
          </a:ln>
        </p:spPr>
        <p:txBody>
          <a:bodyPr anchorCtr="0" anchor="ctr" bIns="45700" lIns="914400" spcFirstLastPara="1" rIns="91425" wrap="square" tIns="45700">
            <a:noAutofit/>
          </a:bodyPr>
          <a:lstStyle/>
          <a:p>
            <a:pPr indent="0" lvl="0" marL="0" marR="0" rtl="0" algn="l">
              <a:spcBef>
                <a:spcPts val="0"/>
              </a:spcBef>
              <a:spcAft>
                <a:spcPts val="0"/>
              </a:spcAft>
              <a:buNone/>
            </a:pPr>
            <a:r>
              <a:rPr i="1" lang="en-US" sz="2000">
                <a:solidFill>
                  <a:srgbClr val="000000"/>
                </a:solidFill>
                <a:latin typeface="Poppins"/>
                <a:ea typeface="Poppins"/>
                <a:cs typeface="Poppins"/>
                <a:sym typeface="Poppins"/>
              </a:rPr>
              <a:t> 3.1. Soucis rencontrés dans le processus  et réclamations</a:t>
            </a:r>
            <a:endParaRPr sz="2000">
              <a:solidFill>
                <a:schemeClr val="lt1"/>
              </a:solidFill>
              <a:latin typeface="Poppins"/>
              <a:ea typeface="Poppins"/>
              <a:cs typeface="Poppins"/>
              <a:sym typeface="Poppins"/>
            </a:endParaRPr>
          </a:p>
        </p:txBody>
      </p:sp>
      <p:grpSp>
        <p:nvGrpSpPr>
          <p:cNvPr id="106" name="Google Shape;106;p14"/>
          <p:cNvGrpSpPr/>
          <p:nvPr/>
        </p:nvGrpSpPr>
        <p:grpSpPr>
          <a:xfrm>
            <a:off x="11009250" y="1522713"/>
            <a:ext cx="633912" cy="338554"/>
            <a:chOff x="10560523" y="1521193"/>
            <a:chExt cx="633912" cy="338554"/>
          </a:xfrm>
        </p:grpSpPr>
        <p:sp>
          <p:nvSpPr>
            <p:cNvPr id="107" name="Google Shape;107;p14"/>
            <p:cNvSpPr/>
            <p:nvPr/>
          </p:nvSpPr>
          <p:spPr>
            <a:xfrm>
              <a:off x="10560523" y="1550806"/>
              <a:ext cx="279328" cy="279328"/>
            </a:xfrm>
            <a:custGeom>
              <a:rect b="b" l="l" r="r" t="t"/>
              <a:pathLst>
                <a:path extrusionOk="0" h="21600" w="2160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noFill/>
            <a:ln cap="flat" cmpd="sng" w="9525">
              <a:solidFill>
                <a:schemeClr val="dk1"/>
              </a:solidFill>
              <a:prstDash val="solid"/>
              <a:miter lim="800000"/>
              <a:headEnd len="sm" w="sm" type="none"/>
              <a:tailEnd len="sm" w="sm" type="none"/>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b="1" i="1" sz="1200">
                <a:solidFill>
                  <a:srgbClr val="A5A5A5"/>
                </a:solidFill>
                <a:latin typeface="Poppins"/>
                <a:ea typeface="Poppins"/>
                <a:cs typeface="Poppins"/>
                <a:sym typeface="Poppins"/>
              </a:endParaRPr>
            </a:p>
          </p:txBody>
        </p:sp>
        <p:sp>
          <p:nvSpPr>
            <p:cNvPr id="108" name="Google Shape;108;p14"/>
            <p:cNvSpPr txBox="1"/>
            <p:nvPr/>
          </p:nvSpPr>
          <p:spPr>
            <a:xfrm>
              <a:off x="10815805" y="1521193"/>
              <a:ext cx="378630" cy="338554"/>
            </a:xfrm>
            <a:prstGeom prst="rect">
              <a:avLst/>
            </a:prstGeom>
            <a:noFill/>
            <a:ln>
              <a:noFill/>
            </a:ln>
          </p:spPr>
          <p:txBody>
            <a:bodyPr anchorCtr="0" anchor="ctr" bIns="45700" lIns="91425" spcFirstLastPara="1" rIns="91425" wrap="square" tIns="45700">
              <a:spAutoFit/>
            </a:bodyPr>
            <a:lstStyle/>
            <a:p>
              <a:pPr indent="0" lvl="0" marL="0" marR="0" rtl="0" algn="r">
                <a:spcBef>
                  <a:spcPts val="0"/>
                </a:spcBef>
                <a:spcAft>
                  <a:spcPts val="0"/>
                </a:spcAft>
                <a:buNone/>
              </a:pPr>
              <a:r>
                <a:rPr b="1" lang="en-US" sz="1600">
                  <a:solidFill>
                    <a:schemeClr val="dk1"/>
                  </a:solidFill>
                  <a:latin typeface="Poppins"/>
                  <a:ea typeface="Poppins"/>
                  <a:cs typeface="Poppins"/>
                  <a:sym typeface="Poppins"/>
                </a:rPr>
                <a:t>5’</a:t>
              </a:r>
              <a:endParaRPr/>
            </a:p>
          </p:txBody>
        </p:sp>
      </p:grpSp>
      <p:grpSp>
        <p:nvGrpSpPr>
          <p:cNvPr id="109" name="Google Shape;109;p14"/>
          <p:cNvGrpSpPr/>
          <p:nvPr/>
        </p:nvGrpSpPr>
        <p:grpSpPr>
          <a:xfrm>
            <a:off x="11136891" y="2778917"/>
            <a:ext cx="633912" cy="338554"/>
            <a:chOff x="10560523" y="1521193"/>
            <a:chExt cx="633912" cy="338554"/>
          </a:xfrm>
        </p:grpSpPr>
        <p:sp>
          <p:nvSpPr>
            <p:cNvPr id="110" name="Google Shape;110;p14"/>
            <p:cNvSpPr/>
            <p:nvPr/>
          </p:nvSpPr>
          <p:spPr>
            <a:xfrm>
              <a:off x="10560523" y="1550806"/>
              <a:ext cx="279328" cy="279328"/>
            </a:xfrm>
            <a:custGeom>
              <a:rect b="b" l="l" r="r" t="t"/>
              <a:pathLst>
                <a:path extrusionOk="0" h="21600" w="2160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noFill/>
            <a:ln cap="flat" cmpd="sng" w="9525">
              <a:solidFill>
                <a:schemeClr val="dk1"/>
              </a:solidFill>
              <a:prstDash val="solid"/>
              <a:miter lim="800000"/>
              <a:headEnd len="sm" w="sm" type="none"/>
              <a:tailEnd len="sm" w="sm" type="none"/>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b="1" i="1" sz="1200">
                <a:solidFill>
                  <a:srgbClr val="A5A5A5"/>
                </a:solidFill>
                <a:latin typeface="Poppins"/>
                <a:ea typeface="Poppins"/>
                <a:cs typeface="Poppins"/>
                <a:sym typeface="Poppins"/>
              </a:endParaRPr>
            </a:p>
          </p:txBody>
        </p:sp>
        <p:sp>
          <p:nvSpPr>
            <p:cNvPr id="111" name="Google Shape;111;p14"/>
            <p:cNvSpPr txBox="1"/>
            <p:nvPr/>
          </p:nvSpPr>
          <p:spPr>
            <a:xfrm>
              <a:off x="10815805" y="1521193"/>
              <a:ext cx="378630" cy="338554"/>
            </a:xfrm>
            <a:prstGeom prst="rect">
              <a:avLst/>
            </a:prstGeom>
            <a:noFill/>
            <a:ln>
              <a:noFill/>
            </a:ln>
          </p:spPr>
          <p:txBody>
            <a:bodyPr anchorCtr="0" anchor="ctr" bIns="45700" lIns="91425" spcFirstLastPara="1" rIns="91425" wrap="square" tIns="45700">
              <a:spAutoFit/>
            </a:bodyPr>
            <a:lstStyle/>
            <a:p>
              <a:pPr indent="0" lvl="0" marL="0" marR="0" rtl="0" algn="r">
                <a:spcBef>
                  <a:spcPts val="0"/>
                </a:spcBef>
                <a:spcAft>
                  <a:spcPts val="0"/>
                </a:spcAft>
                <a:buNone/>
              </a:pPr>
              <a:r>
                <a:rPr b="1" lang="en-US" sz="1600">
                  <a:solidFill>
                    <a:schemeClr val="dk1"/>
                  </a:solidFill>
                  <a:latin typeface="Poppins"/>
                  <a:ea typeface="Poppins"/>
                  <a:cs typeface="Poppins"/>
                  <a:sym typeface="Poppins"/>
                </a:rPr>
                <a:t>5’</a:t>
              </a:r>
              <a:endParaRPr/>
            </a:p>
          </p:txBody>
        </p:sp>
      </p:grpSp>
      <p:grpSp>
        <p:nvGrpSpPr>
          <p:cNvPr id="112" name="Google Shape;112;p14"/>
          <p:cNvGrpSpPr/>
          <p:nvPr/>
        </p:nvGrpSpPr>
        <p:grpSpPr>
          <a:xfrm>
            <a:off x="11126304" y="4138399"/>
            <a:ext cx="633912" cy="338554"/>
            <a:chOff x="10560523" y="1521193"/>
            <a:chExt cx="633912" cy="338554"/>
          </a:xfrm>
        </p:grpSpPr>
        <p:sp>
          <p:nvSpPr>
            <p:cNvPr id="113" name="Google Shape;113;p14"/>
            <p:cNvSpPr/>
            <p:nvPr/>
          </p:nvSpPr>
          <p:spPr>
            <a:xfrm>
              <a:off x="10560523" y="1550806"/>
              <a:ext cx="279328" cy="279328"/>
            </a:xfrm>
            <a:custGeom>
              <a:rect b="b" l="l" r="r" t="t"/>
              <a:pathLst>
                <a:path extrusionOk="0" h="21600" w="2160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noFill/>
            <a:ln cap="flat" cmpd="sng" w="9525">
              <a:solidFill>
                <a:schemeClr val="dk1"/>
              </a:solidFill>
              <a:prstDash val="solid"/>
              <a:miter lim="800000"/>
              <a:headEnd len="sm" w="sm" type="none"/>
              <a:tailEnd len="sm" w="sm" type="none"/>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b="1" i="1" sz="1200">
                <a:solidFill>
                  <a:srgbClr val="A5A5A5"/>
                </a:solidFill>
                <a:latin typeface="Poppins"/>
                <a:ea typeface="Poppins"/>
                <a:cs typeface="Poppins"/>
                <a:sym typeface="Poppins"/>
              </a:endParaRPr>
            </a:p>
          </p:txBody>
        </p:sp>
        <p:sp>
          <p:nvSpPr>
            <p:cNvPr id="114" name="Google Shape;114;p14"/>
            <p:cNvSpPr txBox="1"/>
            <p:nvPr/>
          </p:nvSpPr>
          <p:spPr>
            <a:xfrm>
              <a:off x="10815805" y="1521193"/>
              <a:ext cx="378630" cy="338554"/>
            </a:xfrm>
            <a:prstGeom prst="rect">
              <a:avLst/>
            </a:prstGeom>
            <a:noFill/>
            <a:ln>
              <a:noFill/>
            </a:ln>
          </p:spPr>
          <p:txBody>
            <a:bodyPr anchorCtr="0" anchor="ctr" bIns="45700" lIns="91425" spcFirstLastPara="1" rIns="91425" wrap="square" tIns="45700">
              <a:spAutoFit/>
            </a:bodyPr>
            <a:lstStyle/>
            <a:p>
              <a:pPr indent="0" lvl="0" marL="0" marR="0" rtl="0" algn="r">
                <a:spcBef>
                  <a:spcPts val="0"/>
                </a:spcBef>
                <a:spcAft>
                  <a:spcPts val="0"/>
                </a:spcAft>
                <a:buNone/>
              </a:pPr>
              <a:r>
                <a:rPr b="1" lang="en-US" sz="1600">
                  <a:solidFill>
                    <a:schemeClr val="dk1"/>
                  </a:solidFill>
                  <a:latin typeface="Poppins"/>
                  <a:ea typeface="Poppins"/>
                  <a:cs typeface="Poppins"/>
                  <a:sym typeface="Poppins"/>
                </a:rPr>
                <a:t>5’</a:t>
              </a:r>
              <a:endParaRPr/>
            </a:p>
          </p:txBody>
        </p:sp>
      </p:grpSp>
      <p:sp>
        <p:nvSpPr>
          <p:cNvPr id="115" name="Google Shape;115;p14"/>
          <p:cNvSpPr/>
          <p:nvPr/>
        </p:nvSpPr>
        <p:spPr>
          <a:xfrm>
            <a:off x="1029011" y="5114391"/>
            <a:ext cx="10701028" cy="338113"/>
          </a:xfrm>
          <a:prstGeom prst="rect">
            <a:avLst/>
          </a:prstGeom>
          <a:solidFill>
            <a:srgbClr val="FFFFFF"/>
          </a:solidFill>
          <a:ln>
            <a:noFill/>
          </a:ln>
        </p:spPr>
        <p:txBody>
          <a:bodyPr anchorCtr="0" anchor="ctr" bIns="45700" lIns="457200" spcFirstLastPara="1" rIns="91425" wrap="square" tIns="45700">
            <a:noAutofit/>
          </a:bodyPr>
          <a:lstStyle/>
          <a:p>
            <a:pPr indent="0" lvl="0" marL="0" marR="0" rtl="0" algn="l">
              <a:lnSpc>
                <a:spcPct val="100000"/>
              </a:lnSpc>
              <a:spcBef>
                <a:spcPts val="0"/>
              </a:spcBef>
              <a:spcAft>
                <a:spcPts val="0"/>
              </a:spcAft>
              <a:buClr>
                <a:srgbClr val="475455"/>
              </a:buClr>
              <a:buSzPts val="2400"/>
              <a:buFont typeface="Poppins"/>
              <a:buNone/>
            </a:pPr>
            <a:r>
              <a:rPr b="0" i="0" lang="en-US" sz="2400" u="none" cap="none" strike="noStrike">
                <a:solidFill>
                  <a:srgbClr val="475455"/>
                </a:solidFill>
                <a:latin typeface="Poppins"/>
                <a:ea typeface="Poppins"/>
                <a:cs typeface="Poppins"/>
                <a:sym typeface="Poppins"/>
              </a:rPr>
              <a:t>Section</a:t>
            </a:r>
            <a:r>
              <a:rPr b="0" i="0" lang="en-US" sz="2400" u="none" cap="none" strike="noStrike">
                <a:solidFill>
                  <a:srgbClr val="475455"/>
                </a:solidFill>
                <a:latin typeface="Poppins"/>
                <a:ea typeface="Poppins"/>
                <a:cs typeface="Poppins"/>
                <a:sym typeface="Poppins"/>
              </a:rPr>
              <a:t> AUDIT </a:t>
            </a:r>
            <a:endParaRPr b="0" i="0" sz="2400" u="none" cap="none" strike="noStrike">
              <a:solidFill>
                <a:srgbClr val="475455"/>
              </a:solidFill>
              <a:latin typeface="Poppins"/>
              <a:ea typeface="Poppins"/>
              <a:cs typeface="Poppins"/>
              <a:sym typeface="Poppins"/>
            </a:endParaRPr>
          </a:p>
        </p:txBody>
      </p:sp>
      <p:sp>
        <p:nvSpPr>
          <p:cNvPr id="116" name="Google Shape;116;p14"/>
          <p:cNvSpPr/>
          <p:nvPr/>
        </p:nvSpPr>
        <p:spPr>
          <a:xfrm>
            <a:off x="1003610" y="5604693"/>
            <a:ext cx="9485406" cy="271672"/>
          </a:xfrm>
          <a:prstGeom prst="rect">
            <a:avLst/>
          </a:prstGeom>
          <a:noFill/>
          <a:ln>
            <a:noFill/>
          </a:ln>
        </p:spPr>
        <p:txBody>
          <a:bodyPr anchorCtr="0" anchor="ctr" bIns="45700" lIns="914400" spcFirstLastPara="1" rIns="91425" wrap="square" tIns="45700">
            <a:noAutofit/>
          </a:bodyPr>
          <a:lstStyle/>
          <a:p>
            <a:pPr indent="0" lvl="0" marL="0" marR="0" rtl="0" algn="l">
              <a:spcBef>
                <a:spcPts val="0"/>
              </a:spcBef>
              <a:spcAft>
                <a:spcPts val="0"/>
              </a:spcAft>
              <a:buNone/>
            </a:pPr>
            <a:r>
              <a:rPr i="1" lang="en-US" sz="2000">
                <a:solidFill>
                  <a:srgbClr val="000000"/>
                </a:solidFill>
                <a:latin typeface="Poppins"/>
                <a:ea typeface="Poppins"/>
                <a:cs typeface="Poppins"/>
                <a:sym typeface="Poppins"/>
              </a:rPr>
              <a:t> 3.2. Date du dernier Audit et du prochain Audit</a:t>
            </a:r>
            <a:endParaRPr sz="2000">
              <a:solidFill>
                <a:schemeClr val="lt1"/>
              </a:solidFill>
              <a:latin typeface="Poppins"/>
              <a:ea typeface="Poppins"/>
              <a:cs typeface="Poppins"/>
              <a:sym typeface="Poppins"/>
            </a:endParaRPr>
          </a:p>
        </p:txBody>
      </p:sp>
      <p:sp>
        <p:nvSpPr>
          <p:cNvPr id="117" name="Google Shape;117;p14"/>
          <p:cNvSpPr/>
          <p:nvPr/>
        </p:nvSpPr>
        <p:spPr>
          <a:xfrm>
            <a:off x="1003610" y="6015565"/>
            <a:ext cx="10284968" cy="271672"/>
          </a:xfrm>
          <a:prstGeom prst="rect">
            <a:avLst/>
          </a:prstGeom>
          <a:noFill/>
          <a:ln>
            <a:noFill/>
          </a:ln>
        </p:spPr>
        <p:txBody>
          <a:bodyPr anchorCtr="0" anchor="ctr" bIns="45700" lIns="914400" spcFirstLastPara="1" rIns="91425" wrap="square" tIns="45700">
            <a:noAutofit/>
          </a:bodyPr>
          <a:lstStyle/>
          <a:p>
            <a:pPr indent="0" lvl="0" marL="0" marR="0" rtl="0" algn="l">
              <a:spcBef>
                <a:spcPts val="0"/>
              </a:spcBef>
              <a:spcAft>
                <a:spcPts val="0"/>
              </a:spcAft>
              <a:buNone/>
            </a:pPr>
            <a:r>
              <a:rPr i="1" lang="en-US" sz="2000">
                <a:solidFill>
                  <a:srgbClr val="000000"/>
                </a:solidFill>
                <a:latin typeface="Poppins"/>
                <a:ea typeface="Poppins"/>
                <a:cs typeface="Poppins"/>
                <a:sym typeface="Poppins"/>
              </a:rPr>
              <a:t> 3.3. Point sur les Audits passés (clôturés/non, écarts, points faibles)</a:t>
            </a:r>
            <a:endParaRPr sz="2000">
              <a:solidFill>
                <a:schemeClr val="lt1"/>
              </a:solidFill>
              <a:latin typeface="Poppins"/>
              <a:ea typeface="Poppins"/>
              <a:cs typeface="Poppins"/>
              <a:sym typeface="Poppins"/>
            </a:endParaRPr>
          </a:p>
        </p:txBody>
      </p:sp>
      <p:pic>
        <p:nvPicPr>
          <p:cNvPr id="118" name="Google Shape;118;p14"/>
          <p:cNvPicPr preferRelativeResize="0"/>
          <p:nvPr/>
        </p:nvPicPr>
        <p:blipFill rotWithShape="1">
          <a:blip r:embed="rId3">
            <a:alphaModFix/>
          </a:blip>
          <a:srcRect b="0" l="0" r="0" t="0"/>
          <a:stretch/>
        </p:blipFill>
        <p:spPr>
          <a:xfrm>
            <a:off x="167750" y="87420"/>
            <a:ext cx="1123808" cy="70974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2"/>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calculés_2023</a:t>
            </a:r>
            <a:endParaRPr sz="2000">
              <a:solidFill>
                <a:schemeClr val="lt1"/>
              </a:solidFill>
              <a:latin typeface="Poppins"/>
              <a:ea typeface="Poppins"/>
              <a:cs typeface="Poppins"/>
              <a:sym typeface="Poppins"/>
            </a:endParaRPr>
          </a:p>
        </p:txBody>
      </p:sp>
      <p:sp>
        <p:nvSpPr>
          <p:cNvPr id="320" name="Google Shape;320;p32"/>
          <p:cNvSpPr txBox="1"/>
          <p:nvPr>
            <p:ph type="title"/>
          </p:nvPr>
        </p:nvSpPr>
        <p:spPr>
          <a:xfrm>
            <a:off x="1210000" y="203395"/>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 PM03 – Organisation du SMQ et amélioration continue</a:t>
            </a:r>
            <a:endParaRPr sz="2800"/>
          </a:p>
        </p:txBody>
      </p:sp>
      <p:graphicFrame>
        <p:nvGraphicFramePr>
          <p:cNvPr id="321" name="Google Shape;321;p32"/>
          <p:cNvGraphicFramePr/>
          <p:nvPr/>
        </p:nvGraphicFramePr>
        <p:xfrm>
          <a:off x="702000" y="1680883"/>
          <a:ext cx="3000000" cy="3000000"/>
        </p:xfrm>
        <a:graphic>
          <a:graphicData uri="http://schemas.openxmlformats.org/drawingml/2006/table">
            <a:tbl>
              <a:tblPr>
                <a:noFill/>
                <a:tableStyleId>{B4AB0BF5-2397-4616-B71D-7BEB6B27EA97}</a:tableStyleId>
              </a:tblPr>
              <a:tblGrid>
                <a:gridCol w="8137500"/>
                <a:gridCol w="2650500"/>
              </a:tblGrid>
              <a:tr h="805925">
                <a:tc>
                  <a:txBody>
                    <a:bodyPr/>
                    <a:lstStyle/>
                    <a:p>
                      <a:pPr indent="0" lvl="0" marL="0" marR="0" rtl="0" algn="l">
                        <a:spcBef>
                          <a:spcPts val="0"/>
                        </a:spcBef>
                        <a:spcAft>
                          <a:spcPts val="0"/>
                        </a:spcAft>
                        <a:buNone/>
                      </a:pPr>
                      <a:r>
                        <a:rPr b="1" i="0" lang="en-US" sz="1800" u="none" strike="noStrike">
                          <a:solidFill>
                            <a:srgbClr val="752864"/>
                          </a:solidFill>
                          <a:latin typeface="Poppins"/>
                          <a:ea typeface="Poppins"/>
                          <a:cs typeface="Poppins"/>
                          <a:sym typeface="Poppins"/>
                        </a:rPr>
                        <a:t>PM03 - Organisation du SMQ &amp; Amélioration Continue</a:t>
                      </a:r>
                      <a:endParaRPr sz="1800"/>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Trimestre 4</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r>
              <a:tr h="805925">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Taux de réalisations des actions planifiées suite aux audits</a:t>
                      </a:r>
                      <a:endParaRPr sz="1800"/>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86%</a:t>
                      </a:r>
                      <a:endParaRPr sz="1800"/>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tcPr>
                </a:tc>
              </a:tr>
              <a:tr h="805925">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Taux de Non Conformités clôturées</a:t>
                      </a:r>
                      <a:endParaRPr sz="1800"/>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85%</a:t>
                      </a:r>
                      <a:endParaRPr sz="1800"/>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tcPr>
                </a:tc>
              </a:tr>
              <a:tr h="8059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Non-conformité</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Semestre 2</a:t>
                      </a:r>
                      <a:endParaRPr sz="1800"/>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r>
              <a:tr h="805925">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Nombre de non-conformités répétées</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FF0000"/>
                          </a:solidFill>
                          <a:latin typeface="Poppins"/>
                          <a:ea typeface="Poppins"/>
                          <a:cs typeface="Poppins"/>
                          <a:sym typeface="Poppins"/>
                        </a:rPr>
                        <a:t>6</a:t>
                      </a:r>
                      <a:endParaRPr sz="1800"/>
                    </a:p>
                  </a:txBody>
                  <a:tcPr marT="9525" marB="0" marR="9525" marL="9525" anchor="ctr">
                    <a:lnL cap="flat" cmpd="sng" w="9525">
                      <a:solidFill>
                        <a:srgbClr val="A6A6A6"/>
                      </a:solidFill>
                      <a:prstDash val="solid"/>
                      <a:round/>
                      <a:headEnd len="sm" w="sm" type="none"/>
                      <a:tailEnd len="sm" w="sm" type="none"/>
                    </a:lnL>
                    <a:lnR cap="flat" cmpd="sng" w="9525">
                      <a:solidFill>
                        <a:srgbClr val="A6A6A6"/>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tcPr>
                </a:tc>
              </a:tr>
            </a:tbl>
          </a:graphicData>
        </a:graphic>
      </p:graphicFrame>
      <p:sp>
        <p:nvSpPr>
          <p:cNvPr id="322" name="Google Shape;322;p32"/>
          <p:cNvSpPr/>
          <p:nvPr/>
        </p:nvSpPr>
        <p:spPr>
          <a:xfrm>
            <a:off x="702000" y="1291797"/>
            <a:ext cx="10788000"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PM03 – Organisation du SMQ et Amélioration Continue</a:t>
            </a:r>
            <a:endParaRPr sz="1800">
              <a:solidFill>
                <a:schemeClr val="dk1"/>
              </a:solidFill>
              <a:latin typeface="Poppins"/>
              <a:ea typeface="Poppins"/>
              <a:cs typeface="Poppins"/>
              <a:sym typeface="Poppins"/>
            </a:endParaRPr>
          </a:p>
        </p:txBody>
      </p:sp>
      <p:pic>
        <p:nvPicPr>
          <p:cNvPr id="323" name="Google Shape;323;p3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33"/>
          <p:cNvSpPr txBox="1"/>
          <p:nvPr>
            <p:ph type="title"/>
          </p:nvPr>
        </p:nvSpPr>
        <p:spPr>
          <a:xfrm>
            <a:off x="1236250" y="326407"/>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PM03 – Organisation SMQ &amp; Amélioration Continue</a:t>
            </a:r>
            <a:endParaRPr/>
          </a:p>
        </p:txBody>
      </p:sp>
      <p:graphicFrame>
        <p:nvGraphicFramePr>
          <p:cNvPr id="329" name="Google Shape;329;p33"/>
          <p:cNvGraphicFramePr/>
          <p:nvPr/>
        </p:nvGraphicFramePr>
        <p:xfrm>
          <a:off x="702000" y="2060172"/>
          <a:ext cx="3000000" cy="3000000"/>
        </p:xfrm>
        <a:graphic>
          <a:graphicData uri="http://schemas.openxmlformats.org/drawingml/2006/table">
            <a:tbl>
              <a:tblPr>
                <a:noFill/>
                <a:tableStyleId>{B4AB0BF5-2397-4616-B71D-7BEB6B27EA97}</a:tableStyleId>
              </a:tblPr>
              <a:tblGrid>
                <a:gridCol w="4544725"/>
                <a:gridCol w="3533825"/>
                <a:gridCol w="2709450"/>
              </a:tblGrid>
              <a:tr h="6751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 non conforme</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Cause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corrective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1682200">
                <a:tc>
                  <a:txBody>
                    <a:bodyPr/>
                    <a:lstStyle/>
                    <a:p>
                      <a:pPr indent="0" lvl="0" marL="0" marR="0" rtl="0" algn="l">
                        <a:spcBef>
                          <a:spcPts val="0"/>
                        </a:spcBef>
                        <a:spcAft>
                          <a:spcPts val="0"/>
                        </a:spcAft>
                        <a:buNone/>
                      </a:pPr>
                      <a:r>
                        <a:rPr b="1" i="0" lang="en-US" sz="1800" u="none" strike="noStrike">
                          <a:solidFill>
                            <a:srgbClr val="000000"/>
                          </a:solidFill>
                          <a:latin typeface="Poppins"/>
                          <a:ea typeface="Poppins"/>
                          <a:cs typeface="Poppins"/>
                          <a:sym typeface="Poppins"/>
                        </a:rPr>
                        <a:t>Nombre de non-conformités répétées</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Problème nécessitant de gros investissements (Lit salle d’accouchement, Eyone, Téléphone, Oxygène)</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330" name="Google Shape;330;p33"/>
          <p:cNvSpPr/>
          <p:nvPr/>
        </p:nvSpPr>
        <p:spPr>
          <a:xfrm>
            <a:off x="0" y="6387200"/>
            <a:ext cx="12192000" cy="2763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 Présentation plan d’action cibles non atteintes T4 2023</a:t>
            </a:r>
            <a:endParaRPr b="0" i="0" sz="2000" u="none" cap="none" strike="noStrike">
              <a:solidFill>
                <a:srgbClr val="FFFFFF"/>
              </a:solidFill>
              <a:latin typeface="Poppins"/>
              <a:ea typeface="Poppins"/>
              <a:cs typeface="Poppins"/>
              <a:sym typeface="Poppins"/>
            </a:endParaRPr>
          </a:p>
        </p:txBody>
      </p:sp>
      <p:sp>
        <p:nvSpPr>
          <p:cNvPr id="331" name="Google Shape;331;p33"/>
          <p:cNvSpPr/>
          <p:nvPr/>
        </p:nvSpPr>
        <p:spPr>
          <a:xfrm>
            <a:off x="702000" y="1510608"/>
            <a:ext cx="10788000"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Arial"/>
                <a:ea typeface="Arial"/>
                <a:cs typeface="Arial"/>
                <a:sym typeface="Arial"/>
              </a:rPr>
              <a:t>PM03 – Organisation du SMQ et Amélioration Continue</a:t>
            </a:r>
            <a:endParaRPr sz="1800">
              <a:solidFill>
                <a:schemeClr val="dk1"/>
              </a:solidFill>
              <a:latin typeface="Calibri"/>
              <a:ea typeface="Calibri"/>
              <a:cs typeface="Calibri"/>
              <a:sym typeface="Calibri"/>
            </a:endParaRPr>
          </a:p>
        </p:txBody>
      </p:sp>
      <p:pic>
        <p:nvPicPr>
          <p:cNvPr id="332" name="Google Shape;332;p33"/>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34"/>
          <p:cNvSpPr/>
          <p:nvPr/>
        </p:nvSpPr>
        <p:spPr>
          <a:xfrm>
            <a:off x="702000" y="6451216"/>
            <a:ext cx="10788324" cy="289218"/>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graphicFrame>
        <p:nvGraphicFramePr>
          <p:cNvPr id="338" name="Google Shape;338;p34"/>
          <p:cNvGraphicFramePr/>
          <p:nvPr/>
        </p:nvGraphicFramePr>
        <p:xfrm>
          <a:off x="904805" y="1644503"/>
          <a:ext cx="3000000" cy="3000000"/>
        </p:xfrm>
        <a:graphic>
          <a:graphicData uri="http://schemas.openxmlformats.org/drawingml/2006/table">
            <a:tbl>
              <a:tblPr>
                <a:noFill/>
                <a:tableStyleId>{B4AB0BF5-2397-4616-B71D-7BEB6B27EA97}</a:tableStyleId>
              </a:tblPr>
              <a:tblGrid>
                <a:gridCol w="4836800"/>
                <a:gridCol w="2219800"/>
                <a:gridCol w="3150675"/>
              </a:tblGrid>
              <a:tr h="5087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PM03 – Organisation du SMQ et amélioration</a:t>
                      </a:r>
                      <a:r>
                        <a:rPr b="1" i="0" lang="en-US" sz="1800" u="none" strike="noStrike">
                          <a:solidFill>
                            <a:srgbClr val="FFFFFF"/>
                          </a:solidFill>
                          <a:latin typeface="Poppins"/>
                          <a:ea typeface="Poppins"/>
                          <a:cs typeface="Poppins"/>
                          <a:sym typeface="Poppins"/>
                        </a:rPr>
                        <a:t> continue</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21100">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380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b="1" i="0" sz="1800" u="none" strike="noStrike">
                        <a:solidFill>
                          <a:srgbClr val="752864"/>
                        </a:solidFill>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579350">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Date du dernier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Juin 2023</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2 points faibles</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551100">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Derniers Audits cloturés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Non</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842675">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Ecarts/</a:t>
                      </a:r>
                      <a:r>
                        <a:rPr lang="en-US" sz="1800">
                          <a:solidFill>
                            <a:srgbClr val="752864"/>
                          </a:solidFill>
                          <a:latin typeface="Poppins"/>
                          <a:ea typeface="Poppins"/>
                          <a:cs typeface="Poppins"/>
                          <a:sym typeface="Poppins"/>
                        </a:rPr>
                        <a:t>points</a:t>
                      </a:r>
                      <a:r>
                        <a:rPr b="0" i="0" lang="en-US" sz="1800" u="none" strike="noStrike">
                          <a:solidFill>
                            <a:srgbClr val="752864"/>
                          </a:solidFill>
                          <a:latin typeface="Poppins"/>
                          <a:ea typeface="Poppins"/>
                          <a:cs typeface="Poppins"/>
                          <a:sym typeface="Poppins"/>
                        </a:rPr>
                        <a:t> faibles ouverts/non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OUI</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593475">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Date du prochain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Juin 2024</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339" name="Google Shape;339;p34"/>
          <p:cNvSpPr txBox="1"/>
          <p:nvPr>
            <p:ph type="title"/>
          </p:nvPr>
        </p:nvSpPr>
        <p:spPr>
          <a:xfrm>
            <a:off x="1236250" y="345527"/>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 PM03 – Organisation du SMQ et amélioration continue</a:t>
            </a:r>
            <a:endParaRPr sz="2800"/>
          </a:p>
        </p:txBody>
      </p:sp>
      <p:pic>
        <p:nvPicPr>
          <p:cNvPr id="340" name="Google Shape;340;p34"/>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35"/>
          <p:cNvSpPr/>
          <p:nvPr/>
        </p:nvSpPr>
        <p:spPr>
          <a:xfrm>
            <a:off x="702000" y="6451216"/>
            <a:ext cx="10788324" cy="289218"/>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graphicFrame>
        <p:nvGraphicFramePr>
          <p:cNvPr id="346" name="Google Shape;346;p35"/>
          <p:cNvGraphicFramePr/>
          <p:nvPr/>
        </p:nvGraphicFramePr>
        <p:xfrm>
          <a:off x="1240971" y="1593670"/>
          <a:ext cx="3000000" cy="3000000"/>
        </p:xfrm>
        <a:graphic>
          <a:graphicData uri="http://schemas.openxmlformats.org/drawingml/2006/table">
            <a:tbl>
              <a:tblPr>
                <a:noFill/>
                <a:tableStyleId>{B4AB0BF5-2397-4616-B71D-7BEB6B27EA97}</a:tableStyleId>
              </a:tblPr>
              <a:tblGrid>
                <a:gridCol w="6316275"/>
                <a:gridCol w="2893050"/>
              </a:tblGrid>
              <a:tr h="233250">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PMO3 – Organisation du SMQ et amélioration continue</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r>
              <a:tr h="233250">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r>
              <a:tr h="462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Besoin/réclamation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99340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Suivi de Qualipro par les pilotes pour la réalisation des plans d’actions et le suivi des audits</a:t>
                      </a:r>
                      <a:endParaRPr sz="1800"/>
                    </a:p>
                    <a:p>
                      <a:pPr indent="0" lvl="0" marL="0" marR="0" rtl="0" algn="ctr">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97980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Difficulté</a:t>
                      </a:r>
                      <a:r>
                        <a:rPr b="0" i="0" lang="en-US" sz="1800" u="none" strike="noStrike">
                          <a:solidFill>
                            <a:srgbClr val="000000"/>
                          </a:solidFill>
                          <a:latin typeface="Poppins"/>
                          <a:ea typeface="Poppins"/>
                          <a:cs typeface="Poppins"/>
                          <a:sym typeface="Poppins"/>
                        </a:rPr>
                        <a:t> à faire des p</a:t>
                      </a:r>
                      <a:r>
                        <a:rPr b="0" i="0" lang="en-US" sz="1800" u="none" strike="noStrike">
                          <a:solidFill>
                            <a:srgbClr val="000000"/>
                          </a:solidFill>
                          <a:latin typeface="Poppins"/>
                          <a:ea typeface="Poppins"/>
                          <a:cs typeface="Poppins"/>
                          <a:sym typeface="Poppins"/>
                        </a:rPr>
                        <a:t>oints réguliers avec les pilotes</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rgbClr val="CC33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97980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Indisponibilité des auditeurs ayant reçu une formation</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rgbClr val="CC33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347" name="Google Shape;347;p35"/>
          <p:cNvSpPr txBox="1"/>
          <p:nvPr>
            <p:ph type="title"/>
          </p:nvPr>
        </p:nvSpPr>
        <p:spPr>
          <a:xfrm>
            <a:off x="1240975" y="241495"/>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4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PM03 – Organisation du SMQ et amélioration continue</a:t>
            </a:r>
            <a:endParaRPr sz="2800"/>
          </a:p>
        </p:txBody>
      </p:sp>
      <p:pic>
        <p:nvPicPr>
          <p:cNvPr id="348" name="Google Shape;348;p35"/>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36"/>
          <p:cNvSpPr/>
          <p:nvPr/>
        </p:nvSpPr>
        <p:spPr>
          <a:xfrm>
            <a:off x="1502230" y="2446907"/>
            <a:ext cx="9326880" cy="83099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Accueil &amp; Orientation</a:t>
            </a:r>
            <a:endParaRPr b="1" i="0" sz="4800" u="none" cap="none" strike="noStrike">
              <a:solidFill>
                <a:srgbClr val="752864"/>
              </a:solidFill>
              <a:latin typeface="Poppins"/>
              <a:ea typeface="Poppins"/>
              <a:cs typeface="Poppins"/>
              <a:sym typeface="Poppins"/>
            </a:endParaRPr>
          </a:p>
        </p:txBody>
      </p:sp>
      <p:pic>
        <p:nvPicPr>
          <p:cNvPr id="354" name="Google Shape;354;p36"/>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37"/>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PO01 – Accueil &amp; Orientation</a:t>
            </a:r>
            <a:endParaRPr/>
          </a:p>
        </p:txBody>
      </p:sp>
      <p:grpSp>
        <p:nvGrpSpPr>
          <p:cNvPr id="360" name="Google Shape;360;p37"/>
          <p:cNvGrpSpPr/>
          <p:nvPr/>
        </p:nvGrpSpPr>
        <p:grpSpPr>
          <a:xfrm>
            <a:off x="605116" y="1681511"/>
            <a:ext cx="3287616" cy="1152963"/>
            <a:chOff x="-1" y="-1"/>
            <a:chExt cx="4996557" cy="1152962"/>
          </a:xfrm>
        </p:grpSpPr>
        <p:sp>
          <p:nvSpPr>
            <p:cNvPr id="361" name="Google Shape;361;p37"/>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Poppins"/>
                <a:buNone/>
              </a:pPr>
              <a:r>
                <a:rPr b="1" i="0" lang="en-US" sz="4000" u="none" cap="none" strike="noStrike">
                  <a:solidFill>
                    <a:srgbClr val="FFFFFF"/>
                  </a:solidFill>
                  <a:latin typeface="Poppins"/>
                  <a:ea typeface="Poppins"/>
                  <a:cs typeface="Poppins"/>
                  <a:sym typeface="Poppins"/>
                </a:rPr>
                <a:t>Finalité</a:t>
              </a:r>
              <a:endParaRPr/>
            </a:p>
          </p:txBody>
        </p:sp>
        <p:grpSp>
          <p:nvGrpSpPr>
            <p:cNvPr id="362" name="Google Shape;362;p37"/>
            <p:cNvGrpSpPr/>
            <p:nvPr/>
          </p:nvGrpSpPr>
          <p:grpSpPr>
            <a:xfrm>
              <a:off x="4191985" y="-1"/>
              <a:ext cx="804571" cy="1152962"/>
              <a:chOff x="0" y="0"/>
              <a:chExt cx="804567" cy="1152959"/>
            </a:xfrm>
          </p:grpSpPr>
          <p:sp>
            <p:nvSpPr>
              <p:cNvPr id="363" name="Google Shape;363;p37"/>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sp>
            <p:nvSpPr>
              <p:cNvPr id="364" name="Google Shape;364;p37"/>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1" i="0" lang="en-US" sz="2400" u="none" cap="none" strike="noStrike">
                    <a:solidFill>
                      <a:srgbClr val="FFFFFF"/>
                    </a:solidFill>
                    <a:latin typeface="Poppins"/>
                    <a:ea typeface="Poppins"/>
                    <a:cs typeface="Poppins"/>
                    <a:sym typeface="Poppins"/>
                  </a:rPr>
                  <a:t>1</a:t>
                </a:r>
                <a:endParaRPr/>
              </a:p>
            </p:txBody>
          </p:sp>
          <p:sp>
            <p:nvSpPr>
              <p:cNvPr id="365" name="Google Shape;365;p37"/>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grpSp>
      </p:grpSp>
      <p:grpSp>
        <p:nvGrpSpPr>
          <p:cNvPr id="366" name="Google Shape;366;p37"/>
          <p:cNvGrpSpPr/>
          <p:nvPr/>
        </p:nvGrpSpPr>
        <p:grpSpPr>
          <a:xfrm>
            <a:off x="4058116" y="2068168"/>
            <a:ext cx="1405909" cy="442988"/>
            <a:chOff x="34099" y="0"/>
            <a:chExt cx="2592661" cy="453439"/>
          </a:xfrm>
        </p:grpSpPr>
        <p:cxnSp>
          <p:nvCxnSpPr>
            <p:cNvPr id="367" name="Google Shape;367;p37"/>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368" name="Google Shape;368;p37"/>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369" name="Google Shape;369;p37"/>
          <p:cNvSpPr txBox="1"/>
          <p:nvPr/>
        </p:nvSpPr>
        <p:spPr>
          <a:xfrm>
            <a:off x="5629409" y="1569963"/>
            <a:ext cx="5691300" cy="12006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Poppins"/>
                <a:ea typeface="Poppins"/>
                <a:cs typeface="Poppins"/>
                <a:sym typeface="Poppins"/>
              </a:rPr>
              <a:t>Fournir les informations pertinentes sur site ou à distance pour optimiser la prise en charge des demandes et des besoins des parties intéressées.</a:t>
            </a:r>
            <a:endParaRPr sz="1800">
              <a:solidFill>
                <a:schemeClr val="dk1"/>
              </a:solidFill>
              <a:latin typeface="Poppins"/>
              <a:ea typeface="Poppins"/>
              <a:cs typeface="Poppins"/>
              <a:sym typeface="Poppins"/>
            </a:endParaRPr>
          </a:p>
        </p:txBody>
      </p:sp>
      <p:grpSp>
        <p:nvGrpSpPr>
          <p:cNvPr id="370" name="Google Shape;370;p37"/>
          <p:cNvGrpSpPr/>
          <p:nvPr/>
        </p:nvGrpSpPr>
        <p:grpSpPr>
          <a:xfrm>
            <a:off x="605117" y="4066809"/>
            <a:ext cx="3287617" cy="1152963"/>
            <a:chOff x="-1" y="-1"/>
            <a:chExt cx="4996557" cy="1152962"/>
          </a:xfrm>
        </p:grpSpPr>
        <p:sp>
          <p:nvSpPr>
            <p:cNvPr id="371" name="Google Shape;371;p37"/>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Poppins"/>
                <a:buNone/>
              </a:pPr>
              <a:r>
                <a:rPr b="1" i="0" lang="en-US" sz="4000" u="none" cap="none" strike="noStrike">
                  <a:solidFill>
                    <a:srgbClr val="FFFFFF"/>
                  </a:solidFill>
                  <a:latin typeface="Poppins"/>
                  <a:ea typeface="Poppins"/>
                  <a:cs typeface="Poppins"/>
                  <a:sym typeface="Poppins"/>
                </a:rPr>
                <a:t>Périmètre</a:t>
              </a:r>
              <a:endParaRPr/>
            </a:p>
          </p:txBody>
        </p:sp>
        <p:grpSp>
          <p:nvGrpSpPr>
            <p:cNvPr id="372" name="Google Shape;372;p37"/>
            <p:cNvGrpSpPr/>
            <p:nvPr/>
          </p:nvGrpSpPr>
          <p:grpSpPr>
            <a:xfrm>
              <a:off x="4191985" y="-1"/>
              <a:ext cx="804571" cy="1152962"/>
              <a:chOff x="0" y="0"/>
              <a:chExt cx="804567" cy="1152959"/>
            </a:xfrm>
          </p:grpSpPr>
          <p:sp>
            <p:nvSpPr>
              <p:cNvPr id="373" name="Google Shape;373;p37"/>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sp>
            <p:nvSpPr>
              <p:cNvPr id="374" name="Google Shape;374;p37"/>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1" i="0" lang="en-US" sz="2400" u="none" cap="none" strike="noStrike">
                    <a:solidFill>
                      <a:srgbClr val="FFFFFF"/>
                    </a:solidFill>
                    <a:latin typeface="Poppins"/>
                    <a:ea typeface="Poppins"/>
                    <a:cs typeface="Poppins"/>
                    <a:sym typeface="Poppins"/>
                  </a:rPr>
                  <a:t>2</a:t>
                </a:r>
                <a:endParaRPr b="1" i="0" sz="2400" u="none" cap="none" strike="noStrike">
                  <a:solidFill>
                    <a:srgbClr val="FFFFFF"/>
                  </a:solidFill>
                  <a:latin typeface="Poppins"/>
                  <a:ea typeface="Poppins"/>
                  <a:cs typeface="Poppins"/>
                  <a:sym typeface="Poppins"/>
                </a:endParaRPr>
              </a:p>
            </p:txBody>
          </p:sp>
          <p:sp>
            <p:nvSpPr>
              <p:cNvPr id="375" name="Google Shape;375;p37"/>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grpSp>
      </p:grpSp>
      <p:grpSp>
        <p:nvGrpSpPr>
          <p:cNvPr id="376" name="Google Shape;376;p37"/>
          <p:cNvGrpSpPr/>
          <p:nvPr/>
        </p:nvGrpSpPr>
        <p:grpSpPr>
          <a:xfrm>
            <a:off x="4058116" y="4363077"/>
            <a:ext cx="1405909" cy="442988"/>
            <a:chOff x="34099" y="0"/>
            <a:chExt cx="2592661" cy="453439"/>
          </a:xfrm>
        </p:grpSpPr>
        <p:cxnSp>
          <p:nvCxnSpPr>
            <p:cNvPr id="377" name="Google Shape;377;p37"/>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378" name="Google Shape;378;p37"/>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379" name="Google Shape;379;p37"/>
          <p:cNvSpPr txBox="1"/>
          <p:nvPr/>
        </p:nvSpPr>
        <p:spPr>
          <a:xfrm>
            <a:off x="5629407" y="4066809"/>
            <a:ext cx="5691300" cy="9543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2000"/>
              <a:buFont typeface="Poppins"/>
              <a:buChar char="-"/>
            </a:pPr>
            <a:r>
              <a:rPr lang="en-US" sz="1800">
                <a:solidFill>
                  <a:schemeClr val="dk1"/>
                </a:solidFill>
                <a:latin typeface="Poppins"/>
                <a:ea typeface="Poppins"/>
                <a:cs typeface="Poppins"/>
                <a:sym typeface="Poppins"/>
              </a:rPr>
              <a:t>De : Sollicitation sur site ou à distance d'une partie intéressée ;</a:t>
            </a:r>
            <a:endParaRPr sz="1800">
              <a:solidFill>
                <a:schemeClr val="dk1"/>
              </a:solidFill>
              <a:latin typeface="Poppins"/>
              <a:ea typeface="Poppins"/>
              <a:cs typeface="Poppins"/>
              <a:sym typeface="Poppins"/>
            </a:endParaRPr>
          </a:p>
          <a:p>
            <a:pPr indent="-2730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A : Satisfaction de la demande.</a:t>
            </a:r>
            <a:endParaRPr sz="1800">
              <a:solidFill>
                <a:schemeClr val="dk1"/>
              </a:solidFill>
              <a:latin typeface="Poppins"/>
              <a:ea typeface="Poppins"/>
              <a:cs typeface="Poppins"/>
              <a:sym typeface="Poppins"/>
            </a:endParaRPr>
          </a:p>
        </p:txBody>
      </p:sp>
      <p:sp>
        <p:nvSpPr>
          <p:cNvPr id="380" name="Google Shape;380;p37"/>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Finalité &amp; Périmètre</a:t>
            </a:r>
            <a:endParaRPr sz="2000"/>
          </a:p>
        </p:txBody>
      </p:sp>
      <p:sp>
        <p:nvSpPr>
          <p:cNvPr id="381" name="Google Shape;381;p37"/>
          <p:cNvSpPr txBox="1"/>
          <p:nvPr/>
        </p:nvSpPr>
        <p:spPr>
          <a:xfrm>
            <a:off x="702000" y="944864"/>
            <a:ext cx="346505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Habibatou Sy</a:t>
            </a:r>
            <a:endParaRPr sz="1800">
              <a:solidFill>
                <a:schemeClr val="dk1"/>
              </a:solidFill>
              <a:latin typeface="Poppins"/>
              <a:ea typeface="Poppins"/>
              <a:cs typeface="Poppins"/>
              <a:sym typeface="Poppins"/>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Codou</a:t>
            </a:r>
            <a:endParaRPr sz="1800">
              <a:solidFill>
                <a:schemeClr val="dk1"/>
              </a:solidFill>
              <a:latin typeface="Poppins"/>
              <a:ea typeface="Poppins"/>
              <a:cs typeface="Poppins"/>
              <a:sym typeface="Poppins"/>
            </a:endParaRPr>
          </a:p>
        </p:txBody>
      </p:sp>
      <p:pic>
        <p:nvPicPr>
          <p:cNvPr id="382" name="Google Shape;382;p37"/>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38"/>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388" name="Google Shape;388;p38"/>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PO01 – Accueil &amp; Orientation</a:t>
            </a:r>
            <a:endParaRPr sz="2800"/>
          </a:p>
        </p:txBody>
      </p:sp>
      <p:graphicFrame>
        <p:nvGraphicFramePr>
          <p:cNvPr id="389" name="Google Shape;389;p38"/>
          <p:cNvGraphicFramePr/>
          <p:nvPr/>
        </p:nvGraphicFramePr>
        <p:xfrm>
          <a:off x="708038" y="1622192"/>
          <a:ext cx="3000000" cy="3000000"/>
        </p:xfrm>
        <a:graphic>
          <a:graphicData uri="http://schemas.openxmlformats.org/drawingml/2006/table">
            <a:tbl>
              <a:tblPr firstRow="1">
                <a:noFill/>
                <a:tableStyleId>{7A25A91B-4FEC-467A-B651-A79672153B92}</a:tableStyleId>
              </a:tblPr>
              <a:tblGrid>
                <a:gridCol w="3126425"/>
                <a:gridCol w="1045025"/>
                <a:gridCol w="1332400"/>
                <a:gridCol w="901325"/>
                <a:gridCol w="4370750"/>
              </a:tblGrid>
              <a:tr h="406150">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INDICATEURS </a:t>
                      </a:r>
                      <a:endParaRPr b="1" i="0" sz="1800" u="none" strike="noStrike">
                        <a:solidFill>
                          <a:srgbClr val="752864"/>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RESP.</a:t>
                      </a:r>
                      <a:endParaRPr b="1" i="0" sz="1800" u="none" strike="noStrike">
                        <a:solidFill>
                          <a:srgbClr val="752864"/>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FREQ.</a:t>
                      </a:r>
                      <a:endParaRPr b="1" i="0" sz="1800" u="none" strike="noStrike">
                        <a:solidFill>
                          <a:srgbClr val="752864"/>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CIBLE</a:t>
                      </a:r>
                      <a:endParaRPr b="1" i="0" sz="1800" u="none" strike="noStrike">
                        <a:solidFill>
                          <a:srgbClr val="752864"/>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METHODE DE CALCUL</a:t>
                      </a:r>
                      <a:endParaRPr b="1" i="0" sz="1800" u="none" strike="noStrike">
                        <a:solidFill>
                          <a:srgbClr val="752864"/>
                        </a:solidFill>
                        <a:latin typeface="Poppins"/>
                        <a:ea typeface="Poppins"/>
                        <a:cs typeface="Poppins"/>
                        <a:sym typeface="Poppins"/>
                      </a:endParaRPr>
                    </a:p>
                  </a:txBody>
                  <a:tcPr marT="7975" marB="0" marR="7975" marL="7975" anchor="ctr"/>
                </a:tc>
              </a:tr>
              <a:tr h="1437950">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Mesure de l'amabilité de </a:t>
                      </a:r>
                      <a:r>
                        <a:rPr lang="en-US" sz="1800">
                          <a:latin typeface="Poppins"/>
                          <a:ea typeface="Poppins"/>
                          <a:cs typeface="Poppins"/>
                          <a:sym typeface="Poppins"/>
                        </a:rPr>
                        <a:t>l'accueil</a:t>
                      </a:r>
                      <a:endParaRPr b="0"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Mensuelle</a:t>
                      </a:r>
                      <a:endParaRPr b="0"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b="1" lang="en-US" sz="1800" u="none" strike="noStrike">
                          <a:latin typeface="Poppins"/>
                          <a:ea typeface="Poppins"/>
                          <a:cs typeface="Poppins"/>
                          <a:sym typeface="Poppins"/>
                        </a:rPr>
                        <a:t>0</a:t>
                      </a:r>
                      <a:endParaRPr b="1"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l">
                        <a:spcBef>
                          <a:spcPts val="0"/>
                        </a:spcBef>
                        <a:spcAft>
                          <a:spcPts val="0"/>
                        </a:spcAft>
                        <a:buNone/>
                      </a:pPr>
                      <a:r>
                        <a:rPr lang="en-US" sz="1800" u="none" strike="noStrike">
                          <a:latin typeface="Poppins"/>
                          <a:ea typeface="Poppins"/>
                          <a:cs typeface="Poppins"/>
                          <a:sym typeface="Poppins"/>
                        </a:rPr>
                        <a:t>Nombre d'incidents identifiés ou remontés sur le mois mettant en cause l'amabilité du personnel</a:t>
                      </a:r>
                      <a:endParaRPr b="0" i="0" sz="1800" u="none" strike="noStrike">
                        <a:solidFill>
                          <a:srgbClr val="3F2745"/>
                        </a:solidFill>
                        <a:latin typeface="Poppins"/>
                        <a:ea typeface="Poppins"/>
                        <a:cs typeface="Poppins"/>
                        <a:sym typeface="Poppins"/>
                      </a:endParaRPr>
                    </a:p>
                  </a:txBody>
                  <a:tcPr marT="7975" marB="0" marR="7975" marL="7975" anchor="ctr"/>
                </a:tc>
              </a:tr>
              <a:tr h="1144350">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Satisfaction des nouveaux patients sur l'accueil</a:t>
                      </a:r>
                      <a:endParaRPr b="0"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Mensuelle</a:t>
                      </a:r>
                      <a:endParaRPr b="0"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b="1" lang="en-US" sz="1800" u="none" strike="noStrike">
                          <a:latin typeface="Poppins"/>
                          <a:ea typeface="Poppins"/>
                          <a:cs typeface="Poppins"/>
                          <a:sym typeface="Poppins"/>
                        </a:rPr>
                        <a:t>3,5</a:t>
                      </a:r>
                      <a:endParaRPr b="1"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l">
                        <a:spcBef>
                          <a:spcPts val="0"/>
                        </a:spcBef>
                        <a:spcAft>
                          <a:spcPts val="0"/>
                        </a:spcAft>
                        <a:buNone/>
                      </a:pPr>
                      <a:r>
                        <a:rPr lang="en-US" sz="1800" u="none" strike="noStrike">
                          <a:latin typeface="Poppins"/>
                          <a:ea typeface="Poppins"/>
                          <a:cs typeface="Poppins"/>
                          <a:sym typeface="Poppins"/>
                        </a:rPr>
                        <a:t>Résultats de l'enquête de satisfaction des nouveaux patientes (question sur l'accueil - note de 1 à 4)</a:t>
                      </a:r>
                      <a:endParaRPr b="0" i="0" sz="1800" u="none" strike="noStrike">
                        <a:solidFill>
                          <a:srgbClr val="3F2745"/>
                        </a:solidFill>
                        <a:latin typeface="Poppins"/>
                        <a:ea typeface="Poppins"/>
                        <a:cs typeface="Poppins"/>
                        <a:sym typeface="Poppins"/>
                      </a:endParaRPr>
                    </a:p>
                  </a:txBody>
                  <a:tcPr marT="7975" marB="0" marR="7975" marL="7975" anchor="ctr"/>
                </a:tc>
              </a:tr>
              <a:tr h="766550">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Nombre d'appels entrants</a:t>
                      </a:r>
                      <a:endParaRPr b="0"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Copilote</a:t>
                      </a:r>
                      <a:endParaRPr b="0"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Mensuelle</a:t>
                      </a:r>
                      <a:endParaRPr b="0"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ctr">
                        <a:spcBef>
                          <a:spcPts val="0"/>
                        </a:spcBef>
                        <a:spcAft>
                          <a:spcPts val="0"/>
                        </a:spcAft>
                        <a:buNone/>
                      </a:pPr>
                      <a:r>
                        <a:rPr b="1" lang="en-US" sz="1800" u="none" strike="noStrike">
                          <a:latin typeface="Poppins"/>
                          <a:ea typeface="Poppins"/>
                          <a:cs typeface="Poppins"/>
                          <a:sym typeface="Poppins"/>
                        </a:rPr>
                        <a:t>1600</a:t>
                      </a:r>
                      <a:endParaRPr b="1" i="0" sz="1800" u="none" strike="noStrike">
                        <a:solidFill>
                          <a:srgbClr val="3F2745"/>
                        </a:solidFill>
                        <a:latin typeface="Poppins"/>
                        <a:ea typeface="Poppins"/>
                        <a:cs typeface="Poppins"/>
                        <a:sym typeface="Poppins"/>
                      </a:endParaRPr>
                    </a:p>
                  </a:txBody>
                  <a:tcPr marT="7975" marB="0" marR="7975" marL="7975" anchor="ctr"/>
                </a:tc>
                <a:tc>
                  <a:txBody>
                    <a:bodyPr/>
                    <a:lstStyle/>
                    <a:p>
                      <a:pPr indent="0" lvl="0" marL="0" marR="0" rtl="0" algn="l">
                        <a:spcBef>
                          <a:spcPts val="0"/>
                        </a:spcBef>
                        <a:spcAft>
                          <a:spcPts val="0"/>
                        </a:spcAft>
                        <a:buNone/>
                      </a:pPr>
                      <a:r>
                        <a:rPr lang="en-US" sz="1800" u="none" strike="noStrike">
                          <a:latin typeface="Poppins"/>
                          <a:ea typeface="Poppins"/>
                          <a:cs typeface="Poppins"/>
                          <a:sym typeface="Poppins"/>
                        </a:rPr>
                        <a:t>Nombre d'appels entrants sur les deux numéros de standard</a:t>
                      </a:r>
                      <a:endParaRPr b="0" i="0" sz="1800" u="none" strike="noStrike">
                        <a:solidFill>
                          <a:srgbClr val="3F2745"/>
                        </a:solidFill>
                        <a:latin typeface="Poppins"/>
                        <a:ea typeface="Poppins"/>
                        <a:cs typeface="Poppins"/>
                        <a:sym typeface="Poppins"/>
                      </a:endParaRPr>
                    </a:p>
                  </a:txBody>
                  <a:tcPr marT="7975" marB="0" marR="7975" marL="7975" anchor="ctr"/>
                </a:tc>
              </a:tr>
            </a:tbl>
          </a:graphicData>
        </a:graphic>
      </p:graphicFrame>
      <p:pic>
        <p:nvPicPr>
          <p:cNvPr id="390" name="Google Shape;390;p3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39"/>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calculés_2023</a:t>
            </a:r>
            <a:endParaRPr sz="2000">
              <a:solidFill>
                <a:schemeClr val="lt1"/>
              </a:solidFill>
              <a:latin typeface="Poppins"/>
              <a:ea typeface="Poppins"/>
              <a:cs typeface="Poppins"/>
              <a:sym typeface="Poppins"/>
            </a:endParaRPr>
          </a:p>
        </p:txBody>
      </p:sp>
      <p:sp>
        <p:nvSpPr>
          <p:cNvPr id="396" name="Google Shape;396;p39"/>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PO01 – Accueil &amp; Orientation</a:t>
            </a:r>
            <a:endParaRPr sz="2800"/>
          </a:p>
        </p:txBody>
      </p:sp>
      <p:graphicFrame>
        <p:nvGraphicFramePr>
          <p:cNvPr id="397" name="Google Shape;397;p39"/>
          <p:cNvGraphicFramePr/>
          <p:nvPr/>
        </p:nvGraphicFramePr>
        <p:xfrm>
          <a:off x="838268" y="1547582"/>
          <a:ext cx="3000000" cy="3000000"/>
        </p:xfrm>
        <a:graphic>
          <a:graphicData uri="http://schemas.openxmlformats.org/drawingml/2006/table">
            <a:tbl>
              <a:tblPr>
                <a:noFill/>
                <a:tableStyleId>{B4AB0BF5-2397-4616-B71D-7BEB6B27EA97}</a:tableStyleId>
              </a:tblPr>
              <a:tblGrid>
                <a:gridCol w="5112500"/>
                <a:gridCol w="1626700"/>
                <a:gridCol w="1626700"/>
                <a:gridCol w="1626700"/>
              </a:tblGrid>
              <a:tr h="448775">
                <a:tc gridSpan="4">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PO01 - Accueil &amp; Orientation</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752864"/>
                    </a:solidFill>
                  </a:tcPr>
                </a:tc>
                <a:tc hMerge="1"/>
                <a:tc hMerge="1"/>
                <a:tc hMerge="1"/>
              </a:tr>
              <a:tr h="3205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Octobre</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Novembre</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Décembre</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r>
              <a:tr h="352600">
                <a:tc rowSpan="2">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Mesure de l'amabilité à l'accueil</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390575">
                <a:tc vMerge="1"/>
                <a:tc>
                  <a:txBody>
                    <a:bodyPr/>
                    <a:lstStyle/>
                    <a:p>
                      <a:pPr indent="0" lvl="0" marL="0" marR="0" rtl="0" algn="ctr">
                        <a:spcBef>
                          <a:spcPts val="0"/>
                        </a:spcBef>
                        <a:spcAft>
                          <a:spcPts val="0"/>
                        </a:spcAft>
                        <a:buNone/>
                      </a:pPr>
                      <a:r>
                        <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272475">
                <a:tc>
                  <a:txBody>
                    <a:bodyPr/>
                    <a:lstStyle/>
                    <a:p>
                      <a:pPr indent="0" lvl="0" marL="0" marR="0" rtl="0" algn="l">
                        <a:spcBef>
                          <a:spcPts val="0"/>
                        </a:spcBef>
                        <a:spcAft>
                          <a:spcPts val="0"/>
                        </a:spcAft>
                        <a:buNone/>
                      </a:pPr>
                      <a:r>
                        <a:rPr b="1" i="0" lang="en-US" sz="1800" u="none" strike="noStrike">
                          <a:solidFill>
                            <a:srgbClr val="FFFFFF"/>
                          </a:solidFill>
                          <a:latin typeface="Poppins"/>
                          <a:ea typeface="Poppins"/>
                          <a:cs typeface="Poppins"/>
                          <a:sym typeface="Poppins"/>
                        </a:rPr>
                        <a:t> </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D0CECE"/>
                    </a:solidFill>
                  </a:tcPr>
                </a:tc>
                <a:tc>
                  <a:txBody>
                    <a:bodyPr/>
                    <a:lstStyle/>
                    <a:p>
                      <a:pPr indent="0" lvl="0" marL="0" marR="0" rtl="0" algn="l">
                        <a:spcBef>
                          <a:spcPts val="0"/>
                        </a:spcBef>
                        <a:spcAft>
                          <a:spcPts val="0"/>
                        </a:spcAft>
                        <a:buNone/>
                      </a:pPr>
                      <a:r>
                        <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D0CECE"/>
                    </a:solidFill>
                  </a:tcPr>
                </a:tc>
                <a:tc>
                  <a:txBody>
                    <a:bodyPr/>
                    <a:lstStyle/>
                    <a:p>
                      <a:pPr indent="0" lvl="0" marL="0" marR="0" rtl="0" algn="l">
                        <a:spcBef>
                          <a:spcPts val="0"/>
                        </a:spcBef>
                        <a:spcAft>
                          <a:spcPts val="0"/>
                        </a:spcAft>
                        <a:buNone/>
                      </a:pPr>
                      <a:r>
                        <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D0CECE"/>
                    </a:solidFill>
                  </a:tcPr>
                </a:tc>
                <a:tc>
                  <a:txBody>
                    <a:bodyPr/>
                    <a:lstStyle/>
                    <a:p>
                      <a:pPr indent="0" lvl="0" marL="0" marR="0" rtl="0" algn="l">
                        <a:spcBef>
                          <a:spcPts val="0"/>
                        </a:spcBef>
                        <a:spcAft>
                          <a:spcPts val="0"/>
                        </a:spcAft>
                        <a:buNone/>
                      </a:pPr>
                      <a:r>
                        <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D0CECE"/>
                    </a:solidFill>
                  </a:tcPr>
                </a:tc>
              </a:tr>
              <a:tr h="267150">
                <a:tc rowSpan="2">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Satisfaction des nouveaux patients sur l'accueil</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1" lang="en-US" sz="1800" u="none" strike="noStrike">
                          <a:solidFill>
                            <a:srgbClr val="00B050"/>
                          </a:solidFill>
                          <a:latin typeface="Poppins"/>
                          <a:ea typeface="Poppins"/>
                          <a:cs typeface="Poppins"/>
                          <a:sym typeface="Poppins"/>
                        </a:rPr>
                        <a:t>3,5</a:t>
                      </a:r>
                      <a:endParaRPr b="1" i="1" sz="1800" u="none" strike="noStrike">
                        <a:solidFill>
                          <a:srgbClr val="00B050"/>
                        </a:solidFill>
                        <a:latin typeface="Poppins"/>
                        <a:ea typeface="Poppins"/>
                        <a:cs typeface="Poppins"/>
                        <a:sym typeface="Poppins"/>
                      </a:endParaRPr>
                    </a:p>
                  </a:txBody>
                  <a:tcPr marT="9525" marB="0" marR="9525" marL="9525">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1" i="1" lang="en-US" sz="1800" u="none" strike="noStrike">
                          <a:solidFill>
                            <a:srgbClr val="FF0000"/>
                          </a:solidFill>
                          <a:latin typeface="Poppins"/>
                          <a:ea typeface="Poppins"/>
                          <a:cs typeface="Poppins"/>
                          <a:sym typeface="Poppins"/>
                        </a:rPr>
                        <a:t>3</a:t>
                      </a:r>
                      <a:endParaRPr b="1" i="1" sz="1800" u="none" strike="noStrike">
                        <a:solidFill>
                          <a:srgbClr val="FF0000"/>
                        </a:solidFill>
                        <a:latin typeface="Poppins"/>
                        <a:ea typeface="Poppins"/>
                        <a:cs typeface="Poppins"/>
                        <a:sym typeface="Poppins"/>
                      </a:endParaRPr>
                    </a:p>
                  </a:txBody>
                  <a:tcPr marT="9525" marB="0" marR="9525" marL="9525">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1" i="1" lang="en-US" sz="1800" u="none" strike="noStrike">
                          <a:solidFill>
                            <a:srgbClr val="00B050"/>
                          </a:solidFill>
                          <a:latin typeface="Poppins"/>
                          <a:ea typeface="Poppins"/>
                          <a:cs typeface="Poppins"/>
                          <a:sym typeface="Poppins"/>
                        </a:rPr>
                        <a:t>3,5</a:t>
                      </a:r>
                      <a:endParaRPr sz="1800"/>
                    </a:p>
                  </a:txBody>
                  <a:tcPr marT="9525" marB="0" marR="9525" marL="9525">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F2F2F2"/>
                    </a:solidFill>
                  </a:tcPr>
                </a:tc>
              </a:tr>
              <a:tr h="500550">
                <a:tc vMerge="1"/>
                <a:tc>
                  <a:txBody>
                    <a:bodyPr/>
                    <a:lstStyle/>
                    <a:p>
                      <a:pPr indent="0" lvl="0" marL="0" marR="0" rtl="0" algn="ctr">
                        <a:lnSpc>
                          <a:spcPct val="100000"/>
                        </a:lnSpc>
                        <a:spcBef>
                          <a:spcPts val="0"/>
                        </a:spcBef>
                        <a:spcAft>
                          <a:spcPts val="0"/>
                        </a:spcAft>
                        <a:buClr>
                          <a:schemeClr val="dk1"/>
                        </a:buClr>
                        <a:buSzPts val="2000"/>
                        <a:buFont typeface="Calibri"/>
                        <a:buNone/>
                      </a:pPr>
                      <a:r>
                        <a:t/>
                      </a:r>
                      <a:endParaRPr b="1" i="0" sz="1800" u="none" strike="noStrike">
                        <a:solidFill>
                          <a:srgbClr val="FF0000"/>
                        </a:solidFill>
                        <a:latin typeface="Poppins"/>
                        <a:ea typeface="Poppins"/>
                        <a:cs typeface="Poppins"/>
                        <a:sym typeface="Poppins"/>
                      </a:endParaRPr>
                    </a:p>
                    <a:p>
                      <a:pPr indent="0" lvl="0" marL="0" marR="0" rtl="0" algn="ctr">
                        <a:spcBef>
                          <a:spcPts val="0"/>
                        </a:spcBef>
                        <a:spcAft>
                          <a:spcPts val="0"/>
                        </a:spcAft>
                        <a:buNone/>
                      </a:pPr>
                      <a:r>
                        <a:t/>
                      </a:r>
                      <a:endParaRPr b="1" i="0" sz="1800" u="none" strike="noStrike">
                        <a:solidFill>
                          <a:srgbClr val="FF000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000"/>
                        <a:buFont typeface="Calibri"/>
                        <a:buNone/>
                      </a:pPr>
                      <a:r>
                        <a:t/>
                      </a:r>
                      <a:endParaRPr b="1" i="0" sz="1800" u="none" strike="noStrike">
                        <a:solidFill>
                          <a:srgbClr val="FF0000"/>
                        </a:solidFill>
                        <a:latin typeface="Poppins"/>
                        <a:ea typeface="Poppins"/>
                        <a:cs typeface="Poppins"/>
                        <a:sym typeface="Poppins"/>
                      </a:endParaRPr>
                    </a:p>
                    <a:p>
                      <a:pPr indent="0" lvl="0" marL="0" marR="0" rtl="0" algn="ctr">
                        <a:spcBef>
                          <a:spcPts val="0"/>
                        </a:spcBef>
                        <a:spcAft>
                          <a:spcPts val="0"/>
                        </a:spcAft>
                        <a:buNone/>
                      </a:pPr>
                      <a:r>
                        <a:t/>
                      </a:r>
                      <a:endParaRPr b="1" i="0" sz="1800" u="none" strike="noStrike">
                        <a:solidFill>
                          <a:srgbClr val="FF000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000"/>
                        <a:buFont typeface="Calibri"/>
                        <a:buNone/>
                      </a:pPr>
                      <a:r>
                        <a:t/>
                      </a:r>
                      <a:endParaRPr b="1" i="0" sz="1800" u="none" strike="noStrike">
                        <a:solidFill>
                          <a:srgbClr val="FF0000"/>
                        </a:solidFill>
                        <a:latin typeface="Poppins"/>
                        <a:ea typeface="Poppins"/>
                        <a:cs typeface="Poppins"/>
                        <a:sym typeface="Poppins"/>
                      </a:endParaRPr>
                    </a:p>
                    <a:p>
                      <a:pPr indent="0" lvl="0" marL="0" marR="0" rtl="0" algn="ctr">
                        <a:spcBef>
                          <a:spcPts val="0"/>
                        </a:spcBef>
                        <a:spcAft>
                          <a:spcPts val="0"/>
                        </a:spcAft>
                        <a:buNone/>
                      </a:pPr>
                      <a:r>
                        <a:t/>
                      </a:r>
                      <a:endParaRPr b="1" i="0" sz="1800" u="none" strike="noStrike">
                        <a:solidFill>
                          <a:srgbClr val="FF000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272475">
                <a:tc>
                  <a:txBody>
                    <a:bodyPr/>
                    <a:lstStyle/>
                    <a:p>
                      <a:pPr indent="0" lvl="0" marL="0" marR="0" rtl="0" algn="l">
                        <a:spcBef>
                          <a:spcPts val="0"/>
                        </a:spcBef>
                        <a:spcAft>
                          <a:spcPts val="0"/>
                        </a:spcAft>
                        <a:buNone/>
                      </a:pPr>
                      <a:r>
                        <a:rPr b="0" i="0" lang="en-US" sz="1800" u="none" strike="noStrike">
                          <a:solidFill>
                            <a:srgbClr val="FFFFFF"/>
                          </a:solidFill>
                          <a:latin typeface="Poppins"/>
                          <a:ea typeface="Poppins"/>
                          <a:cs typeface="Poppins"/>
                          <a:sym typeface="Poppins"/>
                        </a:rPr>
                        <a:t> </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D0CECE"/>
                    </a:solidFill>
                  </a:tcPr>
                </a:tc>
                <a:tc>
                  <a:txBody>
                    <a:bodyPr/>
                    <a:lstStyle/>
                    <a:p>
                      <a:pPr indent="0" lvl="0" marL="0" marR="0" rtl="0" algn="l">
                        <a:spcBef>
                          <a:spcPts val="0"/>
                        </a:spcBef>
                        <a:spcAft>
                          <a:spcPts val="0"/>
                        </a:spcAft>
                        <a:buNone/>
                      </a:pPr>
                      <a:r>
                        <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D0CECE"/>
                    </a:solidFill>
                  </a:tcPr>
                </a:tc>
                <a:tc>
                  <a:txBody>
                    <a:bodyPr/>
                    <a:lstStyle/>
                    <a:p>
                      <a:pPr indent="0" lvl="0" marL="0" marR="0" rtl="0" algn="l">
                        <a:spcBef>
                          <a:spcPts val="0"/>
                        </a:spcBef>
                        <a:spcAft>
                          <a:spcPts val="0"/>
                        </a:spcAft>
                        <a:buNone/>
                      </a:pPr>
                      <a:r>
                        <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D0CECE"/>
                    </a:solidFill>
                  </a:tcPr>
                </a:tc>
                <a:tc>
                  <a:txBody>
                    <a:bodyPr/>
                    <a:lstStyle/>
                    <a:p>
                      <a:pPr indent="0" lvl="0" marL="0" marR="0" rtl="0" algn="l">
                        <a:spcBef>
                          <a:spcPts val="0"/>
                        </a:spcBef>
                        <a:spcAft>
                          <a:spcPts val="0"/>
                        </a:spcAft>
                        <a:buNone/>
                      </a:pPr>
                      <a:r>
                        <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D0CECE"/>
                    </a:solidFill>
                  </a:tcPr>
                </a:tc>
              </a:tr>
              <a:tr h="320550">
                <a:tc rowSpan="2">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Nombre d'appels entrants</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2085</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1910</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1720</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F2F2F2"/>
                    </a:solidFill>
                  </a:tcPr>
                </a:tc>
              </a:tr>
              <a:tr h="1156500">
                <a:tc vMerge="1"/>
                <a:tc>
                  <a:txBody>
                    <a:bodyPr/>
                    <a:lstStyle/>
                    <a:p>
                      <a:pPr indent="0" lvl="0" marL="0" marR="0" rtl="0" algn="ctr">
                        <a:spcBef>
                          <a:spcPts val="0"/>
                        </a:spcBef>
                        <a:spcAft>
                          <a:spcPts val="0"/>
                        </a:spcAft>
                        <a:buNone/>
                      </a:pPr>
                      <a:r>
                        <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t/>
                      </a:r>
                      <a:endParaRPr b="1" i="0" sz="1800" u="none" strike="noStrike">
                        <a:solidFill>
                          <a:srgbClr val="00B05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bl>
          </a:graphicData>
        </a:graphic>
      </p:graphicFrame>
      <p:pic>
        <p:nvPicPr>
          <p:cNvPr id="398" name="Google Shape;398;p3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graphicFrame>
        <p:nvGraphicFramePr>
          <p:cNvPr id="403" name="Google Shape;403;p40"/>
          <p:cNvGraphicFramePr/>
          <p:nvPr/>
        </p:nvGraphicFramePr>
        <p:xfrm>
          <a:off x="702000" y="2069287"/>
          <a:ext cx="3000000" cy="3000000"/>
        </p:xfrm>
        <a:graphic>
          <a:graphicData uri="http://schemas.openxmlformats.org/drawingml/2006/table">
            <a:tbl>
              <a:tblPr>
                <a:noFill/>
                <a:tableStyleId>{B4AB0BF5-2397-4616-B71D-7BEB6B27EA97}</a:tableStyleId>
              </a:tblPr>
              <a:tblGrid>
                <a:gridCol w="4441250"/>
                <a:gridCol w="4272800"/>
                <a:gridCol w="2073950"/>
              </a:tblGrid>
              <a:tr h="13684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 non conformes</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Cause</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corrective</a:t>
                      </a:r>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1727250">
                <a:tc>
                  <a:txBody>
                    <a:bodyPr/>
                    <a:lstStyle/>
                    <a:p>
                      <a:pPr indent="0" lvl="0" marL="0" marR="0" rtl="0" algn="l">
                        <a:spcBef>
                          <a:spcPts val="0"/>
                        </a:spcBef>
                        <a:spcAft>
                          <a:spcPts val="0"/>
                        </a:spcAft>
                        <a:buNone/>
                      </a:pPr>
                      <a:r>
                        <a:rPr b="0" i="0" lang="en-US" sz="2000" u="none" strike="noStrike">
                          <a:solidFill>
                            <a:srgbClr val="000000"/>
                          </a:solidFill>
                          <a:latin typeface="Poppins"/>
                          <a:ea typeface="Poppins"/>
                          <a:cs typeface="Poppins"/>
                          <a:sym typeface="Poppins"/>
                        </a:rPr>
                        <a:t>Satisfaction des nouveaux patients  sur l’accueil</a:t>
                      </a:r>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l">
                        <a:spcBef>
                          <a:spcPts val="0"/>
                        </a:spcBef>
                        <a:spcAft>
                          <a:spcPts val="0"/>
                        </a:spcAft>
                        <a:buNone/>
                      </a:pPr>
                      <a:r>
                        <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600" u="none" strike="noStrike">
                        <a:solidFill>
                          <a:srgbClr val="000000"/>
                        </a:solidFill>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404" name="Google Shape;404;p40"/>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 Présentation plan d’action cibles non atteintes T4 2023</a:t>
            </a:r>
            <a:endParaRPr b="0" i="0" sz="2000" u="none" cap="none" strike="noStrike">
              <a:solidFill>
                <a:srgbClr val="FFFFFF"/>
              </a:solidFill>
              <a:latin typeface="Poppins"/>
              <a:ea typeface="Poppins"/>
              <a:cs typeface="Poppins"/>
              <a:sym typeface="Poppins"/>
            </a:endParaRPr>
          </a:p>
        </p:txBody>
      </p:sp>
      <p:sp>
        <p:nvSpPr>
          <p:cNvPr id="405" name="Google Shape;405;p40"/>
          <p:cNvSpPr txBox="1"/>
          <p:nvPr>
            <p:ph type="title"/>
          </p:nvPr>
        </p:nvSpPr>
        <p:spPr>
          <a:xfrm>
            <a:off x="702000" y="13652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PO01 – Accueil &amp; Orientation</a:t>
            </a:r>
            <a:endParaRPr/>
          </a:p>
        </p:txBody>
      </p:sp>
      <p:sp>
        <p:nvSpPr>
          <p:cNvPr id="406" name="Google Shape;406;p40"/>
          <p:cNvSpPr/>
          <p:nvPr/>
        </p:nvSpPr>
        <p:spPr>
          <a:xfrm>
            <a:off x="702000" y="1264678"/>
            <a:ext cx="10788000"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PO01 – Accueil et Orientation</a:t>
            </a:r>
            <a:endParaRPr sz="1800">
              <a:solidFill>
                <a:schemeClr val="dk1"/>
              </a:solidFill>
              <a:latin typeface="Poppins"/>
              <a:ea typeface="Poppins"/>
              <a:cs typeface="Poppins"/>
              <a:sym typeface="Poppins"/>
            </a:endParaRPr>
          </a:p>
        </p:txBody>
      </p:sp>
      <p:pic>
        <p:nvPicPr>
          <p:cNvPr id="407" name="Google Shape;407;p4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41"/>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0" i="0" lang="en-US" sz="2000" u="none" cap="none" strike="noStrike">
                <a:solidFill>
                  <a:srgbClr val="FFFFFF"/>
                </a:solidFill>
                <a:latin typeface="Poppins"/>
                <a:ea typeface="Poppins"/>
                <a:cs typeface="Poppins"/>
                <a:sym typeface="Poppins"/>
              </a:rPr>
              <a:t> Présentation des réclamations les plus récentes</a:t>
            </a:r>
            <a:endParaRPr b="0" i="0" sz="2000" u="none" cap="none" strike="noStrike">
              <a:solidFill>
                <a:srgbClr val="FFFFFF"/>
              </a:solidFill>
              <a:latin typeface="Poppins"/>
              <a:ea typeface="Poppins"/>
              <a:cs typeface="Poppins"/>
              <a:sym typeface="Poppins"/>
            </a:endParaRPr>
          </a:p>
        </p:txBody>
      </p:sp>
      <p:sp>
        <p:nvSpPr>
          <p:cNvPr id="413" name="Google Shape;413;p41"/>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2800"/>
              <a:buFont typeface="Arial"/>
              <a:buNone/>
            </a:pPr>
            <a:r>
              <a:rPr b="1" lang="en-US" sz="2800">
                <a:latin typeface="Arial"/>
                <a:ea typeface="Arial"/>
                <a:cs typeface="Arial"/>
                <a:sym typeface="Arial"/>
              </a:rPr>
              <a:t> </a:t>
            </a:r>
            <a:endParaRPr/>
          </a:p>
        </p:txBody>
      </p:sp>
      <p:graphicFrame>
        <p:nvGraphicFramePr>
          <p:cNvPr id="414" name="Google Shape;414;p41"/>
          <p:cNvGraphicFramePr/>
          <p:nvPr/>
        </p:nvGraphicFramePr>
        <p:xfrm>
          <a:off x="749570" y="1291797"/>
          <a:ext cx="3000000" cy="3000000"/>
        </p:xfrm>
        <a:graphic>
          <a:graphicData uri="http://schemas.openxmlformats.org/drawingml/2006/table">
            <a:tbl>
              <a:tblPr>
                <a:noFill/>
                <a:tableStyleId>{B4AB0BF5-2397-4616-B71D-7BEB6B27EA97}</a:tableStyleId>
              </a:tblPr>
              <a:tblGrid>
                <a:gridCol w="7182325"/>
                <a:gridCol w="3558100"/>
              </a:tblGrid>
              <a:tr h="10737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Description de la réclamation</a:t>
                      </a:r>
                      <a:endParaRPr b="1" i="0" sz="1800" u="none" strike="noStrike">
                        <a:solidFill>
                          <a:srgbClr val="752864"/>
                        </a:solidFill>
                        <a:latin typeface="Poppins"/>
                        <a:ea typeface="Poppins"/>
                        <a:cs typeface="Poppins"/>
                        <a:sym typeface="Poppins"/>
                      </a:endParaRPr>
                    </a:p>
                  </a:txBody>
                  <a:tcPr marT="8825" marB="0" marR="8825" marL="88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menée</a:t>
                      </a:r>
                      <a:r>
                        <a:rPr b="1" i="0" lang="en-US" sz="1800" u="none" strike="noStrike">
                          <a:solidFill>
                            <a:srgbClr val="752864"/>
                          </a:solidFill>
                          <a:latin typeface="Poppins"/>
                          <a:ea typeface="Poppins"/>
                          <a:cs typeface="Poppins"/>
                          <a:sym typeface="Poppins"/>
                        </a:rPr>
                        <a:t> </a:t>
                      </a:r>
                      <a:r>
                        <a:rPr b="1" i="0" lang="en-US" sz="1800" u="none" strike="noStrike">
                          <a:solidFill>
                            <a:srgbClr val="752864"/>
                          </a:solidFill>
                          <a:latin typeface="Poppins"/>
                          <a:ea typeface="Poppins"/>
                          <a:cs typeface="Poppins"/>
                          <a:sym typeface="Poppins"/>
                        </a:rPr>
                        <a:t>en interne</a:t>
                      </a:r>
                      <a:endParaRPr sz="1800"/>
                    </a:p>
                  </a:txBody>
                  <a:tcPr marT="8825" marB="0" marR="8825" marL="88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3578025">
                <a:tc>
                  <a:txBody>
                    <a:bodyPr/>
                    <a:lstStyle/>
                    <a:p>
                      <a:pPr indent="0" lvl="0" marL="0" marR="0" rtl="0" algn="ctr">
                        <a:spcBef>
                          <a:spcPts val="0"/>
                        </a:spcBef>
                        <a:spcAft>
                          <a:spcPts val="0"/>
                        </a:spcAft>
                        <a:buNone/>
                      </a:pPr>
                      <a:r>
                        <a:rPr i="0" lang="en-US">
                          <a:solidFill>
                            <a:schemeClr val="dk1"/>
                          </a:solidFill>
                          <a:latin typeface="Poppins"/>
                          <a:ea typeface="Poppins"/>
                          <a:cs typeface="Poppins"/>
                          <a:sym typeface="Poppins"/>
                        </a:rPr>
                        <a:t>La patiente a fait hospitaliser ses 2 enfants à la clinique au cours du mois d'Octobre, suite à une consultation pédiatrique de nuit. Nom de famille des enfants : Bassoum.</a:t>
                      </a:r>
                      <a:br>
                        <a:rPr i="0" lang="en-US">
                          <a:solidFill>
                            <a:schemeClr val="dk1"/>
                          </a:solidFill>
                          <a:latin typeface="Poppins"/>
                          <a:ea typeface="Poppins"/>
                          <a:cs typeface="Poppins"/>
                          <a:sym typeface="Poppins"/>
                        </a:rPr>
                      </a:br>
                      <a:r>
                        <a:rPr lang="en-US">
                          <a:solidFill>
                            <a:schemeClr val="dk1"/>
                          </a:solidFill>
                          <a:latin typeface="Poppins"/>
                          <a:ea typeface="Poppins"/>
                          <a:cs typeface="Poppins"/>
                          <a:sym typeface="Poppins"/>
                        </a:rPr>
                        <a:t>Étant</a:t>
                      </a:r>
                      <a:r>
                        <a:rPr i="0" lang="en-US">
                          <a:solidFill>
                            <a:schemeClr val="dk1"/>
                          </a:solidFill>
                          <a:latin typeface="Poppins"/>
                          <a:ea typeface="Poppins"/>
                          <a:cs typeface="Poppins"/>
                          <a:sym typeface="Poppins"/>
                        </a:rPr>
                        <a:t> infirmière elle-même, la patiente affirme que techniquement, l'équipe de soins est professionnelle. Cependant, elle se plaint du manque d'empathie et de communication face à une enfant qui a une peur bleue de la blouse blanche. </a:t>
                      </a:r>
                      <a:br>
                        <a:rPr i="0" lang="en-US">
                          <a:solidFill>
                            <a:schemeClr val="dk1"/>
                          </a:solidFill>
                          <a:latin typeface="Poppins"/>
                          <a:ea typeface="Poppins"/>
                          <a:cs typeface="Poppins"/>
                          <a:sym typeface="Poppins"/>
                        </a:rPr>
                      </a:br>
                      <a:r>
                        <a:rPr i="0" lang="en-US">
                          <a:solidFill>
                            <a:schemeClr val="dk1"/>
                          </a:solidFill>
                          <a:latin typeface="Poppins"/>
                          <a:ea typeface="Poppins"/>
                          <a:cs typeface="Poppins"/>
                          <a:sym typeface="Poppins"/>
                        </a:rPr>
                        <a:t>Les exemples donnés sont les suivants : - Absence de communication / de jeu avec l'enfant pendant le soin. - Absence de communication et d'explication au parent quand un soin est administré à l'enfant ou quand la prescription a changé. - Passage du pédiatre uniquement sur sa demande. </a:t>
                      </a:r>
                      <a:endParaRPr i="0" u="none" strike="noStrike">
                        <a:solidFill>
                          <a:srgbClr val="000000"/>
                        </a:solidFill>
                        <a:latin typeface="Poppins"/>
                        <a:ea typeface="Poppins"/>
                        <a:cs typeface="Poppins"/>
                        <a:sym typeface="Poppins"/>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i="0" lang="en-US">
                          <a:solidFill>
                            <a:schemeClr val="dk1"/>
                          </a:solidFill>
                          <a:latin typeface="Poppins"/>
                          <a:ea typeface="Poppins"/>
                          <a:cs typeface="Poppins"/>
                          <a:sym typeface="Poppins"/>
                        </a:rPr>
                        <a:t>présentations d'excuse, le réclamant propose une formation pour les paramédicaux</a:t>
                      </a:r>
                      <a:endParaRPr i="0" u="none" strike="noStrike">
                        <a:solidFill>
                          <a:srgbClr val="000000"/>
                        </a:solidFill>
                        <a:latin typeface="Poppins"/>
                        <a:ea typeface="Poppins"/>
                        <a:cs typeface="Poppins"/>
                        <a:sym typeface="Poppins"/>
                      </a:endParaRPr>
                    </a:p>
                  </a:txBody>
                  <a:tcPr marT="0" marB="0" marR="0" marL="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415" name="Google Shape;415;p41"/>
          <p:cNvSpPr txBox="1"/>
          <p:nvPr/>
        </p:nvSpPr>
        <p:spPr>
          <a:xfrm>
            <a:off x="702000" y="162651"/>
            <a:ext cx="10788000" cy="89607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P001 – Accueil &amp; Orientation</a:t>
            </a:r>
            <a:endParaRPr sz="2800"/>
          </a:p>
        </p:txBody>
      </p:sp>
      <p:pic>
        <p:nvPicPr>
          <p:cNvPr id="416" name="Google Shape;416;p41"/>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15"/>
          <p:cNvSpPr/>
          <p:nvPr/>
        </p:nvSpPr>
        <p:spPr>
          <a:xfrm>
            <a:off x="819899" y="1994425"/>
            <a:ext cx="10192800" cy="2308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4800">
                <a:solidFill>
                  <a:srgbClr val="752864"/>
                </a:solidFill>
                <a:latin typeface="Poppins"/>
                <a:ea typeface="Poppins"/>
                <a:cs typeface="Poppins"/>
                <a:sym typeface="Poppins"/>
              </a:rPr>
              <a:t>Gouvernance et Management des performances</a:t>
            </a:r>
            <a:endParaRPr b="1" sz="4800">
              <a:solidFill>
                <a:srgbClr val="752864"/>
              </a:solidFill>
              <a:latin typeface="Poppins"/>
              <a:ea typeface="Poppins"/>
              <a:cs typeface="Poppins"/>
              <a:sym typeface="Poppins"/>
            </a:endParaRPr>
          </a:p>
        </p:txBody>
      </p:sp>
      <p:pic>
        <p:nvPicPr>
          <p:cNvPr id="124" name="Google Shape;124;p15"/>
          <p:cNvPicPr preferRelativeResize="0"/>
          <p:nvPr/>
        </p:nvPicPr>
        <p:blipFill rotWithShape="1">
          <a:blip r:embed="rId3">
            <a:alphaModFix/>
          </a:blip>
          <a:srcRect b="0" l="0" r="0" t="0"/>
          <a:stretch/>
        </p:blipFill>
        <p:spPr>
          <a:xfrm>
            <a:off x="167750" y="87420"/>
            <a:ext cx="1287160" cy="812912"/>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42"/>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0" i="0" lang="en-US" sz="2000" u="none" cap="none" strike="noStrike">
                <a:solidFill>
                  <a:srgbClr val="FFFFFF"/>
                </a:solidFill>
                <a:latin typeface="Poppins"/>
                <a:ea typeface="Poppins"/>
                <a:cs typeface="Poppins"/>
                <a:sym typeface="Poppins"/>
              </a:rPr>
              <a:t> Présentation des réclamation les plus récentes</a:t>
            </a:r>
            <a:endParaRPr b="0" i="0" sz="2000" u="none" cap="none" strike="noStrike">
              <a:solidFill>
                <a:srgbClr val="FFFFFF"/>
              </a:solidFill>
              <a:latin typeface="Poppins"/>
              <a:ea typeface="Poppins"/>
              <a:cs typeface="Poppins"/>
              <a:sym typeface="Poppins"/>
            </a:endParaRPr>
          </a:p>
        </p:txBody>
      </p:sp>
      <p:sp>
        <p:nvSpPr>
          <p:cNvPr id="422" name="Google Shape;422;p42"/>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2800"/>
              <a:buFont typeface="Arial"/>
              <a:buNone/>
            </a:pPr>
            <a:r>
              <a:rPr b="1" lang="en-US" sz="2800">
                <a:latin typeface="Arial"/>
                <a:ea typeface="Arial"/>
                <a:cs typeface="Arial"/>
                <a:sym typeface="Arial"/>
              </a:rPr>
              <a:t> </a:t>
            </a:r>
            <a:endParaRPr/>
          </a:p>
        </p:txBody>
      </p:sp>
      <p:graphicFrame>
        <p:nvGraphicFramePr>
          <p:cNvPr id="423" name="Google Shape;423;p42"/>
          <p:cNvGraphicFramePr/>
          <p:nvPr/>
        </p:nvGraphicFramePr>
        <p:xfrm>
          <a:off x="749570" y="1291797"/>
          <a:ext cx="3000000" cy="3000000"/>
        </p:xfrm>
        <a:graphic>
          <a:graphicData uri="http://schemas.openxmlformats.org/drawingml/2006/table">
            <a:tbl>
              <a:tblPr>
                <a:noFill/>
                <a:tableStyleId>{B4AB0BF5-2397-4616-B71D-7BEB6B27EA97}</a:tableStyleId>
              </a:tblPr>
              <a:tblGrid>
                <a:gridCol w="6890625"/>
                <a:gridCol w="3849825"/>
              </a:tblGrid>
              <a:tr h="10737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Description de la réclamation</a:t>
                      </a:r>
                      <a:endParaRPr b="1" i="0" sz="1800" u="none" strike="noStrike">
                        <a:solidFill>
                          <a:srgbClr val="752864"/>
                        </a:solidFill>
                        <a:latin typeface="Poppins"/>
                        <a:ea typeface="Poppins"/>
                        <a:cs typeface="Poppins"/>
                        <a:sym typeface="Poppins"/>
                      </a:endParaRPr>
                    </a:p>
                  </a:txBody>
                  <a:tcPr marT="8825" marB="0" marR="8825" marL="88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menée</a:t>
                      </a:r>
                      <a:r>
                        <a:rPr b="1" i="0" lang="en-US" sz="1800" u="none" strike="noStrike">
                          <a:solidFill>
                            <a:srgbClr val="752864"/>
                          </a:solidFill>
                          <a:latin typeface="Poppins"/>
                          <a:ea typeface="Poppins"/>
                          <a:cs typeface="Poppins"/>
                          <a:sym typeface="Poppins"/>
                        </a:rPr>
                        <a:t> </a:t>
                      </a:r>
                      <a:r>
                        <a:rPr b="1" i="0" lang="en-US" sz="1800" u="none" strike="noStrike">
                          <a:solidFill>
                            <a:srgbClr val="752864"/>
                          </a:solidFill>
                          <a:latin typeface="Poppins"/>
                          <a:ea typeface="Poppins"/>
                          <a:cs typeface="Poppins"/>
                          <a:sym typeface="Poppins"/>
                        </a:rPr>
                        <a:t>en interne</a:t>
                      </a:r>
                      <a:endParaRPr sz="1800"/>
                    </a:p>
                  </a:txBody>
                  <a:tcPr marT="8825" marB="0" marR="8825" marL="88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3578025">
                <a:tc>
                  <a:txBody>
                    <a:bodyPr/>
                    <a:lstStyle/>
                    <a:p>
                      <a:pPr indent="0" lvl="0" marL="0" marR="0" rtl="0" algn="ctr">
                        <a:spcBef>
                          <a:spcPts val="0"/>
                        </a:spcBef>
                        <a:spcAft>
                          <a:spcPts val="0"/>
                        </a:spcAft>
                        <a:buNone/>
                      </a:pPr>
                      <a:r>
                        <a:rPr i="0" lang="en-US" sz="1800">
                          <a:solidFill>
                            <a:schemeClr val="dk1"/>
                          </a:solidFill>
                          <a:latin typeface="Poppins"/>
                          <a:ea typeface="Poppins"/>
                          <a:cs typeface="Poppins"/>
                          <a:sym typeface="Poppins"/>
                        </a:rPr>
                        <a:t>PATIENTE DU DOCTEUR KARIM. FACTURATION DE L ACCOUCHEMENT : HONORAIRE GYNECO ALORS QU ELLE DIT AVOIR ÉTÉ ACCOUCHEE PAR UNE SAGE FEMME. </a:t>
                      </a:r>
                      <a:endParaRPr i="0" sz="1800" u="none" strike="noStrike">
                        <a:solidFill>
                          <a:srgbClr val="000000"/>
                        </a:solidFill>
                        <a:latin typeface="Poppins"/>
                        <a:ea typeface="Poppins"/>
                        <a:cs typeface="Poppins"/>
                        <a:sym typeface="Poppins"/>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a:solidFill>
                            <a:schemeClr val="dk1"/>
                          </a:solidFill>
                          <a:latin typeface="Poppins"/>
                          <a:ea typeface="Poppins"/>
                          <a:cs typeface="Poppins"/>
                          <a:sym typeface="Poppins"/>
                        </a:rPr>
                        <a:t>la patiente a été informée concernant les tarifs par son gynéco et la responsable d'hospitalisation</a:t>
                      </a:r>
                      <a:endParaRPr i="0" sz="1800" u="none" strike="noStrike">
                        <a:solidFill>
                          <a:srgbClr val="000000"/>
                        </a:solidFill>
                        <a:latin typeface="Poppins"/>
                        <a:ea typeface="Poppins"/>
                        <a:cs typeface="Poppins"/>
                        <a:sym typeface="Poppins"/>
                      </a:endParaRPr>
                    </a:p>
                  </a:txBody>
                  <a:tcPr marT="0" marB="0" marR="0" marL="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424" name="Google Shape;424;p42"/>
          <p:cNvSpPr txBox="1"/>
          <p:nvPr/>
        </p:nvSpPr>
        <p:spPr>
          <a:xfrm>
            <a:off x="702000" y="162651"/>
            <a:ext cx="10788000" cy="89607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P001 – Accueil &amp; Orientation</a:t>
            </a:r>
            <a:endParaRPr sz="2800"/>
          </a:p>
        </p:txBody>
      </p:sp>
      <p:pic>
        <p:nvPicPr>
          <p:cNvPr id="425" name="Google Shape;425;p4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43"/>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0" i="0" lang="en-US" sz="2000" u="none" cap="none" strike="noStrike">
                <a:solidFill>
                  <a:srgbClr val="FFFFFF"/>
                </a:solidFill>
                <a:latin typeface="Poppins"/>
                <a:ea typeface="Poppins"/>
                <a:cs typeface="Poppins"/>
                <a:sym typeface="Poppins"/>
              </a:rPr>
              <a:t> Présentation des réclamation les plus récentes</a:t>
            </a:r>
            <a:endParaRPr b="0" i="0" sz="2000" u="none" cap="none" strike="noStrike">
              <a:solidFill>
                <a:srgbClr val="FFFFFF"/>
              </a:solidFill>
              <a:latin typeface="Poppins"/>
              <a:ea typeface="Poppins"/>
              <a:cs typeface="Poppins"/>
              <a:sym typeface="Poppins"/>
            </a:endParaRPr>
          </a:p>
        </p:txBody>
      </p:sp>
      <p:sp>
        <p:nvSpPr>
          <p:cNvPr id="431" name="Google Shape;431;p43"/>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2800"/>
              <a:buFont typeface="Arial"/>
              <a:buNone/>
            </a:pPr>
            <a:r>
              <a:rPr b="1" lang="en-US" sz="2800">
                <a:latin typeface="Arial"/>
                <a:ea typeface="Arial"/>
                <a:cs typeface="Arial"/>
                <a:sym typeface="Arial"/>
              </a:rPr>
              <a:t> </a:t>
            </a:r>
            <a:endParaRPr/>
          </a:p>
        </p:txBody>
      </p:sp>
      <p:graphicFrame>
        <p:nvGraphicFramePr>
          <p:cNvPr id="432" name="Google Shape;432;p43"/>
          <p:cNvGraphicFramePr/>
          <p:nvPr/>
        </p:nvGraphicFramePr>
        <p:xfrm>
          <a:off x="749570" y="1291797"/>
          <a:ext cx="3000000" cy="3000000"/>
        </p:xfrm>
        <a:graphic>
          <a:graphicData uri="http://schemas.openxmlformats.org/drawingml/2006/table">
            <a:tbl>
              <a:tblPr>
                <a:noFill/>
                <a:tableStyleId>{B4AB0BF5-2397-4616-B71D-7BEB6B27EA97}</a:tableStyleId>
              </a:tblPr>
              <a:tblGrid>
                <a:gridCol w="6890625"/>
                <a:gridCol w="3849825"/>
              </a:tblGrid>
              <a:tr h="10737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Description de la réclamation</a:t>
                      </a:r>
                      <a:endParaRPr b="1" i="0" sz="1800" u="none" strike="noStrike">
                        <a:solidFill>
                          <a:srgbClr val="752864"/>
                        </a:solidFill>
                        <a:latin typeface="Poppins"/>
                        <a:ea typeface="Poppins"/>
                        <a:cs typeface="Poppins"/>
                        <a:sym typeface="Poppins"/>
                      </a:endParaRPr>
                    </a:p>
                  </a:txBody>
                  <a:tcPr marT="8825" marB="0" marR="8825" marL="88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menée</a:t>
                      </a:r>
                      <a:r>
                        <a:rPr b="1" i="0" lang="en-US" sz="1800" u="none" strike="noStrike">
                          <a:solidFill>
                            <a:srgbClr val="752864"/>
                          </a:solidFill>
                          <a:latin typeface="Poppins"/>
                          <a:ea typeface="Poppins"/>
                          <a:cs typeface="Poppins"/>
                          <a:sym typeface="Poppins"/>
                        </a:rPr>
                        <a:t> </a:t>
                      </a:r>
                      <a:r>
                        <a:rPr b="1" i="0" lang="en-US" sz="1800" u="none" strike="noStrike">
                          <a:solidFill>
                            <a:srgbClr val="752864"/>
                          </a:solidFill>
                          <a:latin typeface="Poppins"/>
                          <a:ea typeface="Poppins"/>
                          <a:cs typeface="Poppins"/>
                          <a:sym typeface="Poppins"/>
                        </a:rPr>
                        <a:t>en interne</a:t>
                      </a:r>
                      <a:endParaRPr sz="1800">
                        <a:latin typeface="Poppins"/>
                        <a:ea typeface="Poppins"/>
                        <a:cs typeface="Poppins"/>
                        <a:sym typeface="Poppins"/>
                      </a:endParaRPr>
                    </a:p>
                  </a:txBody>
                  <a:tcPr marT="8825" marB="0" marR="8825" marL="88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3578025">
                <a:tc>
                  <a:txBody>
                    <a:bodyPr/>
                    <a:lstStyle/>
                    <a:p>
                      <a:pPr indent="0" lvl="0" marL="0" marR="0" rtl="0" algn="ctr">
                        <a:spcBef>
                          <a:spcPts val="0"/>
                        </a:spcBef>
                        <a:spcAft>
                          <a:spcPts val="0"/>
                        </a:spcAft>
                        <a:buNone/>
                      </a:pPr>
                      <a:r>
                        <a:rPr i="0" lang="en-US" sz="1800">
                          <a:solidFill>
                            <a:schemeClr val="dk1"/>
                          </a:solidFill>
                          <a:latin typeface="Poppins"/>
                          <a:ea typeface="Poppins"/>
                          <a:cs typeface="Poppins"/>
                          <a:sym typeface="Poppins"/>
                        </a:rPr>
                        <a:t>LE MONSIEUR DIT QUE SA FEMME PENDA SOW A ACCOUCHÉ LE 25/10. SON BÉBÉ EST BRULE AU BRAS A LA NURSERIE AUJOURD'HUI. LES INFIRMIÈRES DISENT QUE LA BRULURE EST CAUSÉE PAR UN BIBERON PRÉPARE. LE MONSIEUR COMPTE DÉPOSER UNE PLAINTE DANS LA JOURNÉE.</a:t>
                      </a:r>
                      <a:endParaRPr i="0" sz="1800" u="none" strike="noStrike">
                        <a:solidFill>
                          <a:srgbClr val="000000"/>
                        </a:solidFill>
                        <a:latin typeface="Poppins"/>
                        <a:ea typeface="Poppins"/>
                        <a:cs typeface="Poppins"/>
                        <a:sym typeface="Poppins"/>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a:solidFill>
                            <a:schemeClr val="dk1"/>
                          </a:solidFill>
                          <a:latin typeface="Poppins"/>
                          <a:ea typeface="Poppins"/>
                          <a:cs typeface="Poppins"/>
                          <a:sym typeface="Poppins"/>
                        </a:rPr>
                        <a:t>présentations d'excuse, soins prodigués, somme offerte</a:t>
                      </a:r>
                      <a:endParaRPr i="0" sz="1800" u="none" strike="noStrike">
                        <a:solidFill>
                          <a:srgbClr val="000000"/>
                        </a:solidFill>
                        <a:latin typeface="Poppins"/>
                        <a:ea typeface="Poppins"/>
                        <a:cs typeface="Poppins"/>
                        <a:sym typeface="Poppins"/>
                      </a:endParaRPr>
                    </a:p>
                  </a:txBody>
                  <a:tcPr marT="0" marB="0" marR="0" marL="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433" name="Google Shape;433;p43"/>
          <p:cNvSpPr txBox="1"/>
          <p:nvPr/>
        </p:nvSpPr>
        <p:spPr>
          <a:xfrm>
            <a:off x="702000" y="162651"/>
            <a:ext cx="10788000" cy="89607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P001 – Accueil &amp; Orientation</a:t>
            </a:r>
            <a:endParaRPr sz="2800"/>
          </a:p>
        </p:txBody>
      </p:sp>
      <p:pic>
        <p:nvPicPr>
          <p:cNvPr id="434" name="Google Shape;434;p43"/>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44"/>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0" i="0" lang="en-US" sz="2000" u="none" cap="none" strike="noStrike">
                <a:solidFill>
                  <a:srgbClr val="FFFFFF"/>
                </a:solidFill>
                <a:latin typeface="Poppins"/>
                <a:ea typeface="Poppins"/>
                <a:cs typeface="Poppins"/>
                <a:sym typeface="Poppins"/>
              </a:rPr>
              <a:t> Présentation des réclamation les plus récentes</a:t>
            </a:r>
            <a:endParaRPr b="0" i="0" sz="2000" u="none" cap="none" strike="noStrike">
              <a:solidFill>
                <a:srgbClr val="FFFFFF"/>
              </a:solidFill>
              <a:latin typeface="Poppins"/>
              <a:ea typeface="Poppins"/>
              <a:cs typeface="Poppins"/>
              <a:sym typeface="Poppins"/>
            </a:endParaRPr>
          </a:p>
        </p:txBody>
      </p:sp>
      <p:sp>
        <p:nvSpPr>
          <p:cNvPr id="440" name="Google Shape;440;p44"/>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2800"/>
              <a:buFont typeface="Arial"/>
              <a:buNone/>
            </a:pPr>
            <a:r>
              <a:rPr b="1" lang="en-US" sz="2800">
                <a:latin typeface="Arial"/>
                <a:ea typeface="Arial"/>
                <a:cs typeface="Arial"/>
                <a:sym typeface="Arial"/>
              </a:rPr>
              <a:t> </a:t>
            </a:r>
            <a:endParaRPr/>
          </a:p>
        </p:txBody>
      </p:sp>
      <p:graphicFrame>
        <p:nvGraphicFramePr>
          <p:cNvPr id="441" name="Google Shape;441;p44"/>
          <p:cNvGraphicFramePr/>
          <p:nvPr/>
        </p:nvGraphicFramePr>
        <p:xfrm>
          <a:off x="749570" y="1567372"/>
          <a:ext cx="3000000" cy="3000000"/>
        </p:xfrm>
        <a:graphic>
          <a:graphicData uri="http://schemas.openxmlformats.org/drawingml/2006/table">
            <a:tbl>
              <a:tblPr>
                <a:noFill/>
                <a:tableStyleId>{B4AB0BF5-2397-4616-B71D-7BEB6B27EA97}</a:tableStyleId>
              </a:tblPr>
              <a:tblGrid>
                <a:gridCol w="6890625"/>
                <a:gridCol w="3849825"/>
              </a:tblGrid>
              <a:tr h="10101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Description de la réclamation</a:t>
                      </a:r>
                      <a:endParaRPr b="1" i="0" sz="1800" u="none" strike="noStrike">
                        <a:solidFill>
                          <a:srgbClr val="752864"/>
                        </a:solidFill>
                        <a:latin typeface="Poppins"/>
                        <a:ea typeface="Poppins"/>
                        <a:cs typeface="Poppins"/>
                        <a:sym typeface="Poppins"/>
                      </a:endParaRPr>
                    </a:p>
                  </a:txBody>
                  <a:tcPr marT="8825" marB="0" marR="8825" marL="88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menée</a:t>
                      </a:r>
                      <a:r>
                        <a:rPr b="1" i="0" lang="en-US" sz="1800" u="none" strike="noStrike">
                          <a:solidFill>
                            <a:srgbClr val="752864"/>
                          </a:solidFill>
                          <a:latin typeface="Poppins"/>
                          <a:ea typeface="Poppins"/>
                          <a:cs typeface="Poppins"/>
                          <a:sym typeface="Poppins"/>
                        </a:rPr>
                        <a:t> </a:t>
                      </a:r>
                      <a:r>
                        <a:rPr b="1" i="0" lang="en-US" sz="1800" u="none" strike="noStrike">
                          <a:solidFill>
                            <a:srgbClr val="752864"/>
                          </a:solidFill>
                          <a:latin typeface="Poppins"/>
                          <a:ea typeface="Poppins"/>
                          <a:cs typeface="Poppins"/>
                          <a:sym typeface="Poppins"/>
                        </a:rPr>
                        <a:t>en interne</a:t>
                      </a:r>
                      <a:endParaRPr sz="1800"/>
                    </a:p>
                  </a:txBody>
                  <a:tcPr marT="8825" marB="0" marR="8825" marL="88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3366050">
                <a:tc>
                  <a:txBody>
                    <a:bodyPr/>
                    <a:lstStyle/>
                    <a:p>
                      <a:pPr indent="0" lvl="0" marL="0" marR="0" rtl="0" algn="ctr">
                        <a:spcBef>
                          <a:spcPts val="0"/>
                        </a:spcBef>
                        <a:spcAft>
                          <a:spcPts val="0"/>
                        </a:spcAft>
                        <a:buNone/>
                      </a:pPr>
                      <a:r>
                        <a:rPr i="0" lang="en-US" sz="1800">
                          <a:solidFill>
                            <a:schemeClr val="dk1"/>
                          </a:solidFill>
                          <a:latin typeface="Calibri"/>
                          <a:ea typeface="Calibri"/>
                          <a:cs typeface="Calibri"/>
                          <a:sym typeface="Calibri"/>
                        </a:rPr>
                        <a:t>LA PATIENTE SE PLAINT DU COMPORTEMENT DU VIGILE A LA CLINIQUE. ELLE DIT QUE CE DERNIER PARLE TRÈS MAL AUX PATIENTES.</a:t>
                      </a:r>
                      <a:endParaRPr b="0" i="0" sz="1800" u="none" strike="noStrike">
                        <a:solidFill>
                          <a:srgbClr val="000000"/>
                        </a:solidFill>
                        <a:latin typeface="Arial"/>
                        <a:ea typeface="Arial"/>
                        <a:cs typeface="Arial"/>
                        <a:sym typeface="Arial"/>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a:solidFill>
                            <a:schemeClr val="dk1"/>
                          </a:solidFill>
                          <a:latin typeface="Calibri"/>
                          <a:ea typeface="Calibri"/>
                          <a:cs typeface="Calibri"/>
                          <a:sym typeface="Calibri"/>
                        </a:rPr>
                        <a:t>présentation d'excuse</a:t>
                      </a:r>
                      <a:r>
                        <a:rPr lang="en-US" sz="1800">
                          <a:solidFill>
                            <a:schemeClr val="dk1"/>
                          </a:solidFill>
                          <a:latin typeface="Calibri"/>
                          <a:ea typeface="Calibri"/>
                          <a:cs typeface="Calibri"/>
                          <a:sym typeface="Calibri"/>
                        </a:rPr>
                        <a:t>s</a:t>
                      </a:r>
                      <a:endParaRPr b="0" i="0" sz="1800" u="none" strike="noStrike">
                        <a:solidFill>
                          <a:srgbClr val="000000"/>
                        </a:solidFill>
                        <a:latin typeface="Arial"/>
                        <a:ea typeface="Arial"/>
                        <a:cs typeface="Arial"/>
                        <a:sym typeface="Arial"/>
                      </a:endParaRPr>
                    </a:p>
                  </a:txBody>
                  <a:tcPr marT="0" marB="0" marR="0" marL="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442" name="Google Shape;442;p44"/>
          <p:cNvSpPr txBox="1"/>
          <p:nvPr/>
        </p:nvSpPr>
        <p:spPr>
          <a:xfrm>
            <a:off x="702000" y="162651"/>
            <a:ext cx="10788000" cy="89607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PO01 – Accueil &amp; Orientation</a:t>
            </a:r>
            <a:endParaRPr/>
          </a:p>
        </p:txBody>
      </p:sp>
      <p:pic>
        <p:nvPicPr>
          <p:cNvPr id="443" name="Google Shape;443;p44"/>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graphicFrame>
        <p:nvGraphicFramePr>
          <p:cNvPr id="448" name="Google Shape;448;p45"/>
          <p:cNvGraphicFramePr/>
          <p:nvPr/>
        </p:nvGraphicFramePr>
        <p:xfrm>
          <a:off x="702000" y="1675171"/>
          <a:ext cx="3000000" cy="3000000"/>
        </p:xfrm>
        <a:graphic>
          <a:graphicData uri="http://schemas.openxmlformats.org/drawingml/2006/table">
            <a:tbl>
              <a:tblPr>
                <a:noFill/>
                <a:tableStyleId>{B4AB0BF5-2397-4616-B71D-7BEB6B27EA97}</a:tableStyleId>
              </a:tblPr>
              <a:tblGrid>
                <a:gridCol w="5426825"/>
                <a:gridCol w="4709950"/>
              </a:tblGrid>
              <a:tr h="454975">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PO01- Accueil et Orientation</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r>
              <a:tr h="454975">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r>
              <a:tr h="7514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Besoin/réclamation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2259375">
                <a:tc>
                  <a:txBody>
                    <a:bodyPr/>
                    <a:lstStyle/>
                    <a:p>
                      <a:pPr indent="0" lvl="0" marL="0" marR="0" rtl="0" algn="ctr">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rPr b="0" i="0" lang="en-US" sz="1800" u="none" strike="noStrike">
                          <a:solidFill>
                            <a:srgbClr val="C00000"/>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449" name="Google Shape;449;p45"/>
          <p:cNvSpPr txBox="1"/>
          <p:nvPr>
            <p:ph type="title"/>
          </p:nvPr>
        </p:nvSpPr>
        <p:spPr>
          <a:xfrm>
            <a:off x="838363" y="874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PO01 – Accueil &amp; Orientation</a:t>
            </a:r>
            <a:endParaRPr sz="2800"/>
          </a:p>
        </p:txBody>
      </p:sp>
      <p:sp>
        <p:nvSpPr>
          <p:cNvPr id="450" name="Google Shape;450;p45"/>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pic>
        <p:nvPicPr>
          <p:cNvPr id="451" name="Google Shape;451;p45"/>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46"/>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graphicFrame>
        <p:nvGraphicFramePr>
          <p:cNvPr id="457" name="Google Shape;457;p46"/>
          <p:cNvGraphicFramePr/>
          <p:nvPr/>
        </p:nvGraphicFramePr>
        <p:xfrm>
          <a:off x="880347" y="1443645"/>
          <a:ext cx="3000000" cy="3000000"/>
        </p:xfrm>
        <a:graphic>
          <a:graphicData uri="http://schemas.openxmlformats.org/drawingml/2006/table">
            <a:tbl>
              <a:tblPr>
                <a:noFill/>
                <a:tableStyleId>{B4AB0BF5-2397-4616-B71D-7BEB6B27EA97}</a:tableStyleId>
              </a:tblPr>
              <a:tblGrid>
                <a:gridCol w="3103825"/>
                <a:gridCol w="1384675"/>
                <a:gridCol w="5761500"/>
              </a:tblGrid>
              <a:tr h="515575">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PO01 – Accueil &amp; Orientation</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26775">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439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b="1" i="0" sz="1800" u="none" strike="noStrike">
                        <a:solidFill>
                          <a:srgbClr val="752864"/>
                        </a:solidFill>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587175">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Date du dernier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07/07/2023</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Clr>
                          <a:srgbClr val="000000"/>
                        </a:buClr>
                        <a:buSzPts val="2000"/>
                        <a:buFont typeface="Arial"/>
                        <a:buNone/>
                      </a:pPr>
                      <a:r>
                        <a:rPr b="0" i="0" lang="en-US" sz="1800" u="none" strike="noStrike">
                          <a:solidFill>
                            <a:srgbClr val="000000"/>
                          </a:solidFill>
                          <a:latin typeface="Poppins"/>
                          <a:ea typeface="Poppins"/>
                          <a:cs typeface="Poppins"/>
                          <a:sym typeface="Poppins"/>
                        </a:rPr>
                        <a:t> 1 Constat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1000">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Derniers Audits cloturés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Oui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763575">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Ecarts/</a:t>
                      </a:r>
                      <a:r>
                        <a:rPr lang="en-US" sz="1800">
                          <a:solidFill>
                            <a:srgbClr val="752864"/>
                          </a:solidFill>
                          <a:latin typeface="Poppins"/>
                          <a:ea typeface="Poppins"/>
                          <a:cs typeface="Poppins"/>
                          <a:sym typeface="Poppins"/>
                        </a:rPr>
                        <a:t>points</a:t>
                      </a:r>
                      <a:r>
                        <a:rPr b="0" i="0" lang="en-US" sz="1800" u="none" strike="noStrike">
                          <a:solidFill>
                            <a:srgbClr val="752864"/>
                          </a:solidFill>
                          <a:latin typeface="Poppins"/>
                          <a:ea typeface="Poppins"/>
                          <a:cs typeface="Poppins"/>
                          <a:sym typeface="Poppins"/>
                        </a:rPr>
                        <a:t> faibles ouverts/non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 NON</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C00000"/>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1500">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Date du prochain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Mai</a:t>
                      </a:r>
                      <a:r>
                        <a:rPr b="0" i="0" lang="en-US" sz="1800" u="none" strike="noStrike">
                          <a:solidFill>
                            <a:schemeClr val="dk1"/>
                          </a:solidFill>
                          <a:latin typeface="Poppins"/>
                          <a:ea typeface="Poppins"/>
                          <a:cs typeface="Poppins"/>
                          <a:sym typeface="Poppins"/>
                        </a:rPr>
                        <a:t> 2024</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CC3300"/>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458" name="Google Shape;458;p46"/>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PO01 – Accueil &amp; Orientation</a:t>
            </a:r>
            <a:endParaRPr/>
          </a:p>
        </p:txBody>
      </p:sp>
      <p:pic>
        <p:nvPicPr>
          <p:cNvPr id="459" name="Google Shape;459;p46"/>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47"/>
          <p:cNvSpPr/>
          <p:nvPr/>
        </p:nvSpPr>
        <p:spPr>
          <a:xfrm>
            <a:off x="1502230" y="2446907"/>
            <a:ext cx="9326880" cy="156966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Encaissement, Facturation, Recouvrement.</a:t>
            </a:r>
            <a:endParaRPr b="1" i="0" sz="4800" u="none" cap="none" strike="noStrike">
              <a:solidFill>
                <a:srgbClr val="752864"/>
              </a:solidFill>
              <a:latin typeface="Poppins"/>
              <a:ea typeface="Poppins"/>
              <a:cs typeface="Poppins"/>
              <a:sym typeface="Poppins"/>
            </a:endParaRPr>
          </a:p>
        </p:txBody>
      </p:sp>
      <p:pic>
        <p:nvPicPr>
          <p:cNvPr id="465" name="Google Shape;465;p47"/>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grpSp>
        <p:nvGrpSpPr>
          <p:cNvPr id="470" name="Google Shape;470;p48"/>
          <p:cNvGrpSpPr/>
          <p:nvPr/>
        </p:nvGrpSpPr>
        <p:grpSpPr>
          <a:xfrm>
            <a:off x="605117" y="1681511"/>
            <a:ext cx="3300679" cy="1152963"/>
            <a:chOff x="-1" y="-1"/>
            <a:chExt cx="4996557" cy="1152962"/>
          </a:xfrm>
        </p:grpSpPr>
        <p:sp>
          <p:nvSpPr>
            <p:cNvPr id="471" name="Google Shape;471;p48"/>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Calibri"/>
                <a:buNone/>
              </a:pPr>
              <a:r>
                <a:rPr b="1" i="0" lang="en-US" sz="4000" u="none" cap="none" strike="noStrike">
                  <a:solidFill>
                    <a:srgbClr val="FFFFFF"/>
                  </a:solidFill>
                  <a:latin typeface="Calibri"/>
                  <a:ea typeface="Calibri"/>
                  <a:cs typeface="Calibri"/>
                  <a:sym typeface="Calibri"/>
                </a:rPr>
                <a:t>Finalité</a:t>
              </a:r>
              <a:endParaRPr/>
            </a:p>
          </p:txBody>
        </p:sp>
        <p:grpSp>
          <p:nvGrpSpPr>
            <p:cNvPr id="472" name="Google Shape;472;p48"/>
            <p:cNvGrpSpPr/>
            <p:nvPr/>
          </p:nvGrpSpPr>
          <p:grpSpPr>
            <a:xfrm>
              <a:off x="4191985" y="-1"/>
              <a:ext cx="804571" cy="1152962"/>
              <a:chOff x="0" y="0"/>
              <a:chExt cx="804567" cy="1152959"/>
            </a:xfrm>
          </p:grpSpPr>
          <p:sp>
            <p:nvSpPr>
              <p:cNvPr id="473" name="Google Shape;473;p48"/>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sp>
            <p:nvSpPr>
              <p:cNvPr id="474" name="Google Shape;474;p48"/>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Calibri"/>
                  <a:buNone/>
                </a:pPr>
                <a:r>
                  <a:rPr b="1" i="0" lang="en-US" sz="2400" u="none" cap="none" strike="noStrike">
                    <a:solidFill>
                      <a:srgbClr val="FFFFFF"/>
                    </a:solidFill>
                    <a:latin typeface="Calibri"/>
                    <a:ea typeface="Calibri"/>
                    <a:cs typeface="Calibri"/>
                    <a:sym typeface="Calibri"/>
                  </a:rPr>
                  <a:t>1</a:t>
                </a:r>
                <a:endParaRPr/>
              </a:p>
            </p:txBody>
          </p:sp>
          <p:sp>
            <p:nvSpPr>
              <p:cNvPr id="475" name="Google Shape;475;p48"/>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grpSp>
      </p:grpSp>
      <p:grpSp>
        <p:nvGrpSpPr>
          <p:cNvPr id="476" name="Google Shape;476;p48"/>
          <p:cNvGrpSpPr/>
          <p:nvPr/>
        </p:nvGrpSpPr>
        <p:grpSpPr>
          <a:xfrm>
            <a:off x="4043295" y="2035872"/>
            <a:ext cx="633208" cy="442988"/>
            <a:chOff x="34099" y="0"/>
            <a:chExt cx="2592661" cy="453439"/>
          </a:xfrm>
        </p:grpSpPr>
        <p:cxnSp>
          <p:nvCxnSpPr>
            <p:cNvPr id="477" name="Google Shape;477;p48"/>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478" name="Google Shape;478;p48"/>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479" name="Google Shape;479;p48"/>
          <p:cNvSpPr txBox="1"/>
          <p:nvPr/>
        </p:nvSpPr>
        <p:spPr>
          <a:xfrm>
            <a:off x="5042880" y="1900017"/>
            <a:ext cx="6243900" cy="12006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Assurer une facturation exhaustive des prestations;</a:t>
            </a:r>
            <a:endParaRPr sz="1800"/>
          </a:p>
          <a:p>
            <a:pPr indent="-2857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Un recouvrement efficace;</a:t>
            </a:r>
            <a:endParaRPr sz="1800"/>
          </a:p>
          <a:p>
            <a:pPr indent="-285750" lvl="0" marL="285750" marR="0" rtl="0" algn="ctr">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Un bon règlement des honoraires des médecins. </a:t>
            </a:r>
            <a:endParaRPr sz="1800">
              <a:solidFill>
                <a:schemeClr val="dk1"/>
              </a:solidFill>
              <a:latin typeface="Poppins"/>
              <a:ea typeface="Poppins"/>
              <a:cs typeface="Poppins"/>
              <a:sym typeface="Poppins"/>
            </a:endParaRPr>
          </a:p>
        </p:txBody>
      </p:sp>
      <p:grpSp>
        <p:nvGrpSpPr>
          <p:cNvPr id="480" name="Google Shape;480;p48"/>
          <p:cNvGrpSpPr/>
          <p:nvPr/>
        </p:nvGrpSpPr>
        <p:grpSpPr>
          <a:xfrm>
            <a:off x="605116" y="4364517"/>
            <a:ext cx="3300681" cy="1152963"/>
            <a:chOff x="-1" y="-1"/>
            <a:chExt cx="4996557" cy="1152962"/>
          </a:xfrm>
        </p:grpSpPr>
        <p:sp>
          <p:nvSpPr>
            <p:cNvPr id="481" name="Google Shape;481;p48"/>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482" name="Google Shape;482;p48"/>
            <p:cNvGrpSpPr/>
            <p:nvPr/>
          </p:nvGrpSpPr>
          <p:grpSpPr>
            <a:xfrm>
              <a:off x="4191985" y="-1"/>
              <a:ext cx="804571" cy="1152962"/>
              <a:chOff x="0" y="0"/>
              <a:chExt cx="804567" cy="1152959"/>
            </a:xfrm>
          </p:grpSpPr>
          <p:sp>
            <p:nvSpPr>
              <p:cNvPr id="483" name="Google Shape;483;p48"/>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484" name="Google Shape;484;p48"/>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lang="en-US" sz="2000">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485" name="Google Shape;485;p48"/>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486" name="Google Shape;486;p48"/>
          <p:cNvGrpSpPr/>
          <p:nvPr/>
        </p:nvGrpSpPr>
        <p:grpSpPr>
          <a:xfrm>
            <a:off x="4118751" y="4682234"/>
            <a:ext cx="555424" cy="442988"/>
            <a:chOff x="34099" y="0"/>
            <a:chExt cx="2592661" cy="453439"/>
          </a:xfrm>
        </p:grpSpPr>
        <p:cxnSp>
          <p:nvCxnSpPr>
            <p:cNvPr id="487" name="Google Shape;487;p48"/>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488" name="Google Shape;488;p48"/>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489" name="Google Shape;489;p48"/>
          <p:cNvSpPr txBox="1"/>
          <p:nvPr/>
        </p:nvSpPr>
        <p:spPr>
          <a:xfrm>
            <a:off x="4935430" y="4553484"/>
            <a:ext cx="6351291" cy="646331"/>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Patient orienté </a:t>
            </a:r>
            <a:endParaRPr/>
          </a:p>
          <a:p>
            <a:pPr indent="-2857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Règlement Médecin</a:t>
            </a:r>
            <a:endParaRPr/>
          </a:p>
        </p:txBody>
      </p:sp>
      <p:grpSp>
        <p:nvGrpSpPr>
          <p:cNvPr id="490" name="Google Shape;490;p48"/>
          <p:cNvGrpSpPr/>
          <p:nvPr/>
        </p:nvGrpSpPr>
        <p:grpSpPr>
          <a:xfrm>
            <a:off x="10300555" y="108315"/>
            <a:ext cx="633912" cy="338554"/>
            <a:chOff x="10560523" y="1521193"/>
            <a:chExt cx="633912" cy="338554"/>
          </a:xfrm>
        </p:grpSpPr>
        <p:sp>
          <p:nvSpPr>
            <p:cNvPr id="491" name="Google Shape;491;p48"/>
            <p:cNvSpPr/>
            <p:nvPr/>
          </p:nvSpPr>
          <p:spPr>
            <a:xfrm>
              <a:off x="10560523" y="1550806"/>
              <a:ext cx="279328" cy="279328"/>
            </a:xfrm>
            <a:custGeom>
              <a:rect b="b" l="l" r="r" t="t"/>
              <a:pathLst>
                <a:path extrusionOk="0" h="21600" w="2160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noFill/>
            <a:ln cap="flat" cmpd="sng" w="9525">
              <a:solidFill>
                <a:schemeClr val="dk1"/>
              </a:solidFill>
              <a:prstDash val="solid"/>
              <a:miter lim="800000"/>
              <a:headEnd len="sm" w="sm" type="none"/>
              <a:tailEnd len="sm" w="sm" type="none"/>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b="1" i="1" sz="1200">
                <a:solidFill>
                  <a:srgbClr val="A5A5A5"/>
                </a:solidFill>
                <a:latin typeface="Calibri"/>
                <a:ea typeface="Calibri"/>
                <a:cs typeface="Calibri"/>
                <a:sym typeface="Calibri"/>
              </a:endParaRPr>
            </a:p>
          </p:txBody>
        </p:sp>
        <p:sp>
          <p:nvSpPr>
            <p:cNvPr id="492" name="Google Shape;492;p48"/>
            <p:cNvSpPr txBox="1"/>
            <p:nvPr/>
          </p:nvSpPr>
          <p:spPr>
            <a:xfrm>
              <a:off x="10815805" y="1521193"/>
              <a:ext cx="378630" cy="338554"/>
            </a:xfrm>
            <a:prstGeom prst="rect">
              <a:avLst/>
            </a:prstGeom>
            <a:noFill/>
            <a:ln>
              <a:noFill/>
            </a:ln>
          </p:spPr>
          <p:txBody>
            <a:bodyPr anchorCtr="0" anchor="ctr" bIns="45700" lIns="91425" spcFirstLastPara="1" rIns="91425" wrap="square" tIns="45700">
              <a:spAutoFit/>
            </a:bodyPr>
            <a:lstStyle/>
            <a:p>
              <a:pPr indent="0" lvl="0" marL="0" marR="0" rtl="0" algn="r">
                <a:spcBef>
                  <a:spcPts val="0"/>
                </a:spcBef>
                <a:spcAft>
                  <a:spcPts val="0"/>
                </a:spcAft>
                <a:buNone/>
              </a:pPr>
              <a:r>
                <a:rPr b="1" lang="en-US" sz="1600">
                  <a:solidFill>
                    <a:schemeClr val="dk1"/>
                  </a:solidFill>
                  <a:latin typeface="Arial Black"/>
                  <a:ea typeface="Arial Black"/>
                  <a:cs typeface="Arial Black"/>
                  <a:sym typeface="Arial Black"/>
                </a:rPr>
                <a:t>5’</a:t>
              </a:r>
              <a:endParaRPr/>
            </a:p>
          </p:txBody>
        </p:sp>
      </p:grpSp>
      <p:sp>
        <p:nvSpPr>
          <p:cNvPr id="493" name="Google Shape;493;p48"/>
          <p:cNvSpPr/>
          <p:nvPr/>
        </p:nvSpPr>
        <p:spPr>
          <a:xfrm>
            <a:off x="702000" y="6477341"/>
            <a:ext cx="11490000" cy="276157"/>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Finalité &amp; Périmètre</a:t>
            </a:r>
            <a:endParaRPr/>
          </a:p>
        </p:txBody>
      </p:sp>
      <p:sp>
        <p:nvSpPr>
          <p:cNvPr id="494" name="Google Shape;494;p48"/>
          <p:cNvSpPr txBox="1"/>
          <p:nvPr/>
        </p:nvSpPr>
        <p:spPr>
          <a:xfrm>
            <a:off x="2086300" y="934343"/>
            <a:ext cx="3465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Asse</a:t>
            </a:r>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Mme Sambe  </a:t>
            </a:r>
            <a:endParaRPr sz="1800">
              <a:solidFill>
                <a:schemeClr val="dk1"/>
              </a:solidFill>
              <a:latin typeface="Poppins"/>
              <a:ea typeface="Poppins"/>
              <a:cs typeface="Poppins"/>
              <a:sym typeface="Poppins"/>
            </a:endParaRPr>
          </a:p>
        </p:txBody>
      </p:sp>
      <p:sp>
        <p:nvSpPr>
          <p:cNvPr id="495" name="Google Shape;495;p48"/>
          <p:cNvSpPr txBox="1"/>
          <p:nvPr>
            <p:ph type="title"/>
          </p:nvPr>
        </p:nvSpPr>
        <p:spPr>
          <a:xfrm>
            <a:off x="1404000" y="227928"/>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 PO02 – Encaissement, Facturation &amp; Recouvrement</a:t>
            </a:r>
            <a:endParaRPr sz="2800"/>
          </a:p>
        </p:txBody>
      </p:sp>
      <p:pic>
        <p:nvPicPr>
          <p:cNvPr id="496" name="Google Shape;496;p4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49"/>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502" name="Google Shape;502;p49"/>
          <p:cNvSpPr txBox="1"/>
          <p:nvPr>
            <p:ph type="title"/>
          </p:nvPr>
        </p:nvSpPr>
        <p:spPr>
          <a:xfrm>
            <a:off x="701999" y="70151"/>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Font typeface="Rosarivo"/>
              <a:buNone/>
            </a:pPr>
            <a:r>
              <a:rPr b="1" lang="en-US" sz="3200">
                <a:latin typeface="Rosarivo"/>
                <a:ea typeface="Rosarivo"/>
                <a:cs typeface="Rosarivo"/>
                <a:sym typeface="Rosarivo"/>
              </a:rPr>
              <a:t> </a:t>
            </a:r>
            <a:endParaRPr/>
          </a:p>
        </p:txBody>
      </p:sp>
      <p:graphicFrame>
        <p:nvGraphicFramePr>
          <p:cNvPr id="503" name="Google Shape;503;p49"/>
          <p:cNvGraphicFramePr/>
          <p:nvPr/>
        </p:nvGraphicFramePr>
        <p:xfrm>
          <a:off x="633554" y="1545933"/>
          <a:ext cx="3000000" cy="3000000"/>
        </p:xfrm>
        <a:graphic>
          <a:graphicData uri="http://schemas.openxmlformats.org/drawingml/2006/table">
            <a:tbl>
              <a:tblPr bandRow="1" firstRow="1">
                <a:noFill/>
                <a:tableStyleId>{21DB12E7-EA63-43A3-A429-3AAED417118B}</a:tableStyleId>
              </a:tblPr>
              <a:tblGrid>
                <a:gridCol w="2368425"/>
                <a:gridCol w="1515400"/>
                <a:gridCol w="1580225"/>
                <a:gridCol w="1347175"/>
                <a:gridCol w="4104175"/>
              </a:tblGrid>
              <a:tr h="298875">
                <a:tc>
                  <a:txBody>
                    <a:bodyPr/>
                    <a:lstStyle/>
                    <a:p>
                      <a:pPr indent="0" lvl="0" marL="0" marR="0" rtl="0" algn="ctr">
                        <a:spcBef>
                          <a:spcPts val="0"/>
                        </a:spcBef>
                        <a:spcAft>
                          <a:spcPts val="0"/>
                        </a:spcAft>
                        <a:buNone/>
                      </a:pPr>
                      <a:r>
                        <a:rPr lang="en-US" sz="1400">
                          <a:solidFill>
                            <a:srgbClr val="752864"/>
                          </a:solidFill>
                          <a:latin typeface="Poppins"/>
                          <a:ea typeface="Poppins"/>
                          <a:cs typeface="Poppins"/>
                          <a:sym typeface="Poppins"/>
                        </a:rPr>
                        <a:t>Indicateurs</a:t>
                      </a:r>
                      <a:endParaRPr/>
                    </a:p>
                  </a:txBody>
                  <a:tcPr marT="45725" marB="45725" marR="91450" marL="91450" anchor="ctr"/>
                </a:tc>
                <a:tc>
                  <a:txBody>
                    <a:bodyPr/>
                    <a:lstStyle/>
                    <a:p>
                      <a:pPr indent="0" lvl="0" marL="0" marR="0" rtl="0" algn="ctr">
                        <a:spcBef>
                          <a:spcPts val="0"/>
                        </a:spcBef>
                        <a:spcAft>
                          <a:spcPts val="0"/>
                        </a:spcAft>
                        <a:buNone/>
                      </a:pPr>
                      <a:r>
                        <a:rPr lang="en-US" sz="1400">
                          <a:solidFill>
                            <a:srgbClr val="752864"/>
                          </a:solidFill>
                          <a:latin typeface="Poppins"/>
                          <a:ea typeface="Poppins"/>
                          <a:cs typeface="Poppins"/>
                          <a:sym typeface="Poppins"/>
                        </a:rPr>
                        <a:t>Responsable</a:t>
                      </a:r>
                      <a:endParaRPr/>
                    </a:p>
                  </a:txBody>
                  <a:tcPr marT="45725" marB="45725" marR="91450" marL="91450" anchor="ctr"/>
                </a:tc>
                <a:tc>
                  <a:txBody>
                    <a:bodyPr/>
                    <a:lstStyle/>
                    <a:p>
                      <a:pPr indent="0" lvl="0" marL="0" marR="0" rtl="0" algn="ctr">
                        <a:spcBef>
                          <a:spcPts val="0"/>
                        </a:spcBef>
                        <a:spcAft>
                          <a:spcPts val="0"/>
                        </a:spcAft>
                        <a:buNone/>
                      </a:pPr>
                      <a:r>
                        <a:rPr lang="en-US" sz="1400">
                          <a:solidFill>
                            <a:srgbClr val="752864"/>
                          </a:solidFill>
                          <a:latin typeface="Poppins"/>
                          <a:ea typeface="Poppins"/>
                          <a:cs typeface="Poppins"/>
                          <a:sym typeface="Poppins"/>
                        </a:rPr>
                        <a:t>Fréquence</a:t>
                      </a:r>
                      <a:endParaRPr/>
                    </a:p>
                  </a:txBody>
                  <a:tcPr marT="45725" marB="45725" marR="91450" marL="91450" anchor="ctr"/>
                </a:tc>
                <a:tc>
                  <a:txBody>
                    <a:bodyPr/>
                    <a:lstStyle/>
                    <a:p>
                      <a:pPr indent="0" lvl="0" marL="0" marR="0" rtl="0" algn="ctr">
                        <a:spcBef>
                          <a:spcPts val="0"/>
                        </a:spcBef>
                        <a:spcAft>
                          <a:spcPts val="0"/>
                        </a:spcAft>
                        <a:buNone/>
                      </a:pPr>
                      <a:r>
                        <a:rPr lang="en-US" sz="1400">
                          <a:solidFill>
                            <a:srgbClr val="752864"/>
                          </a:solidFill>
                          <a:latin typeface="Poppins"/>
                          <a:ea typeface="Poppins"/>
                          <a:cs typeface="Poppins"/>
                          <a:sym typeface="Poppins"/>
                        </a:rPr>
                        <a:t>Cible</a:t>
                      </a:r>
                      <a:endParaRPr/>
                    </a:p>
                  </a:txBody>
                  <a:tcPr marT="45725" marB="45725" marR="91450" marL="91450" anchor="ctr"/>
                </a:tc>
                <a:tc>
                  <a:txBody>
                    <a:bodyPr/>
                    <a:lstStyle/>
                    <a:p>
                      <a:pPr indent="0" lvl="0" marL="0" marR="0" rtl="0" algn="ctr">
                        <a:spcBef>
                          <a:spcPts val="0"/>
                        </a:spcBef>
                        <a:spcAft>
                          <a:spcPts val="0"/>
                        </a:spcAft>
                        <a:buNone/>
                      </a:pPr>
                      <a:r>
                        <a:rPr lang="en-US" sz="1400">
                          <a:solidFill>
                            <a:srgbClr val="752864"/>
                          </a:solidFill>
                          <a:latin typeface="Poppins"/>
                          <a:ea typeface="Poppins"/>
                          <a:cs typeface="Poppins"/>
                          <a:sym typeface="Poppins"/>
                        </a:rPr>
                        <a:t>Méthode de calcul</a:t>
                      </a:r>
                      <a:endParaRPr/>
                    </a:p>
                  </a:txBody>
                  <a:tcPr marT="45725" marB="45725" marR="91450" marL="91450" anchor="ctr"/>
                </a:tc>
              </a:tr>
              <a:tr h="848000">
                <a:tc>
                  <a:txBody>
                    <a:bodyPr/>
                    <a:lstStyle/>
                    <a:p>
                      <a:pPr indent="0" lvl="0" marL="0" marR="0" rtl="0" algn="l">
                        <a:spcBef>
                          <a:spcPts val="0"/>
                        </a:spcBef>
                        <a:spcAft>
                          <a:spcPts val="0"/>
                        </a:spcAft>
                        <a:buNone/>
                      </a:pPr>
                      <a:r>
                        <a:rPr lang="en-US" sz="1400">
                          <a:latin typeface="Poppins"/>
                          <a:ea typeface="Poppins"/>
                          <a:cs typeface="Poppins"/>
                          <a:sym typeface="Poppins"/>
                        </a:rPr>
                        <a:t>Délai moyen de paiement des garants	</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Pilote</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Trimestrielle</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 60 jours </a:t>
                      </a:r>
                      <a:endParaRPr/>
                    </a:p>
                  </a:txBody>
                  <a:tcPr marT="45725" marB="45725" marR="91450" marL="91450" anchor="ctr"/>
                </a:tc>
                <a:tc>
                  <a:txBody>
                    <a:bodyPr/>
                    <a:lstStyle/>
                    <a:p>
                      <a:pPr indent="0" lvl="0" marL="0" marR="0" rtl="0" algn="l">
                        <a:spcBef>
                          <a:spcPts val="0"/>
                        </a:spcBef>
                        <a:spcAft>
                          <a:spcPts val="0"/>
                        </a:spcAft>
                        <a:buNone/>
                      </a:pPr>
                      <a:r>
                        <a:rPr lang="en-US" sz="1400">
                          <a:latin typeface="Poppins"/>
                          <a:ea typeface="Poppins"/>
                          <a:cs typeface="Poppins"/>
                          <a:sym typeface="Poppins"/>
                        </a:rPr>
                        <a:t>Moyenne des délais de tous les paiements reçus	</a:t>
                      </a:r>
                      <a:endParaRPr/>
                    </a:p>
                  </a:txBody>
                  <a:tcPr marT="45725" marB="45725" marR="91450" marL="91450" anchor="ctr"/>
                </a:tc>
              </a:tr>
              <a:tr h="951775">
                <a:tc>
                  <a:txBody>
                    <a:bodyPr/>
                    <a:lstStyle/>
                    <a:p>
                      <a:pPr indent="0" lvl="0" marL="0" marR="0" rtl="0" algn="l">
                        <a:spcBef>
                          <a:spcPts val="0"/>
                        </a:spcBef>
                        <a:spcAft>
                          <a:spcPts val="0"/>
                        </a:spcAft>
                        <a:buNone/>
                      </a:pPr>
                      <a:r>
                        <a:rPr lang="en-US" sz="1400">
                          <a:latin typeface="Poppins"/>
                          <a:ea typeface="Poppins"/>
                          <a:cs typeface="Poppins"/>
                          <a:sym typeface="Poppins"/>
                        </a:rPr>
                        <a:t>Taux de réclamations ou rejets des garants sur la facturation	</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Pilote</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Trimestrielle</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5%</a:t>
                      </a:r>
                      <a:endParaRPr/>
                    </a:p>
                  </a:txBody>
                  <a:tcPr marT="45725" marB="45725" marR="91450" marL="91450" anchor="ctr"/>
                </a:tc>
                <a:tc>
                  <a:txBody>
                    <a:bodyPr/>
                    <a:lstStyle/>
                    <a:p>
                      <a:pPr indent="0" lvl="0" marL="0" marR="0" rtl="0" algn="l">
                        <a:spcBef>
                          <a:spcPts val="0"/>
                        </a:spcBef>
                        <a:spcAft>
                          <a:spcPts val="0"/>
                        </a:spcAft>
                        <a:buNone/>
                      </a:pPr>
                      <a:r>
                        <a:rPr lang="en-US" sz="1400">
                          <a:latin typeface="Poppins"/>
                          <a:ea typeface="Poppins"/>
                          <a:cs typeface="Poppins"/>
                          <a:sym typeface="Poppins"/>
                        </a:rPr>
                        <a:t>Nombre de réclamations ou rejets des garants / Nombre de facture	</a:t>
                      </a:r>
                      <a:endParaRPr/>
                    </a:p>
                  </a:txBody>
                  <a:tcPr marT="45725" marB="45725" marR="91450" marL="91450" anchor="ctr"/>
                </a:tc>
              </a:tr>
              <a:tr h="941100">
                <a:tc>
                  <a:txBody>
                    <a:bodyPr/>
                    <a:lstStyle/>
                    <a:p>
                      <a:pPr indent="0" lvl="0" marL="0" marR="0" rtl="0" algn="l">
                        <a:spcBef>
                          <a:spcPts val="0"/>
                        </a:spcBef>
                        <a:spcAft>
                          <a:spcPts val="0"/>
                        </a:spcAft>
                        <a:buNone/>
                      </a:pPr>
                      <a:r>
                        <a:rPr lang="en-US" sz="1400">
                          <a:latin typeface="Poppins"/>
                          <a:ea typeface="Poppins"/>
                          <a:cs typeface="Poppins"/>
                          <a:sym typeface="Poppins"/>
                        </a:rPr>
                        <a:t>Délai moyen entre la sortie du patient et la réception de la facture à la DAF	</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Pilote</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Trimestrielle</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5 jours</a:t>
                      </a:r>
                      <a:endParaRPr sz="1400">
                        <a:latin typeface="Poppins"/>
                        <a:ea typeface="Poppins"/>
                        <a:cs typeface="Poppins"/>
                        <a:sym typeface="Poppins"/>
                      </a:endParaRPr>
                    </a:p>
                  </a:txBody>
                  <a:tcPr marT="45725" marB="45725" marR="91450" marL="91450" anchor="ctr"/>
                </a:tc>
                <a:tc>
                  <a:txBody>
                    <a:bodyPr/>
                    <a:lstStyle/>
                    <a:p>
                      <a:pPr indent="0" lvl="0" marL="0" marR="0" rtl="0" algn="ctr">
                        <a:spcBef>
                          <a:spcPts val="0"/>
                        </a:spcBef>
                        <a:spcAft>
                          <a:spcPts val="0"/>
                        </a:spcAft>
                        <a:buNone/>
                      </a:pPr>
                      <a:r>
                        <a:t/>
                      </a:r>
                      <a:endParaRPr sz="1400">
                        <a:latin typeface="Poppins"/>
                        <a:ea typeface="Poppins"/>
                        <a:cs typeface="Poppins"/>
                        <a:sym typeface="Poppins"/>
                      </a:endParaRPr>
                    </a:p>
                    <a:p>
                      <a:pPr indent="0" lvl="0" marL="0" marR="0" rtl="0" algn="ctr">
                        <a:spcBef>
                          <a:spcPts val="0"/>
                        </a:spcBef>
                        <a:spcAft>
                          <a:spcPts val="0"/>
                        </a:spcAft>
                        <a:buNone/>
                      </a:pPr>
                      <a:r>
                        <a:rPr lang="en-US" sz="1400">
                          <a:latin typeface="Poppins"/>
                          <a:ea typeface="Poppins"/>
                          <a:cs typeface="Poppins"/>
                          <a:sym typeface="Poppins"/>
                        </a:rPr>
                        <a:t>Moyenne des délais	</a:t>
                      </a:r>
                      <a:endParaRPr/>
                    </a:p>
                  </a:txBody>
                  <a:tcPr marT="45725" marB="45725" marR="91450" marL="91450" anchor="ctr"/>
                </a:tc>
              </a:tr>
              <a:tr h="1253150">
                <a:tc>
                  <a:txBody>
                    <a:bodyPr/>
                    <a:lstStyle/>
                    <a:p>
                      <a:pPr indent="0" lvl="0" marL="0" marR="0" rtl="0" algn="l">
                        <a:spcBef>
                          <a:spcPts val="0"/>
                        </a:spcBef>
                        <a:spcAft>
                          <a:spcPts val="0"/>
                        </a:spcAft>
                        <a:buNone/>
                      </a:pPr>
                      <a:r>
                        <a:rPr lang="en-US" sz="1400">
                          <a:latin typeface="Poppins"/>
                          <a:ea typeface="Poppins"/>
                          <a:cs typeface="Poppins"/>
                          <a:sym typeface="Poppins"/>
                        </a:rPr>
                        <a:t>Délai moyen ente la réception de la facture à la DAF et le dépôt au niveau du</a:t>
                      </a:r>
                      <a:r>
                        <a:rPr lang="en-US" sz="1400">
                          <a:latin typeface="Poppins"/>
                          <a:ea typeface="Poppins"/>
                          <a:cs typeface="Poppins"/>
                          <a:sym typeface="Poppins"/>
                        </a:rPr>
                        <a:t> garant</a:t>
                      </a:r>
                      <a:r>
                        <a:rPr lang="en-US" sz="1400">
                          <a:latin typeface="Poppins"/>
                          <a:ea typeface="Poppins"/>
                          <a:cs typeface="Poppins"/>
                          <a:sym typeface="Poppins"/>
                        </a:rPr>
                        <a:t>	</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Pilote</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Trimestrielle</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3 jours</a:t>
                      </a:r>
                      <a:endParaRPr/>
                    </a:p>
                  </a:txBody>
                  <a:tcPr marT="45725" marB="45725" marR="91450" marL="91450" anchor="ctr"/>
                </a:tc>
                <a:tc>
                  <a:txBody>
                    <a:bodyPr/>
                    <a:lstStyle/>
                    <a:p>
                      <a:pPr indent="0" lvl="0" marL="0" marR="0" rtl="0" algn="ctr">
                        <a:spcBef>
                          <a:spcPts val="0"/>
                        </a:spcBef>
                        <a:spcAft>
                          <a:spcPts val="0"/>
                        </a:spcAft>
                        <a:buNone/>
                      </a:pPr>
                      <a:r>
                        <a:rPr lang="en-US" sz="1400">
                          <a:latin typeface="Poppins"/>
                          <a:ea typeface="Poppins"/>
                          <a:cs typeface="Poppins"/>
                          <a:sym typeface="Poppins"/>
                        </a:rPr>
                        <a:t>Moyenne des délais</a:t>
                      </a:r>
                      <a:endParaRPr/>
                    </a:p>
                  </a:txBody>
                  <a:tcPr marT="45725" marB="45725" marR="91450" marL="91450" anchor="ctr"/>
                </a:tc>
              </a:tr>
            </a:tbl>
          </a:graphicData>
        </a:graphic>
      </p:graphicFrame>
      <p:sp>
        <p:nvSpPr>
          <p:cNvPr id="504" name="Google Shape;504;p49"/>
          <p:cNvSpPr txBox="1"/>
          <p:nvPr/>
        </p:nvSpPr>
        <p:spPr>
          <a:xfrm>
            <a:off x="1324300" y="213451"/>
            <a:ext cx="10788000" cy="89610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2400"/>
              <a:buFont typeface="Poppins"/>
              <a:buNone/>
            </a:pPr>
            <a:r>
              <a:rPr b="1" lang="en-US" sz="24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PO02 – Encaissement, Facturation &amp; Recouvrement</a:t>
            </a:r>
            <a:endParaRPr sz="2800"/>
          </a:p>
        </p:txBody>
      </p:sp>
      <p:pic>
        <p:nvPicPr>
          <p:cNvPr id="505" name="Google Shape;505;p4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50"/>
          <p:cNvSpPr txBox="1"/>
          <p:nvPr>
            <p:ph type="title"/>
          </p:nvPr>
        </p:nvSpPr>
        <p:spPr>
          <a:xfrm>
            <a:off x="1508775" y="0"/>
            <a:ext cx="10515600" cy="132570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2400"/>
              <a:buFont typeface="Poppins"/>
              <a:buNone/>
            </a:pPr>
            <a:r>
              <a:rPr b="1" i="0" lang="en-US" sz="2400" u="none" cap="none" strike="noStrike">
                <a:solidFill>
                  <a:srgbClr val="752864"/>
                </a:solidFill>
                <a:latin typeface="Poppins"/>
                <a:ea typeface="Poppins"/>
                <a:cs typeface="Poppins"/>
                <a:sym typeface="Poppins"/>
              </a:rPr>
              <a:t> </a:t>
            </a:r>
            <a:r>
              <a:rPr b="1" i="0" lang="en-US" sz="2800" u="none" cap="none" strike="noStrike">
                <a:solidFill>
                  <a:srgbClr val="752864"/>
                </a:solidFill>
                <a:latin typeface="Poppins"/>
                <a:ea typeface="Poppins"/>
                <a:cs typeface="Poppins"/>
                <a:sym typeface="Poppins"/>
              </a:rPr>
              <a:t>PO02 – Encaissement, Facturation &amp; Recouvrement</a:t>
            </a:r>
            <a:endParaRPr sz="2800"/>
          </a:p>
        </p:txBody>
      </p:sp>
      <p:sp>
        <p:nvSpPr>
          <p:cNvPr id="511" name="Google Shape;511;p50"/>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pic>
        <p:nvPicPr>
          <p:cNvPr id="512" name="Google Shape;512;p5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
        <p:nvSpPr>
          <p:cNvPr id="513" name="Google Shape;513;p5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grpSp>
        <p:nvGrpSpPr>
          <p:cNvPr id="514" name="Google Shape;514;p50"/>
          <p:cNvGrpSpPr/>
          <p:nvPr/>
        </p:nvGrpSpPr>
        <p:grpSpPr>
          <a:xfrm>
            <a:off x="394138" y="1355834"/>
            <a:ext cx="11490000" cy="4698125"/>
            <a:chOff x="0" y="0"/>
            <a:chExt cx="9963150" cy="3143251"/>
          </a:xfrm>
        </p:grpSpPr>
        <p:pic>
          <p:nvPicPr>
            <p:cNvPr id="515" name="Google Shape;515;p50"/>
            <p:cNvPicPr preferRelativeResize="0"/>
            <p:nvPr/>
          </p:nvPicPr>
          <p:blipFill rotWithShape="1">
            <a:blip r:embed="rId4">
              <a:alphaModFix/>
            </a:blip>
            <a:srcRect b="0" l="0" r="0" t="0"/>
            <a:stretch/>
          </p:blipFill>
          <p:spPr>
            <a:xfrm>
              <a:off x="5438775" y="0"/>
              <a:ext cx="4524375" cy="1600199"/>
            </a:xfrm>
            <a:prstGeom prst="rect">
              <a:avLst/>
            </a:prstGeom>
            <a:noFill/>
            <a:ln>
              <a:noFill/>
            </a:ln>
          </p:spPr>
        </p:pic>
        <p:pic>
          <p:nvPicPr>
            <p:cNvPr id="516" name="Google Shape;516;p50"/>
            <p:cNvPicPr preferRelativeResize="0"/>
            <p:nvPr/>
          </p:nvPicPr>
          <p:blipFill rotWithShape="1">
            <a:blip r:embed="rId5">
              <a:alphaModFix/>
            </a:blip>
            <a:srcRect b="0" l="0" r="0" t="0"/>
            <a:stretch/>
          </p:blipFill>
          <p:spPr>
            <a:xfrm>
              <a:off x="0" y="1562100"/>
              <a:ext cx="5429249" cy="1581150"/>
            </a:xfrm>
            <a:prstGeom prst="rect">
              <a:avLst/>
            </a:prstGeom>
            <a:noFill/>
            <a:ln>
              <a:noFill/>
            </a:ln>
          </p:spPr>
        </p:pic>
        <p:pic>
          <p:nvPicPr>
            <p:cNvPr id="517" name="Google Shape;517;p50"/>
            <p:cNvPicPr preferRelativeResize="0"/>
            <p:nvPr/>
          </p:nvPicPr>
          <p:blipFill rotWithShape="1">
            <a:blip r:embed="rId6">
              <a:alphaModFix/>
            </a:blip>
            <a:srcRect b="0" l="0" r="0" t="0"/>
            <a:stretch/>
          </p:blipFill>
          <p:spPr>
            <a:xfrm>
              <a:off x="9525" y="0"/>
              <a:ext cx="5429249" cy="1543049"/>
            </a:xfrm>
            <a:prstGeom prst="rect">
              <a:avLst/>
            </a:prstGeom>
            <a:noFill/>
            <a:ln>
              <a:noFill/>
            </a:ln>
          </p:spPr>
        </p:pic>
        <p:pic>
          <p:nvPicPr>
            <p:cNvPr id="518" name="Google Shape;518;p50"/>
            <p:cNvPicPr preferRelativeResize="0"/>
            <p:nvPr/>
          </p:nvPicPr>
          <p:blipFill rotWithShape="1">
            <a:blip r:embed="rId7">
              <a:alphaModFix/>
            </a:blip>
            <a:srcRect b="0" l="0" r="0" t="0"/>
            <a:stretch/>
          </p:blipFill>
          <p:spPr>
            <a:xfrm>
              <a:off x="5429250" y="1562100"/>
              <a:ext cx="4505324" cy="1581151"/>
            </a:xfrm>
            <a:prstGeom prst="rect">
              <a:avLst/>
            </a:prstGeom>
            <a:noFill/>
            <a:ln>
              <a:noFill/>
            </a:ln>
          </p:spPr>
        </p:pic>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graphicFrame>
        <p:nvGraphicFramePr>
          <p:cNvPr id="523" name="Google Shape;523;p51"/>
          <p:cNvGraphicFramePr/>
          <p:nvPr/>
        </p:nvGraphicFramePr>
        <p:xfrm>
          <a:off x="701675" y="2016984"/>
          <a:ext cx="3000000" cy="3000000"/>
        </p:xfrm>
        <a:graphic>
          <a:graphicData uri="http://schemas.openxmlformats.org/drawingml/2006/table">
            <a:tbl>
              <a:tblPr>
                <a:noFill/>
                <a:tableStyleId>{B4AB0BF5-2397-4616-B71D-7BEB6B27EA97}</a:tableStyleId>
              </a:tblPr>
              <a:tblGrid>
                <a:gridCol w="4480450"/>
                <a:gridCol w="1645400"/>
                <a:gridCol w="2590800"/>
                <a:gridCol w="1868075"/>
              </a:tblGrid>
              <a:tr h="7892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 non conforme</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Responsable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Cause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corrective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241370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Délai moyen</a:t>
                      </a:r>
                      <a:r>
                        <a:rPr b="0" i="0" lang="en-US" sz="1800" u="none" strike="noStrike">
                          <a:solidFill>
                            <a:srgbClr val="000000"/>
                          </a:solidFill>
                          <a:latin typeface="Poppins"/>
                          <a:ea typeface="Poppins"/>
                          <a:cs typeface="Poppins"/>
                          <a:sym typeface="Poppins"/>
                        </a:rPr>
                        <a:t> de paiement garant</a:t>
                      </a:r>
                      <a:endParaRPr b="0" i="0" sz="1800" u="none" strike="noStrike">
                        <a:solidFill>
                          <a:srgbClr val="000000"/>
                        </a:solidFill>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Asse</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Non respect du délai de paiement garant</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1" lang="en-US" sz="1800">
                          <a:solidFill>
                            <a:schemeClr val="dk1"/>
                          </a:solidFill>
                          <a:latin typeface="Poppins"/>
                          <a:ea typeface="Poppins"/>
                          <a:cs typeface="Poppins"/>
                          <a:sym typeface="Poppins"/>
                        </a:rPr>
                        <a:t>-</a:t>
                      </a:r>
                      <a:endParaRPr b="1" sz="1800">
                        <a:solidFill>
                          <a:schemeClr val="dk1"/>
                        </a:solidFill>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524" name="Google Shape;524;p51"/>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 Présentation plan d’action cibles non atteintes T</a:t>
            </a:r>
            <a:r>
              <a:rPr lang="en-US" sz="2000">
                <a:solidFill>
                  <a:srgbClr val="FFFFFF"/>
                </a:solidFill>
                <a:latin typeface="Poppins"/>
                <a:ea typeface="Poppins"/>
                <a:cs typeface="Poppins"/>
                <a:sym typeface="Poppins"/>
              </a:rPr>
              <a:t>4</a:t>
            </a:r>
            <a:r>
              <a:rPr b="0" i="0" lang="en-US" sz="2000" u="none" cap="none" strike="noStrike">
                <a:solidFill>
                  <a:srgbClr val="FFFFFF"/>
                </a:solidFill>
                <a:latin typeface="Poppins"/>
                <a:ea typeface="Poppins"/>
                <a:cs typeface="Poppins"/>
                <a:sym typeface="Poppins"/>
              </a:rPr>
              <a:t> 202</a:t>
            </a:r>
            <a:r>
              <a:rPr lang="en-US" sz="2000">
                <a:solidFill>
                  <a:srgbClr val="FFFFFF"/>
                </a:solidFill>
                <a:latin typeface="Poppins"/>
                <a:ea typeface="Poppins"/>
                <a:cs typeface="Poppins"/>
                <a:sym typeface="Poppins"/>
              </a:rPr>
              <a:t>3</a:t>
            </a:r>
            <a:endParaRPr b="0" i="0" sz="2000" u="none" cap="none" strike="noStrike">
              <a:solidFill>
                <a:srgbClr val="FFFFFF"/>
              </a:solidFill>
              <a:latin typeface="Poppins"/>
              <a:ea typeface="Poppins"/>
              <a:cs typeface="Poppins"/>
              <a:sym typeface="Poppins"/>
            </a:endParaRPr>
          </a:p>
        </p:txBody>
      </p:sp>
      <p:sp>
        <p:nvSpPr>
          <p:cNvPr id="525" name="Google Shape;525;p51"/>
          <p:cNvSpPr txBox="1"/>
          <p:nvPr>
            <p:ph type="title"/>
          </p:nvPr>
        </p:nvSpPr>
        <p:spPr>
          <a:xfrm>
            <a:off x="1403350" y="237421"/>
            <a:ext cx="10788600" cy="8955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000"/>
              <a:buFont typeface="Poppins"/>
              <a:buNone/>
            </a:pPr>
            <a:r>
              <a:rPr b="1" lang="en-US" sz="2800">
                <a:solidFill>
                  <a:srgbClr val="752864"/>
                </a:solidFill>
                <a:latin typeface="Poppins"/>
                <a:ea typeface="Poppins"/>
                <a:cs typeface="Poppins"/>
                <a:sym typeface="Poppins"/>
              </a:rPr>
              <a:t>PO02 – Encaissement, Facturation, Recouvrement et Règlement des médecins.</a:t>
            </a:r>
            <a:endParaRPr sz="2800"/>
          </a:p>
        </p:txBody>
      </p:sp>
      <p:sp>
        <p:nvSpPr>
          <p:cNvPr id="526" name="Google Shape;526;p51"/>
          <p:cNvSpPr/>
          <p:nvPr/>
        </p:nvSpPr>
        <p:spPr>
          <a:xfrm>
            <a:off x="701675" y="1642240"/>
            <a:ext cx="10584721"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PO02 – Encaissement, Facturation, Recouvrement et Règlement des médecins</a:t>
            </a:r>
            <a:endParaRPr sz="1800">
              <a:solidFill>
                <a:schemeClr val="dk1"/>
              </a:solidFill>
              <a:latin typeface="Poppins"/>
              <a:ea typeface="Poppins"/>
              <a:cs typeface="Poppins"/>
              <a:sym typeface="Poppins"/>
            </a:endParaRPr>
          </a:p>
        </p:txBody>
      </p:sp>
      <p:pic>
        <p:nvPicPr>
          <p:cNvPr id="527" name="Google Shape;527;p51"/>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6"/>
          <p:cNvSpPr txBox="1"/>
          <p:nvPr>
            <p:ph type="title"/>
          </p:nvPr>
        </p:nvSpPr>
        <p:spPr>
          <a:xfrm>
            <a:off x="1324300" y="190695"/>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4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PM01 – Gouvernance et management des performances</a:t>
            </a:r>
            <a:endParaRPr sz="2800"/>
          </a:p>
        </p:txBody>
      </p:sp>
      <p:grpSp>
        <p:nvGrpSpPr>
          <p:cNvPr id="130" name="Google Shape;130;p16"/>
          <p:cNvGrpSpPr/>
          <p:nvPr/>
        </p:nvGrpSpPr>
        <p:grpSpPr>
          <a:xfrm>
            <a:off x="605116" y="1681510"/>
            <a:ext cx="4071389" cy="1284594"/>
            <a:chOff x="-1" y="-1"/>
            <a:chExt cx="4996557" cy="1152962"/>
          </a:xfrm>
        </p:grpSpPr>
        <p:sp>
          <p:nvSpPr>
            <p:cNvPr id="131" name="Google Shape;131;p16"/>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Poppins"/>
                <a:buNone/>
              </a:pPr>
              <a:r>
                <a:rPr b="1" i="0" lang="en-US" sz="4000" u="none" cap="none" strike="noStrike">
                  <a:solidFill>
                    <a:srgbClr val="FFFFFF"/>
                  </a:solidFill>
                  <a:latin typeface="Poppins"/>
                  <a:ea typeface="Poppins"/>
                  <a:cs typeface="Poppins"/>
                  <a:sym typeface="Poppins"/>
                </a:rPr>
                <a:t>Finalité</a:t>
              </a:r>
              <a:endParaRPr/>
            </a:p>
          </p:txBody>
        </p:sp>
        <p:grpSp>
          <p:nvGrpSpPr>
            <p:cNvPr id="132" name="Google Shape;132;p16"/>
            <p:cNvGrpSpPr/>
            <p:nvPr/>
          </p:nvGrpSpPr>
          <p:grpSpPr>
            <a:xfrm>
              <a:off x="4191985" y="-1"/>
              <a:ext cx="804571" cy="1152962"/>
              <a:chOff x="0" y="0"/>
              <a:chExt cx="804567" cy="1152959"/>
            </a:xfrm>
          </p:grpSpPr>
          <p:sp>
            <p:nvSpPr>
              <p:cNvPr id="133" name="Google Shape;133;p16"/>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sp>
            <p:nvSpPr>
              <p:cNvPr id="134" name="Google Shape;134;p16"/>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1" i="0" lang="en-US" sz="2400" u="none" cap="none" strike="noStrike">
                    <a:solidFill>
                      <a:srgbClr val="FFFFFF"/>
                    </a:solidFill>
                    <a:latin typeface="Poppins"/>
                    <a:ea typeface="Poppins"/>
                    <a:cs typeface="Poppins"/>
                    <a:sym typeface="Poppins"/>
                  </a:rPr>
                  <a:t>1</a:t>
                </a:r>
                <a:endParaRPr/>
              </a:p>
            </p:txBody>
          </p:sp>
          <p:sp>
            <p:nvSpPr>
              <p:cNvPr id="135" name="Google Shape;135;p16"/>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grpSp>
      </p:grpSp>
      <p:grpSp>
        <p:nvGrpSpPr>
          <p:cNvPr id="136" name="Google Shape;136;p16"/>
          <p:cNvGrpSpPr/>
          <p:nvPr/>
        </p:nvGrpSpPr>
        <p:grpSpPr>
          <a:xfrm>
            <a:off x="4876732" y="2060398"/>
            <a:ext cx="800101" cy="442988"/>
            <a:chOff x="34099" y="0"/>
            <a:chExt cx="2592661" cy="453439"/>
          </a:xfrm>
        </p:grpSpPr>
        <p:cxnSp>
          <p:nvCxnSpPr>
            <p:cNvPr id="137" name="Google Shape;137;p16"/>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138" name="Google Shape;138;p16"/>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139" name="Google Shape;139;p16"/>
          <p:cNvSpPr txBox="1"/>
          <p:nvPr/>
        </p:nvSpPr>
        <p:spPr>
          <a:xfrm>
            <a:off x="6204857" y="1681685"/>
            <a:ext cx="5438400" cy="12006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2000"/>
              <a:buFont typeface="Poppins"/>
              <a:buNone/>
            </a:pPr>
            <a:r>
              <a:rPr b="0" i="0" lang="en-US" sz="1800" u="none" cap="none" strike="noStrike">
                <a:solidFill>
                  <a:schemeClr val="dk1"/>
                </a:solidFill>
                <a:latin typeface="Poppins"/>
                <a:ea typeface="Poppins"/>
                <a:cs typeface="Poppins"/>
                <a:sym typeface="Poppins"/>
              </a:rPr>
              <a:t>Assurer la gestion des performances de l'entreprise et du système-qualité en vue de leur amélioration et d'une meilleure confiance des parties intéressées</a:t>
            </a:r>
            <a:endParaRPr b="0" i="0" sz="1800" u="none" cap="none" strike="noStrike">
              <a:solidFill>
                <a:schemeClr val="dk1"/>
              </a:solidFill>
              <a:latin typeface="Poppins"/>
              <a:ea typeface="Poppins"/>
              <a:cs typeface="Poppins"/>
              <a:sym typeface="Poppins"/>
            </a:endParaRPr>
          </a:p>
        </p:txBody>
      </p:sp>
      <p:grpSp>
        <p:nvGrpSpPr>
          <p:cNvPr id="140" name="Google Shape;140;p16"/>
          <p:cNvGrpSpPr/>
          <p:nvPr/>
        </p:nvGrpSpPr>
        <p:grpSpPr>
          <a:xfrm>
            <a:off x="605116" y="3988907"/>
            <a:ext cx="4071389" cy="1284594"/>
            <a:chOff x="-1" y="-1"/>
            <a:chExt cx="4996557" cy="1152962"/>
          </a:xfrm>
        </p:grpSpPr>
        <p:sp>
          <p:nvSpPr>
            <p:cNvPr id="141" name="Google Shape;141;p16"/>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Poppins"/>
                <a:buNone/>
              </a:pPr>
              <a:r>
                <a:rPr b="1" i="0" lang="en-US" sz="4000" u="none" cap="none" strike="noStrike">
                  <a:solidFill>
                    <a:srgbClr val="FFFFFF"/>
                  </a:solidFill>
                  <a:latin typeface="Poppins"/>
                  <a:ea typeface="Poppins"/>
                  <a:cs typeface="Poppins"/>
                  <a:sym typeface="Poppins"/>
                </a:rPr>
                <a:t>Périmètre</a:t>
              </a:r>
              <a:endParaRPr/>
            </a:p>
          </p:txBody>
        </p:sp>
        <p:grpSp>
          <p:nvGrpSpPr>
            <p:cNvPr id="142" name="Google Shape;142;p16"/>
            <p:cNvGrpSpPr/>
            <p:nvPr/>
          </p:nvGrpSpPr>
          <p:grpSpPr>
            <a:xfrm>
              <a:off x="4191985" y="-1"/>
              <a:ext cx="804571" cy="1152962"/>
              <a:chOff x="0" y="0"/>
              <a:chExt cx="804567" cy="1152959"/>
            </a:xfrm>
          </p:grpSpPr>
          <p:sp>
            <p:nvSpPr>
              <p:cNvPr id="143" name="Google Shape;143;p16"/>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sp>
            <p:nvSpPr>
              <p:cNvPr id="144" name="Google Shape;144;p16"/>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1" i="0" lang="en-US" sz="2400" u="none" cap="none" strike="noStrike">
                    <a:solidFill>
                      <a:srgbClr val="FFFFFF"/>
                    </a:solidFill>
                    <a:latin typeface="Poppins"/>
                    <a:ea typeface="Poppins"/>
                    <a:cs typeface="Poppins"/>
                    <a:sym typeface="Poppins"/>
                  </a:rPr>
                  <a:t>2</a:t>
                </a:r>
                <a:endParaRPr b="1" i="0" sz="2400" u="none" cap="none" strike="noStrike">
                  <a:solidFill>
                    <a:srgbClr val="FFFFFF"/>
                  </a:solidFill>
                  <a:latin typeface="Poppins"/>
                  <a:ea typeface="Poppins"/>
                  <a:cs typeface="Poppins"/>
                  <a:sym typeface="Poppins"/>
                </a:endParaRPr>
              </a:p>
            </p:txBody>
          </p:sp>
          <p:sp>
            <p:nvSpPr>
              <p:cNvPr id="145" name="Google Shape;145;p16"/>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grpSp>
      </p:grpSp>
      <p:grpSp>
        <p:nvGrpSpPr>
          <p:cNvPr id="146" name="Google Shape;146;p16"/>
          <p:cNvGrpSpPr/>
          <p:nvPr/>
        </p:nvGrpSpPr>
        <p:grpSpPr>
          <a:xfrm>
            <a:off x="4946330" y="4485079"/>
            <a:ext cx="930729" cy="442988"/>
            <a:chOff x="34099" y="0"/>
            <a:chExt cx="2592661" cy="453439"/>
          </a:xfrm>
        </p:grpSpPr>
        <p:cxnSp>
          <p:nvCxnSpPr>
            <p:cNvPr id="147" name="Google Shape;147;p16"/>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148" name="Google Shape;148;p16"/>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149" name="Google Shape;149;p16"/>
          <p:cNvSpPr txBox="1"/>
          <p:nvPr/>
        </p:nvSpPr>
        <p:spPr>
          <a:xfrm>
            <a:off x="6204857" y="4245008"/>
            <a:ext cx="5438400" cy="9234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73050" lvl="0" marL="285750" marR="0" rtl="0" algn="l">
              <a:lnSpc>
                <a:spcPct val="100000"/>
              </a:lnSpc>
              <a:spcBef>
                <a:spcPts val="0"/>
              </a:spcBef>
              <a:spcAft>
                <a:spcPts val="0"/>
              </a:spcAft>
              <a:buClr>
                <a:schemeClr val="dk1"/>
              </a:buClr>
              <a:buSzPts val="1800"/>
              <a:buFont typeface="Poppins"/>
              <a:buChar char="-"/>
            </a:pPr>
            <a:r>
              <a:rPr b="0" i="0" lang="en-US" sz="1800" u="none" cap="none" strike="noStrike">
                <a:solidFill>
                  <a:schemeClr val="dk1"/>
                </a:solidFill>
                <a:latin typeface="Poppins"/>
                <a:ea typeface="Poppins"/>
                <a:cs typeface="Poppins"/>
                <a:sym typeface="Poppins"/>
              </a:rPr>
              <a:t>De : Exigences légales, </a:t>
            </a:r>
            <a:r>
              <a:rPr lang="en-US" sz="1800">
                <a:solidFill>
                  <a:schemeClr val="dk1"/>
                </a:solidFill>
                <a:latin typeface="Poppins"/>
                <a:ea typeface="Poppins"/>
                <a:cs typeface="Poppins"/>
                <a:sym typeface="Poppins"/>
              </a:rPr>
              <a:t>réglementaires</a:t>
            </a:r>
            <a:r>
              <a:rPr b="0" i="0" lang="en-US" sz="1800" u="none" cap="none" strike="noStrike">
                <a:solidFill>
                  <a:schemeClr val="dk1"/>
                </a:solidFill>
                <a:latin typeface="Poppins"/>
                <a:ea typeface="Poppins"/>
                <a:cs typeface="Poppins"/>
                <a:sym typeface="Poppins"/>
              </a:rPr>
              <a:t> et des parties intéressées</a:t>
            </a:r>
            <a:endParaRPr sz="1800"/>
          </a:p>
          <a:p>
            <a:pPr indent="-273050" lvl="0" marL="285750" marR="0" rtl="0" algn="l">
              <a:lnSpc>
                <a:spcPct val="100000"/>
              </a:lnSpc>
              <a:spcBef>
                <a:spcPts val="0"/>
              </a:spcBef>
              <a:spcAft>
                <a:spcPts val="0"/>
              </a:spcAft>
              <a:buClr>
                <a:schemeClr val="dk1"/>
              </a:buClr>
              <a:buSzPts val="1800"/>
              <a:buFont typeface="Poppins"/>
              <a:buChar char="-"/>
            </a:pPr>
            <a:r>
              <a:rPr b="0" i="0" lang="en-US" sz="1800" u="none" cap="none" strike="noStrike">
                <a:solidFill>
                  <a:schemeClr val="dk1"/>
                </a:solidFill>
                <a:latin typeface="Poppins"/>
                <a:ea typeface="Poppins"/>
                <a:cs typeface="Poppins"/>
                <a:sym typeface="Poppins"/>
              </a:rPr>
              <a:t>A : Satisfaction des exigences</a:t>
            </a:r>
            <a:endParaRPr b="0" i="0" sz="1800" u="none" cap="none" strike="noStrike">
              <a:solidFill>
                <a:schemeClr val="dk1"/>
              </a:solidFill>
              <a:latin typeface="Poppins"/>
              <a:ea typeface="Poppins"/>
              <a:cs typeface="Poppins"/>
              <a:sym typeface="Poppins"/>
            </a:endParaRPr>
          </a:p>
        </p:txBody>
      </p:sp>
      <p:sp>
        <p:nvSpPr>
          <p:cNvPr id="150" name="Google Shape;150;p16"/>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Poppins"/>
              <a:buNone/>
            </a:pPr>
            <a:r>
              <a:rPr b="0" lang="en-US" sz="1800" u="none" cap="none" strike="noStrike">
                <a:solidFill>
                  <a:srgbClr val="FFFFFF"/>
                </a:solidFill>
                <a:latin typeface="Poppins"/>
                <a:ea typeface="Poppins"/>
                <a:cs typeface="Poppins"/>
                <a:sym typeface="Poppins"/>
              </a:rPr>
              <a:t>  </a:t>
            </a:r>
            <a:r>
              <a:rPr b="0" lang="en-US" sz="2000" u="none" cap="none" strike="noStrike">
                <a:solidFill>
                  <a:srgbClr val="FFFFFF"/>
                </a:solidFill>
                <a:latin typeface="Poppins"/>
                <a:ea typeface="Poppins"/>
                <a:cs typeface="Poppins"/>
                <a:sym typeface="Poppins"/>
              </a:rPr>
              <a:t>Finalité &amp; Périmètre</a:t>
            </a:r>
            <a:endParaRPr sz="2000"/>
          </a:p>
        </p:txBody>
      </p:sp>
      <p:sp>
        <p:nvSpPr>
          <p:cNvPr id="151" name="Google Shape;151;p16"/>
          <p:cNvSpPr txBox="1"/>
          <p:nvPr/>
        </p:nvSpPr>
        <p:spPr>
          <a:xfrm>
            <a:off x="1616400" y="950323"/>
            <a:ext cx="34650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Poppins"/>
              <a:buNone/>
            </a:pPr>
            <a:r>
              <a:rPr b="0" i="0" lang="en-US" sz="1800" u="none" cap="none" strike="noStrike">
                <a:solidFill>
                  <a:srgbClr val="000000"/>
                </a:solidFill>
                <a:latin typeface="Poppins"/>
                <a:ea typeface="Poppins"/>
                <a:cs typeface="Poppins"/>
                <a:sym typeface="Poppins"/>
              </a:rPr>
              <a:t>Pilote : Khady</a:t>
            </a:r>
            <a:endParaRPr/>
          </a:p>
          <a:p>
            <a:pPr indent="0" lvl="0" marL="0" marR="0" rtl="0" algn="l">
              <a:lnSpc>
                <a:spcPct val="100000"/>
              </a:lnSpc>
              <a:spcBef>
                <a:spcPts val="0"/>
              </a:spcBef>
              <a:spcAft>
                <a:spcPts val="0"/>
              </a:spcAft>
              <a:buClr>
                <a:srgbClr val="000000"/>
              </a:buClr>
              <a:buSzPts val="1800"/>
              <a:buFont typeface="Poppins"/>
              <a:buNone/>
            </a:pPr>
            <a:r>
              <a:rPr b="0" i="0" lang="en-US" sz="1800" u="none" cap="none" strike="noStrike">
                <a:solidFill>
                  <a:srgbClr val="000000"/>
                </a:solidFill>
                <a:latin typeface="Poppins"/>
                <a:ea typeface="Poppins"/>
                <a:cs typeface="Poppins"/>
                <a:sym typeface="Poppins"/>
              </a:rPr>
              <a:t>Co-pilote : Lauriane</a:t>
            </a:r>
            <a:endParaRPr b="0" i="0" sz="1800" u="none" cap="none" strike="noStrike">
              <a:solidFill>
                <a:srgbClr val="000000"/>
              </a:solidFill>
              <a:latin typeface="Poppins"/>
              <a:ea typeface="Poppins"/>
              <a:cs typeface="Poppins"/>
              <a:sym typeface="Poppins"/>
            </a:endParaRPr>
          </a:p>
        </p:txBody>
      </p:sp>
      <p:pic>
        <p:nvPicPr>
          <p:cNvPr id="152" name="Google Shape;152;p16"/>
          <p:cNvPicPr preferRelativeResize="0"/>
          <p:nvPr/>
        </p:nvPicPr>
        <p:blipFill rotWithShape="1">
          <a:blip r:embed="rId3">
            <a:alphaModFix/>
          </a:blip>
          <a:srcRect b="0" l="0" r="0" t="0"/>
          <a:stretch/>
        </p:blipFill>
        <p:spPr>
          <a:xfrm>
            <a:off x="167750" y="87420"/>
            <a:ext cx="1023397" cy="646331"/>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52"/>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sp>
        <p:nvSpPr>
          <p:cNvPr id="533" name="Google Shape;533;p52"/>
          <p:cNvSpPr txBox="1"/>
          <p:nvPr>
            <p:ph type="title"/>
          </p:nvPr>
        </p:nvSpPr>
        <p:spPr>
          <a:xfrm>
            <a:off x="1299750" y="299235"/>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000"/>
              <a:buFont typeface="Poppins"/>
              <a:buNone/>
            </a:pPr>
            <a:r>
              <a:rPr b="1" lang="en-US" sz="2800">
                <a:solidFill>
                  <a:srgbClr val="752864"/>
                </a:solidFill>
                <a:latin typeface="Poppins"/>
                <a:ea typeface="Poppins"/>
                <a:cs typeface="Poppins"/>
                <a:sym typeface="Poppins"/>
              </a:rPr>
              <a:t>PO02 – Encaissement, Facturation, Recouvrement et Règlement des médecins.</a:t>
            </a:r>
            <a:endParaRPr sz="2800"/>
          </a:p>
        </p:txBody>
      </p:sp>
      <p:graphicFrame>
        <p:nvGraphicFramePr>
          <p:cNvPr id="534" name="Google Shape;534;p52"/>
          <p:cNvGraphicFramePr/>
          <p:nvPr/>
        </p:nvGraphicFramePr>
        <p:xfrm>
          <a:off x="702000" y="1745472"/>
          <a:ext cx="3000000" cy="3000000"/>
        </p:xfrm>
        <a:graphic>
          <a:graphicData uri="http://schemas.openxmlformats.org/drawingml/2006/table">
            <a:tbl>
              <a:tblPr>
                <a:noFill/>
                <a:tableStyleId>{B4AB0BF5-2397-4616-B71D-7BEB6B27EA97}</a:tableStyleId>
              </a:tblPr>
              <a:tblGrid>
                <a:gridCol w="5979675"/>
                <a:gridCol w="5189775"/>
              </a:tblGrid>
              <a:tr h="454975">
                <a:tc gridSpan="2">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PO02 – Encaissement, Facturation, Recouvrement et Règlement des médecins.</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r>
              <a:tr h="454975">
                <a:tc>
                  <a:txBody>
                    <a:bodyPr/>
                    <a:lstStyle/>
                    <a:p>
                      <a:pPr indent="0" lvl="0" marL="0" marR="0" rtl="0" algn="l">
                        <a:spcBef>
                          <a:spcPts val="0"/>
                        </a:spcBef>
                        <a:spcAft>
                          <a:spcPts val="0"/>
                        </a:spcAft>
                        <a:buNone/>
                      </a:pPr>
                      <a:r>
                        <a:t/>
                      </a:r>
                      <a:endParaRPr b="0" i="0" sz="1800" u="none" strike="noStrike">
                        <a:solidFill>
                          <a:srgbClr val="000000"/>
                        </a:solidFill>
                        <a:latin typeface="Arial"/>
                        <a:ea typeface="Arial"/>
                        <a:cs typeface="Arial"/>
                        <a:sym typeface="Arial"/>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Arial"/>
                        <a:ea typeface="Arial"/>
                        <a:cs typeface="Arial"/>
                        <a:sym typeface="Arial"/>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r>
              <a:tr h="7514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Besoin/réclamation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225937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RAS</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rPr b="0" i="0" lang="en-US" sz="1800" u="none" strike="noStrike">
                          <a:solidFill>
                            <a:srgbClr val="C00000"/>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pic>
        <p:nvPicPr>
          <p:cNvPr id="535" name="Google Shape;535;p5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53"/>
          <p:cNvSpPr/>
          <p:nvPr/>
        </p:nvSpPr>
        <p:spPr>
          <a:xfrm>
            <a:off x="0" y="6421675"/>
            <a:ext cx="12192000" cy="2763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graphicFrame>
        <p:nvGraphicFramePr>
          <p:cNvPr id="541" name="Google Shape;541;p53"/>
          <p:cNvGraphicFramePr/>
          <p:nvPr/>
        </p:nvGraphicFramePr>
        <p:xfrm>
          <a:off x="696547" y="1189122"/>
          <a:ext cx="3000000" cy="3000000"/>
        </p:xfrm>
        <a:graphic>
          <a:graphicData uri="http://schemas.openxmlformats.org/drawingml/2006/table">
            <a:tbl>
              <a:tblPr>
                <a:noFill/>
                <a:tableStyleId>{B4AB0BF5-2397-4616-B71D-7BEB6B27EA97}</a:tableStyleId>
              </a:tblPr>
              <a:tblGrid>
                <a:gridCol w="4136500"/>
                <a:gridCol w="1746975"/>
                <a:gridCol w="5260975"/>
              </a:tblGrid>
              <a:tr h="5608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PO02 – Encaissement, Facturation, Recouvrement et Règlement des médecins.</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38675">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Date du dernier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18 Août 2023</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Clr>
                          <a:schemeClr val="dk1"/>
                        </a:buClr>
                        <a:buSzPts val="1800"/>
                        <a:buFont typeface="Arial"/>
                        <a:buNone/>
                      </a:pPr>
                      <a:r>
                        <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7525">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Derniers Audits cloturés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Non</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rPr b="0" i="0" lang="en-US" sz="1800" u="none" strike="noStrike">
                          <a:solidFill>
                            <a:srgbClr val="C00000"/>
                          </a:solidFill>
                          <a:latin typeface="Poppins"/>
                          <a:ea typeface="Poppins"/>
                          <a:cs typeface="Poppins"/>
                          <a:sym typeface="Poppins"/>
                        </a:rPr>
                        <a:t> </a:t>
                      </a:r>
                      <a:endParaRPr b="0"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1199475">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Ecarts/</a:t>
                      </a:r>
                      <a:r>
                        <a:rPr lang="en-US" sz="1800">
                          <a:solidFill>
                            <a:srgbClr val="752864"/>
                          </a:solidFill>
                          <a:latin typeface="Poppins"/>
                          <a:ea typeface="Poppins"/>
                          <a:cs typeface="Poppins"/>
                          <a:sym typeface="Poppins"/>
                        </a:rPr>
                        <a:t>points</a:t>
                      </a:r>
                      <a:r>
                        <a:rPr b="0" i="0" lang="en-US" sz="1800" u="none" strike="noStrike">
                          <a:solidFill>
                            <a:srgbClr val="752864"/>
                          </a:solidFill>
                          <a:latin typeface="Poppins"/>
                          <a:ea typeface="Poppins"/>
                          <a:cs typeface="Poppins"/>
                          <a:sym typeface="Poppins"/>
                        </a:rPr>
                        <a:t> faibles ouverts/non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OUI</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54250">
                <a:tc>
                  <a:txBody>
                    <a:bodyPr/>
                    <a:lstStyle/>
                    <a:p>
                      <a:pPr indent="0" lvl="0" marL="0" marR="0" rtl="0" algn="ctr">
                        <a:spcBef>
                          <a:spcPts val="0"/>
                        </a:spcBef>
                        <a:spcAft>
                          <a:spcPts val="0"/>
                        </a:spcAft>
                        <a:buNone/>
                      </a:pPr>
                      <a:r>
                        <a:rPr b="0" i="0" lang="en-US" sz="1800" u="none" strike="noStrike">
                          <a:solidFill>
                            <a:srgbClr val="752864"/>
                          </a:solidFill>
                          <a:latin typeface="Poppins"/>
                          <a:ea typeface="Poppins"/>
                          <a:cs typeface="Poppins"/>
                          <a:sym typeface="Poppins"/>
                        </a:rPr>
                        <a:t>Date du prochain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Août 2024</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542" name="Google Shape;542;p53"/>
          <p:cNvSpPr txBox="1"/>
          <p:nvPr>
            <p:ph type="title"/>
          </p:nvPr>
        </p:nvSpPr>
        <p:spPr>
          <a:xfrm>
            <a:off x="1340500" y="87420"/>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000"/>
              <a:buFont typeface="Poppins"/>
              <a:buNone/>
            </a:pPr>
            <a:r>
              <a:rPr b="1" lang="en-US" sz="2800">
                <a:solidFill>
                  <a:srgbClr val="752864"/>
                </a:solidFill>
                <a:latin typeface="Poppins"/>
                <a:ea typeface="Poppins"/>
                <a:cs typeface="Poppins"/>
                <a:sym typeface="Poppins"/>
              </a:rPr>
              <a:t>P002 – Encaissement, Facturation, Recouvrement et Règlement des médecins.</a:t>
            </a:r>
            <a:endParaRPr sz="2800"/>
          </a:p>
        </p:txBody>
      </p:sp>
      <p:pic>
        <p:nvPicPr>
          <p:cNvPr id="543" name="Google Shape;543;p53"/>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graphicFrame>
        <p:nvGraphicFramePr>
          <p:cNvPr id="548" name="Google Shape;548;p54"/>
          <p:cNvGraphicFramePr/>
          <p:nvPr/>
        </p:nvGraphicFramePr>
        <p:xfrm>
          <a:off x="702001" y="2049666"/>
          <a:ext cx="3000000" cy="3000000"/>
        </p:xfrm>
        <a:graphic>
          <a:graphicData uri="http://schemas.openxmlformats.org/drawingml/2006/table">
            <a:tbl>
              <a:tblPr>
                <a:noFill/>
                <a:tableStyleId>{B4AB0BF5-2397-4616-B71D-7BEB6B27EA97}</a:tableStyleId>
              </a:tblPr>
              <a:tblGrid>
                <a:gridCol w="994975"/>
                <a:gridCol w="5172825"/>
                <a:gridCol w="4773350"/>
              </a:tblGrid>
              <a:tr h="693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Désignation</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Responsable de réalisation</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r>
              <a:tr h="59037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596</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sz="1800">
                          <a:latin typeface="Poppins"/>
                          <a:ea typeface="Poppins"/>
                          <a:cs typeface="Poppins"/>
                          <a:sym typeface="Poppins"/>
                        </a:rPr>
                        <a:t>Mettre en place un indicateur pour mesurer les régularisations à faire </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 Asse Ndiaye</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88052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577</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sz="1800">
                          <a:latin typeface="Poppins"/>
                          <a:ea typeface="Poppins"/>
                          <a:cs typeface="Poppins"/>
                          <a:sym typeface="Poppins"/>
                        </a:rPr>
                        <a:t>Faire la révision des documents du processus pour prendre en comptes les nouvelles dispositions.</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Asse Ndiaye</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46082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572</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sz="1800">
                          <a:latin typeface="Poppins"/>
                          <a:ea typeface="Poppins"/>
                          <a:cs typeface="Poppins"/>
                          <a:sym typeface="Poppins"/>
                        </a:rPr>
                        <a:t>Tous les matins, avant de commencer la journée, le secrétaire médical et la caissière doivent faire le rapprochement sur la situation de la veille</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Asse Ndiaye</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549" name="Google Shape;549;p54"/>
          <p:cNvSpPr txBox="1"/>
          <p:nvPr>
            <p:ph type="title"/>
          </p:nvPr>
        </p:nvSpPr>
        <p:spPr>
          <a:xfrm>
            <a:off x="0" y="6429025"/>
            <a:ext cx="12192000" cy="334800"/>
          </a:xfrm>
          <a:prstGeom prst="rect">
            <a:avLst/>
          </a:prstGeom>
          <a:solidFill>
            <a:srgbClr val="EBBDA9"/>
          </a:solidFill>
          <a:ln>
            <a:noFill/>
          </a:ln>
        </p:spPr>
        <p:txBody>
          <a:bodyPr anchorCtr="0" anchor="ctr" bIns="45700" lIns="914400" spcFirstLastPara="1" rIns="91425" wrap="square" tIns="45700">
            <a:normAutofit fontScale="90000"/>
          </a:bodyPr>
          <a:lstStyle/>
          <a:p>
            <a:pPr indent="0" lvl="0" marL="0" rtl="0" algn="ctr">
              <a:lnSpc>
                <a:spcPct val="90000"/>
              </a:lnSpc>
              <a:spcBef>
                <a:spcPts val="0"/>
              </a:spcBef>
              <a:spcAft>
                <a:spcPts val="0"/>
              </a:spcAft>
              <a:buClr>
                <a:schemeClr val="lt1"/>
              </a:buClr>
              <a:buSzPct val="100000"/>
              <a:buFont typeface="Poppins"/>
              <a:buNone/>
            </a:pPr>
            <a:r>
              <a:rPr lang="en-US" sz="2000">
                <a:solidFill>
                  <a:schemeClr val="lt1"/>
                </a:solidFill>
                <a:latin typeface="Poppins"/>
                <a:ea typeface="Poppins"/>
                <a:cs typeface="Poppins"/>
                <a:sym typeface="Poppins"/>
              </a:rPr>
              <a:t>Actions dans Qualipro (réalisées, en cours, en retard)</a:t>
            </a:r>
            <a:endParaRPr sz="2000">
              <a:solidFill>
                <a:schemeClr val="lt1"/>
              </a:solidFill>
              <a:latin typeface="Poppins"/>
              <a:ea typeface="Poppins"/>
              <a:cs typeface="Poppins"/>
              <a:sym typeface="Poppins"/>
            </a:endParaRPr>
          </a:p>
        </p:txBody>
      </p:sp>
      <p:sp>
        <p:nvSpPr>
          <p:cNvPr id="550" name="Google Shape;550;p54"/>
          <p:cNvSpPr/>
          <p:nvPr/>
        </p:nvSpPr>
        <p:spPr>
          <a:xfrm>
            <a:off x="702000" y="1447800"/>
            <a:ext cx="10941300" cy="4074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600">
                <a:solidFill>
                  <a:srgbClr val="FFFFFF"/>
                </a:solidFill>
                <a:latin typeface="Poppins"/>
                <a:ea typeface="Poppins"/>
                <a:cs typeface="Poppins"/>
                <a:sym typeface="Poppins"/>
              </a:rPr>
              <a:t>PO02 – Encaissement, Facturation, Recouvrement et Règlement des médecins</a:t>
            </a:r>
            <a:endParaRPr sz="1600">
              <a:solidFill>
                <a:schemeClr val="dk1"/>
              </a:solidFill>
              <a:latin typeface="Poppins"/>
              <a:ea typeface="Poppins"/>
              <a:cs typeface="Poppins"/>
              <a:sym typeface="Poppins"/>
            </a:endParaRPr>
          </a:p>
        </p:txBody>
      </p:sp>
      <p:sp>
        <p:nvSpPr>
          <p:cNvPr id="551" name="Google Shape;551;p54"/>
          <p:cNvSpPr txBox="1"/>
          <p:nvPr/>
        </p:nvSpPr>
        <p:spPr>
          <a:xfrm>
            <a:off x="1404000" y="256817"/>
            <a:ext cx="10788000" cy="89610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2000"/>
              <a:buFont typeface="Poppins"/>
              <a:buNone/>
            </a:pPr>
            <a:r>
              <a:rPr b="1" lang="en-US" sz="2800">
                <a:solidFill>
                  <a:srgbClr val="752864"/>
                </a:solidFill>
                <a:latin typeface="Poppins"/>
                <a:ea typeface="Poppins"/>
                <a:cs typeface="Poppins"/>
                <a:sym typeface="Poppins"/>
              </a:rPr>
              <a:t>P002 – Encaissement, Facturation, Recouvrement et Règlement des médecins.</a:t>
            </a:r>
            <a:endParaRPr sz="2800"/>
          </a:p>
        </p:txBody>
      </p:sp>
      <p:pic>
        <p:nvPicPr>
          <p:cNvPr id="552" name="Google Shape;552;p54"/>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55"/>
          <p:cNvSpPr/>
          <p:nvPr/>
        </p:nvSpPr>
        <p:spPr>
          <a:xfrm>
            <a:off x="1502230" y="2446907"/>
            <a:ext cx="9326880" cy="83099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Consultation</a:t>
            </a:r>
            <a:endParaRPr b="1" i="0" sz="4800" u="none" cap="none" strike="noStrike">
              <a:solidFill>
                <a:srgbClr val="752864"/>
              </a:solidFill>
              <a:latin typeface="Poppins"/>
              <a:ea typeface="Poppins"/>
              <a:cs typeface="Poppins"/>
              <a:sym typeface="Poppins"/>
            </a:endParaRPr>
          </a:p>
        </p:txBody>
      </p:sp>
      <p:pic>
        <p:nvPicPr>
          <p:cNvPr id="558" name="Google Shape;558;p55"/>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56"/>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P003 - Consultation</a:t>
            </a:r>
            <a:endParaRPr sz="2800"/>
          </a:p>
        </p:txBody>
      </p:sp>
      <p:grpSp>
        <p:nvGrpSpPr>
          <p:cNvPr id="564" name="Google Shape;564;p56"/>
          <p:cNvGrpSpPr/>
          <p:nvPr/>
        </p:nvGrpSpPr>
        <p:grpSpPr>
          <a:xfrm>
            <a:off x="605116" y="1681511"/>
            <a:ext cx="3130862" cy="1152963"/>
            <a:chOff x="-1" y="-1"/>
            <a:chExt cx="4996557" cy="1152962"/>
          </a:xfrm>
        </p:grpSpPr>
        <p:sp>
          <p:nvSpPr>
            <p:cNvPr id="565" name="Google Shape;565;p56"/>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Finalité</a:t>
              </a:r>
              <a:endParaRPr/>
            </a:p>
          </p:txBody>
        </p:sp>
        <p:grpSp>
          <p:nvGrpSpPr>
            <p:cNvPr id="566" name="Google Shape;566;p56"/>
            <p:cNvGrpSpPr/>
            <p:nvPr/>
          </p:nvGrpSpPr>
          <p:grpSpPr>
            <a:xfrm>
              <a:off x="4191985" y="-1"/>
              <a:ext cx="804571" cy="1152962"/>
              <a:chOff x="0" y="0"/>
              <a:chExt cx="804567" cy="1152959"/>
            </a:xfrm>
          </p:grpSpPr>
          <p:sp>
            <p:nvSpPr>
              <p:cNvPr id="567" name="Google Shape;567;p56"/>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568" name="Google Shape;568;p56"/>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1</a:t>
                </a:r>
                <a:endParaRPr/>
              </a:p>
            </p:txBody>
          </p:sp>
          <p:sp>
            <p:nvSpPr>
              <p:cNvPr id="569" name="Google Shape;569;p56"/>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570" name="Google Shape;570;p56"/>
          <p:cNvGrpSpPr/>
          <p:nvPr/>
        </p:nvGrpSpPr>
        <p:grpSpPr>
          <a:xfrm>
            <a:off x="3895534" y="2142324"/>
            <a:ext cx="1405909" cy="442988"/>
            <a:chOff x="34099" y="0"/>
            <a:chExt cx="2592661" cy="453439"/>
          </a:xfrm>
        </p:grpSpPr>
        <p:cxnSp>
          <p:nvCxnSpPr>
            <p:cNvPr id="571" name="Google Shape;571;p56"/>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572" name="Google Shape;572;p56"/>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573" name="Google Shape;573;p56"/>
          <p:cNvSpPr txBox="1"/>
          <p:nvPr/>
        </p:nvSpPr>
        <p:spPr>
          <a:xfrm>
            <a:off x="5460997" y="1675285"/>
            <a:ext cx="6029100" cy="9234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Poppins"/>
                <a:ea typeface="Poppins"/>
                <a:cs typeface="Poppins"/>
                <a:sym typeface="Poppins"/>
              </a:rPr>
              <a:t>Écouter</a:t>
            </a:r>
            <a:r>
              <a:rPr lang="en-US" sz="1800">
                <a:solidFill>
                  <a:schemeClr val="dk1"/>
                </a:solidFill>
                <a:latin typeface="Poppins"/>
                <a:ea typeface="Poppins"/>
                <a:cs typeface="Poppins"/>
                <a:sym typeface="Poppins"/>
              </a:rPr>
              <a:t> et prendre en charge les demandes de prestation du patient : diagnostic, thérapeutiques, conseils. </a:t>
            </a:r>
            <a:endParaRPr sz="1800">
              <a:solidFill>
                <a:schemeClr val="dk1"/>
              </a:solidFill>
              <a:latin typeface="Poppins"/>
              <a:ea typeface="Poppins"/>
              <a:cs typeface="Poppins"/>
              <a:sym typeface="Poppins"/>
            </a:endParaRPr>
          </a:p>
        </p:txBody>
      </p:sp>
      <p:grpSp>
        <p:nvGrpSpPr>
          <p:cNvPr id="574" name="Google Shape;574;p56"/>
          <p:cNvGrpSpPr/>
          <p:nvPr/>
        </p:nvGrpSpPr>
        <p:grpSpPr>
          <a:xfrm>
            <a:off x="487550" y="4354186"/>
            <a:ext cx="3130863" cy="1152963"/>
            <a:chOff x="-1" y="-1"/>
            <a:chExt cx="4996557" cy="1152962"/>
          </a:xfrm>
        </p:grpSpPr>
        <p:sp>
          <p:nvSpPr>
            <p:cNvPr id="575" name="Google Shape;575;p56"/>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576" name="Google Shape;576;p56"/>
            <p:cNvGrpSpPr/>
            <p:nvPr/>
          </p:nvGrpSpPr>
          <p:grpSpPr>
            <a:xfrm>
              <a:off x="4191985" y="-1"/>
              <a:ext cx="804571" cy="1152962"/>
              <a:chOff x="0" y="0"/>
              <a:chExt cx="804567" cy="1152959"/>
            </a:xfrm>
          </p:grpSpPr>
          <p:sp>
            <p:nvSpPr>
              <p:cNvPr id="577" name="Google Shape;577;p56"/>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578" name="Google Shape;578;p56"/>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579" name="Google Shape;579;p56"/>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580" name="Google Shape;580;p56"/>
          <p:cNvGrpSpPr/>
          <p:nvPr/>
        </p:nvGrpSpPr>
        <p:grpSpPr>
          <a:xfrm>
            <a:off x="3777968" y="4760324"/>
            <a:ext cx="1405909" cy="442988"/>
            <a:chOff x="34099" y="0"/>
            <a:chExt cx="2592661" cy="453439"/>
          </a:xfrm>
        </p:grpSpPr>
        <p:cxnSp>
          <p:nvCxnSpPr>
            <p:cNvPr id="581" name="Google Shape;581;p56"/>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582" name="Google Shape;582;p56"/>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583" name="Google Shape;583;p56"/>
          <p:cNvSpPr txBox="1"/>
          <p:nvPr/>
        </p:nvSpPr>
        <p:spPr>
          <a:xfrm>
            <a:off x="5460997" y="4507853"/>
            <a:ext cx="6182100" cy="6465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730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De : Patient accueilli en salle d'attente	</a:t>
            </a:r>
            <a:endParaRPr sz="1800"/>
          </a:p>
          <a:p>
            <a:pPr indent="-2730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 A : Patient consulté et satisfait de la consultation </a:t>
            </a:r>
            <a:endParaRPr sz="1800">
              <a:solidFill>
                <a:schemeClr val="dk1"/>
              </a:solidFill>
              <a:latin typeface="Poppins"/>
              <a:ea typeface="Poppins"/>
              <a:cs typeface="Poppins"/>
              <a:sym typeface="Poppins"/>
            </a:endParaRPr>
          </a:p>
        </p:txBody>
      </p:sp>
      <p:sp>
        <p:nvSpPr>
          <p:cNvPr id="584" name="Google Shape;584;p56"/>
          <p:cNvSpPr/>
          <p:nvPr/>
        </p:nvSpPr>
        <p:spPr>
          <a:xfrm>
            <a:off x="702000" y="6477341"/>
            <a:ext cx="11490000" cy="276157"/>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i="1" lang="en-US" sz="1800">
                <a:solidFill>
                  <a:schemeClr val="lt1"/>
                </a:solidFill>
                <a:latin typeface="Poppins"/>
                <a:ea typeface="Poppins"/>
                <a:cs typeface="Poppins"/>
                <a:sym typeface="Poppins"/>
              </a:rPr>
              <a:t>  </a:t>
            </a:r>
            <a:r>
              <a:rPr lang="en-US" sz="1800">
                <a:solidFill>
                  <a:schemeClr val="lt1"/>
                </a:solidFill>
                <a:latin typeface="Poppins"/>
                <a:ea typeface="Poppins"/>
                <a:cs typeface="Poppins"/>
                <a:sym typeface="Poppins"/>
              </a:rPr>
              <a:t>Finalité &amp; Périmètre</a:t>
            </a:r>
            <a:endParaRPr/>
          </a:p>
        </p:txBody>
      </p:sp>
      <p:sp>
        <p:nvSpPr>
          <p:cNvPr id="585" name="Google Shape;585;p56"/>
          <p:cNvSpPr txBox="1"/>
          <p:nvPr/>
        </p:nvSpPr>
        <p:spPr>
          <a:xfrm>
            <a:off x="1895800" y="934353"/>
            <a:ext cx="3465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Bigué</a:t>
            </a:r>
            <a:endParaRPr sz="1800">
              <a:solidFill>
                <a:schemeClr val="dk1"/>
              </a:solidFill>
              <a:latin typeface="Poppins"/>
              <a:ea typeface="Poppins"/>
              <a:cs typeface="Poppins"/>
              <a:sym typeface="Poppins"/>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Codou</a:t>
            </a:r>
            <a:endParaRPr sz="1800">
              <a:solidFill>
                <a:schemeClr val="dk1"/>
              </a:solidFill>
              <a:latin typeface="Poppins"/>
              <a:ea typeface="Poppins"/>
              <a:cs typeface="Poppins"/>
              <a:sym typeface="Poppins"/>
            </a:endParaRPr>
          </a:p>
        </p:txBody>
      </p:sp>
      <p:pic>
        <p:nvPicPr>
          <p:cNvPr id="586" name="Google Shape;586;p56"/>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0" name="Shape 590"/>
        <p:cNvGrpSpPr/>
        <p:nvPr/>
      </p:nvGrpSpPr>
      <p:grpSpPr>
        <a:xfrm>
          <a:off x="0" y="0"/>
          <a:ext cx="0" cy="0"/>
          <a:chOff x="0" y="0"/>
          <a:chExt cx="0" cy="0"/>
        </a:xfrm>
      </p:grpSpPr>
      <p:sp>
        <p:nvSpPr>
          <p:cNvPr id="591" name="Google Shape;591;p57"/>
          <p:cNvSpPr/>
          <p:nvPr/>
        </p:nvSpPr>
        <p:spPr>
          <a:xfrm>
            <a:off x="702000" y="6477341"/>
            <a:ext cx="11490000" cy="276157"/>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Indicateurs</a:t>
            </a:r>
            <a:endParaRPr/>
          </a:p>
        </p:txBody>
      </p:sp>
      <p:graphicFrame>
        <p:nvGraphicFramePr>
          <p:cNvPr id="592" name="Google Shape;592;p57"/>
          <p:cNvGraphicFramePr/>
          <p:nvPr/>
        </p:nvGraphicFramePr>
        <p:xfrm>
          <a:off x="714050" y="1762929"/>
          <a:ext cx="3000000" cy="3000000"/>
        </p:xfrm>
        <a:graphic>
          <a:graphicData uri="http://schemas.openxmlformats.org/drawingml/2006/table">
            <a:tbl>
              <a:tblPr>
                <a:noFill/>
                <a:tableStyleId>{B4AB0BF5-2397-4616-B71D-7BEB6B27EA97}</a:tableStyleId>
              </a:tblPr>
              <a:tblGrid>
                <a:gridCol w="3872025"/>
                <a:gridCol w="1252025"/>
                <a:gridCol w="1322375"/>
                <a:gridCol w="1111350"/>
                <a:gridCol w="3218200"/>
              </a:tblGrid>
              <a:tr h="8959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 </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FREQ.</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CIBLE</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METHODE DE CALCUL</a:t>
                      </a:r>
                      <a:endParaRPr sz="1800"/>
                    </a:p>
                  </a:txBody>
                  <a:tcPr marT="9525" marB="0" marR="9525" marL="9525" anchor="ctr">
                    <a:lnL cap="flat" cmpd="sng" w="12700">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chemeClr val="lt1"/>
                    </a:solidFill>
                  </a:tcPr>
                </a:tc>
              </a:tr>
              <a:tr h="1616650">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de patients consultés par mois</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Mensuelle</a:t>
                      </a:r>
                      <a:endParaRPr b="0" i="0" sz="1800" u="none" strike="noStrike">
                        <a:solidFill>
                          <a:srgbClr val="403151"/>
                        </a:solidFill>
                        <a:latin typeface="Poppins"/>
                        <a:ea typeface="Poppins"/>
                        <a:cs typeface="Poppins"/>
                        <a:sym typeface="Poppins"/>
                      </a:endParaRPr>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1" i="0" lang="en-US" sz="1800" u="none" strike="noStrike">
                          <a:solidFill>
                            <a:srgbClr val="403151"/>
                          </a:solidFill>
                          <a:latin typeface="Poppins"/>
                          <a:ea typeface="Poppins"/>
                          <a:cs typeface="Poppins"/>
                          <a:sym typeface="Poppins"/>
                        </a:rPr>
                        <a:t>≥1350</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EBBDA9"/>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Extraction du nombre de consultation via eYone</a:t>
                      </a:r>
                      <a:endParaRPr b="0" i="0" sz="1800" u="none" strike="noStrike">
                        <a:solidFill>
                          <a:srgbClr val="403151"/>
                        </a:solidFill>
                        <a:latin typeface="Poppins"/>
                        <a:ea typeface="Poppins"/>
                        <a:cs typeface="Poppins"/>
                        <a:sym typeface="Poppins"/>
                      </a:endParaRPr>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bl>
          </a:graphicData>
        </a:graphic>
      </p:graphicFrame>
      <p:sp>
        <p:nvSpPr>
          <p:cNvPr id="593" name="Google Shape;593;p57"/>
          <p:cNvSpPr txBox="1"/>
          <p:nvPr>
            <p:ph type="title"/>
          </p:nvPr>
        </p:nvSpPr>
        <p:spPr>
          <a:xfrm>
            <a:off x="844238" y="1222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P002 CONSULTATION</a:t>
            </a:r>
            <a:endParaRPr sz="2800"/>
          </a:p>
        </p:txBody>
      </p:sp>
      <p:pic>
        <p:nvPicPr>
          <p:cNvPr id="594" name="Google Shape;594;p57"/>
          <p:cNvPicPr preferRelativeResize="0"/>
          <p:nvPr/>
        </p:nvPicPr>
        <p:blipFill rotWithShape="1">
          <a:blip r:embed="rId3">
            <a:alphaModFix/>
          </a:blip>
          <a:srcRect b="0" l="0" r="0" t="0"/>
          <a:stretch/>
        </p:blipFill>
        <p:spPr>
          <a:xfrm>
            <a:off x="167750" y="87420"/>
            <a:ext cx="1295290" cy="88794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graphicFrame>
        <p:nvGraphicFramePr>
          <p:cNvPr id="599" name="Google Shape;599;p58"/>
          <p:cNvGraphicFramePr/>
          <p:nvPr/>
        </p:nvGraphicFramePr>
        <p:xfrm>
          <a:off x="838201" y="1690688"/>
          <a:ext cx="3000000" cy="3000000"/>
        </p:xfrm>
        <a:graphic>
          <a:graphicData uri="http://schemas.openxmlformats.org/drawingml/2006/table">
            <a:tbl>
              <a:tblPr>
                <a:noFill/>
                <a:tableStyleId>{B4AB0BF5-2397-4616-B71D-7BEB6B27EA97}</a:tableStyleId>
              </a:tblPr>
              <a:tblGrid>
                <a:gridCol w="5543375"/>
                <a:gridCol w="1679800"/>
                <a:gridCol w="1612625"/>
                <a:gridCol w="1679800"/>
              </a:tblGrid>
              <a:tr h="642550">
                <a:tc gridSpan="4">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PO03</a:t>
                      </a:r>
                      <a:r>
                        <a:rPr b="1" i="0" lang="en-US" sz="1800" u="none" strike="noStrike">
                          <a:solidFill>
                            <a:schemeClr val="lt1"/>
                          </a:solidFill>
                          <a:latin typeface="Poppins"/>
                          <a:ea typeface="Poppins"/>
                          <a:cs typeface="Poppins"/>
                          <a:sym typeface="Poppins"/>
                        </a:rPr>
                        <a:t> - Consultation</a:t>
                      </a:r>
                      <a:endParaRPr b="1" i="0" sz="1800" u="none" strike="noStrike">
                        <a:solidFill>
                          <a:schemeClr val="lt1"/>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rgbClr val="752864"/>
                    </a:solidFill>
                  </a:tcPr>
                </a:tc>
                <a:tc hMerge="1"/>
                <a:tc hMerge="1"/>
                <a:tc hMerge="1"/>
              </a:tr>
              <a:tr h="4613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Clinique</a:t>
                      </a:r>
                      <a:endParaRPr sz="1800"/>
                    </a:p>
                  </a:txBody>
                  <a:tcPr marT="0" marB="0" marR="0" marL="0" anchor="ctr">
                    <a:lnL cap="flat" cmpd="sng" w="9525">
                      <a:solidFill>
                        <a:srgbClr val="C0C0C0"/>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Oct</a:t>
                      </a:r>
                      <a:endParaRPr sz="1800"/>
                    </a:p>
                  </a:txBody>
                  <a:tcPr marT="0" marB="0" marR="0" marL="0" anchor="ctr">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C0C0C0"/>
                      </a:solidFill>
                      <a:prstDash val="solid"/>
                      <a:round/>
                      <a:headEnd len="sm" w="sm" type="none"/>
                      <a:tailEnd len="sm" w="sm" type="none"/>
                    </a:lnT>
                    <a:lnB cap="flat" cmpd="sng" w="12700">
                      <a:solidFill>
                        <a:srgbClr val="D9D9D9"/>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Nov</a:t>
                      </a:r>
                      <a:endParaRPr sz="1800"/>
                    </a:p>
                  </a:txBody>
                  <a:tcPr marT="0" marB="0" marR="0" marL="0" anchor="ctr">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12700">
                      <a:solidFill>
                        <a:srgbClr val="D9D9D9"/>
                      </a:solidFill>
                      <a:prstDash val="solid"/>
                      <a:round/>
                      <a:headEnd len="sm" w="sm" type="none"/>
                      <a:tailEnd len="sm" w="sm" type="none"/>
                    </a:lnT>
                    <a:lnB cap="flat" cmpd="sng" w="12700">
                      <a:solidFill>
                        <a:srgbClr val="D9D9D9"/>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Déc</a:t>
                      </a:r>
                      <a:endParaRPr b="1" i="0" sz="1800" u="none" strike="noStrike">
                        <a:solidFill>
                          <a:srgbClr val="752864"/>
                        </a:solidFill>
                        <a:latin typeface="Poppins"/>
                        <a:ea typeface="Poppins"/>
                        <a:cs typeface="Poppins"/>
                        <a:sym typeface="Poppins"/>
                      </a:endParaRPr>
                    </a:p>
                  </a:txBody>
                  <a:tcPr marT="0" marB="0" marR="0" marL="0" anchor="ctr">
                    <a:lnL cap="flat" cmpd="sng" w="12700">
                      <a:solidFill>
                        <a:srgbClr val="D9D9D9"/>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12700">
                      <a:solidFill>
                        <a:srgbClr val="D9D9D9"/>
                      </a:solidFill>
                      <a:prstDash val="solid"/>
                      <a:round/>
                      <a:headEnd len="sm" w="sm" type="none"/>
                      <a:tailEnd len="sm" w="sm" type="none"/>
                    </a:lnB>
                    <a:solidFill>
                      <a:schemeClr val="lt1"/>
                    </a:solidFill>
                  </a:tcPr>
                </a:tc>
              </a:tr>
              <a:tr h="745950">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Nombre de patients consultés - Clinique </a:t>
                      </a:r>
                      <a:endParaRPr sz="1800"/>
                    </a:p>
                  </a:txBody>
                  <a:tcPr marT="0" marB="0" marR="0" marL="0"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1281</a:t>
                      </a:r>
                      <a:endParaRPr sz="1800"/>
                    </a:p>
                  </a:txBody>
                  <a:tcPr marT="0" marB="0" marR="0" marL="0" anchor="ctr">
                    <a:lnL cap="flat" cmpd="sng" w="9525">
                      <a:solidFill>
                        <a:srgbClr val="BFBFBF"/>
                      </a:solidFill>
                      <a:prstDash val="solid"/>
                      <a:round/>
                      <a:headEnd len="sm" w="sm" type="none"/>
                      <a:tailEnd len="sm" w="sm" type="none"/>
                    </a:lnL>
                    <a:lnR cap="flat" cmpd="sng" w="12700">
                      <a:solidFill>
                        <a:srgbClr val="D9D9D9"/>
                      </a:solidFill>
                      <a:prstDash val="solid"/>
                      <a:round/>
                      <a:headEnd len="sm" w="sm" type="none"/>
                      <a:tailEnd len="sm" w="sm" type="none"/>
                    </a:lnR>
                    <a:lnT cap="flat" cmpd="sng" w="12700">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1223</a:t>
                      </a:r>
                      <a:endParaRPr sz="1800"/>
                    </a:p>
                  </a:txBody>
                  <a:tcPr marT="0" marB="0" marR="0" marL="0" anchor="ctr">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12700">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1017</a:t>
                      </a:r>
                      <a:endParaRPr sz="1800"/>
                    </a:p>
                  </a:txBody>
                  <a:tcPr marT="0" marB="0" marR="0" marL="0" anchor="ctr">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12700">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5766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Plateau</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D9D9D9"/>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b="1" i="0" sz="1800" u="none" strike="noStrike">
                        <a:solidFill>
                          <a:srgbClr val="000000"/>
                        </a:solidFill>
                        <a:latin typeface="Poppins"/>
                        <a:ea typeface="Poppins"/>
                        <a:cs typeface="Poppins"/>
                        <a:sym typeface="Poppins"/>
                      </a:endParaRPr>
                    </a:p>
                  </a:txBody>
                  <a:tcPr marT="0" marB="0" marR="0" marL="0" anchor="b">
                    <a:lnL cap="flat" cmpd="sng" w="9525">
                      <a:solidFill>
                        <a:srgbClr val="000000">
                          <a:alpha val="0"/>
                        </a:srgbClr>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marR="0" rtl="0" algn="l">
                        <a:spcBef>
                          <a:spcPts val="0"/>
                        </a:spcBef>
                        <a:spcAft>
                          <a:spcPts val="0"/>
                        </a:spcAft>
                        <a:buNone/>
                      </a:pPr>
                      <a:r>
                        <a:rPr b="1" i="0" lang="en-US" sz="1800" u="none" strike="noStrike">
                          <a:solidFill>
                            <a:srgbClr val="000000"/>
                          </a:solidFill>
                          <a:latin typeface="Poppins"/>
                          <a:ea typeface="Poppins"/>
                          <a:cs typeface="Poppins"/>
                          <a:sym typeface="Poppins"/>
                        </a:rPr>
                        <a:t> </a:t>
                      </a:r>
                      <a:endParaRPr sz="1800"/>
                    </a:p>
                  </a:txBody>
                  <a:tcPr marT="0" marB="0" marR="0" marL="0" anchor="b">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marR="0" rtl="0" algn="l">
                        <a:spcBef>
                          <a:spcPts val="0"/>
                        </a:spcBef>
                        <a:spcAft>
                          <a:spcPts val="0"/>
                        </a:spcAft>
                        <a:buNone/>
                      </a:pPr>
                      <a:r>
                        <a:t/>
                      </a:r>
                      <a:endParaRPr b="1" i="0" sz="1800" u="none" strike="noStrike">
                        <a:solidFill>
                          <a:srgbClr val="00B050"/>
                        </a:solidFill>
                        <a:latin typeface="Poppins"/>
                        <a:ea typeface="Poppins"/>
                        <a:cs typeface="Poppins"/>
                        <a:sym typeface="Poppins"/>
                      </a:endParaRPr>
                    </a:p>
                  </a:txBody>
                  <a:tcPr marT="0" marB="0" marR="0" marL="0" anchor="b">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745950">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Nombre de patients consultés - Plateau</a:t>
                      </a:r>
                      <a:endParaRPr sz="1800"/>
                    </a:p>
                  </a:txBody>
                  <a:tcPr marT="0" marB="0" marR="0" marL="0" anchor="ctr">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650</a:t>
                      </a:r>
                      <a:endParaRPr sz="1800"/>
                    </a:p>
                  </a:txBody>
                  <a:tcPr marT="0" marB="0" marR="0" marL="0" anchor="ctr">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580</a:t>
                      </a:r>
                      <a:endParaRPr sz="1800"/>
                    </a:p>
                  </a:txBody>
                  <a:tcPr marT="0" marB="0" marR="0" marL="0" anchor="ctr">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464</a:t>
                      </a:r>
                      <a:endParaRPr sz="1800"/>
                    </a:p>
                  </a:txBody>
                  <a:tcPr marT="0" marB="0" marR="0" marL="0" anchor="ctr">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57665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Total Consultations mensuelles</a:t>
                      </a:r>
                      <a:endParaRPr b="0" i="0" sz="1800" u="none" strike="noStrike">
                        <a:solidFill>
                          <a:srgbClr val="000000"/>
                        </a:solidFill>
                        <a:latin typeface="Poppins"/>
                        <a:ea typeface="Poppins"/>
                        <a:cs typeface="Poppins"/>
                        <a:sym typeface="Poppins"/>
                      </a:endParaRPr>
                    </a:p>
                  </a:txBody>
                  <a:tcPr marT="0" marB="0" marR="0" marL="0" anchor="b">
                    <a:lnL cap="flat" cmpd="sng" w="12700">
                      <a:solidFill>
                        <a:srgbClr val="A6A6A6"/>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12700">
                      <a:solidFill>
                        <a:srgbClr val="D9D9D9"/>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1931</a:t>
                      </a:r>
                      <a:endParaRPr b="1" i="0" sz="1800" u="none" strike="noStrike">
                        <a:solidFill>
                          <a:srgbClr val="00B050"/>
                        </a:solidFill>
                        <a:latin typeface="Poppins"/>
                        <a:ea typeface="Poppins"/>
                        <a:cs typeface="Poppins"/>
                        <a:sym typeface="Poppins"/>
                      </a:endParaRPr>
                    </a:p>
                  </a:txBody>
                  <a:tcPr marT="0" marB="0" marR="0" marL="0" anchor="b">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12700">
                      <a:solidFill>
                        <a:srgbClr val="D9D9D9"/>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1803</a:t>
                      </a:r>
                      <a:endParaRPr sz="1800"/>
                    </a:p>
                  </a:txBody>
                  <a:tcPr marT="0" marB="0" marR="0" marL="0" anchor="b">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12700">
                      <a:solidFill>
                        <a:srgbClr val="D9D9D9"/>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1481</a:t>
                      </a:r>
                      <a:endParaRPr sz="1800"/>
                    </a:p>
                  </a:txBody>
                  <a:tcPr marT="0" marB="0" marR="0" marL="0" anchor="b">
                    <a:lnL cap="flat" cmpd="sng" w="12700">
                      <a:solidFill>
                        <a:srgbClr val="D9D9D9"/>
                      </a:solidFill>
                      <a:prstDash val="solid"/>
                      <a:round/>
                      <a:headEnd len="sm" w="sm" type="none"/>
                      <a:tailEnd len="sm" w="sm" type="none"/>
                    </a:lnL>
                    <a:lnR cap="flat" cmpd="sng" w="12700">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12700">
                      <a:solidFill>
                        <a:srgbClr val="D9D9D9"/>
                      </a:solidFill>
                      <a:prstDash val="solid"/>
                      <a:round/>
                      <a:headEnd len="sm" w="sm" type="none"/>
                      <a:tailEnd len="sm" w="sm" type="none"/>
                    </a:lnB>
                  </a:tcPr>
                </a:tc>
              </a:tr>
            </a:tbl>
          </a:graphicData>
        </a:graphic>
      </p:graphicFrame>
      <p:sp>
        <p:nvSpPr>
          <p:cNvPr id="600" name="Google Shape;600;p58"/>
          <p:cNvSpPr/>
          <p:nvPr/>
        </p:nvSpPr>
        <p:spPr>
          <a:xfrm>
            <a:off x="702000" y="6477341"/>
            <a:ext cx="11490000" cy="276157"/>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Présentation des Indicateurs T4 2023</a:t>
            </a:r>
            <a:endParaRPr/>
          </a:p>
        </p:txBody>
      </p:sp>
      <p:pic>
        <p:nvPicPr>
          <p:cNvPr id="601" name="Google Shape;601;p5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
        <p:nvSpPr>
          <p:cNvPr id="602" name="Google Shape;602;p58"/>
          <p:cNvSpPr txBox="1"/>
          <p:nvPr>
            <p:ph type="title"/>
          </p:nvPr>
        </p:nvSpPr>
        <p:spPr>
          <a:xfrm>
            <a:off x="702000" y="165295"/>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P003 – Consultation</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59"/>
          <p:cNvSpPr/>
          <p:nvPr/>
        </p:nvSpPr>
        <p:spPr>
          <a:xfrm>
            <a:off x="425668" y="6479853"/>
            <a:ext cx="11490000" cy="276157"/>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sp>
        <p:nvSpPr>
          <p:cNvPr id="608" name="Google Shape;608;p59"/>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P003 – Consultation</a:t>
            </a:r>
            <a:endParaRPr/>
          </a:p>
        </p:txBody>
      </p:sp>
      <p:graphicFrame>
        <p:nvGraphicFramePr>
          <p:cNvPr id="609" name="Google Shape;609;p59"/>
          <p:cNvGraphicFramePr/>
          <p:nvPr/>
        </p:nvGraphicFramePr>
        <p:xfrm>
          <a:off x="425668" y="1036882"/>
          <a:ext cx="3000000" cy="3000000"/>
        </p:xfrm>
        <a:graphic>
          <a:graphicData uri="http://schemas.openxmlformats.org/drawingml/2006/table">
            <a:tbl>
              <a:tblPr>
                <a:noFill/>
                <a:tableStyleId>{B4AB0BF5-2397-4616-B71D-7BEB6B27EA97}</a:tableStyleId>
              </a:tblPr>
              <a:tblGrid>
                <a:gridCol w="4178125"/>
                <a:gridCol w="1960225"/>
                <a:gridCol w="5118225"/>
              </a:tblGrid>
              <a:tr h="560800">
                <a:tc gridSpan="3">
                  <a:txBody>
                    <a:bodyPr/>
                    <a:lstStyle/>
                    <a:p>
                      <a:pPr indent="0" lvl="0" marL="0" marR="0" rtl="0" algn="ctr">
                        <a:spcBef>
                          <a:spcPts val="0"/>
                        </a:spcBef>
                        <a:spcAft>
                          <a:spcPts val="0"/>
                        </a:spcAft>
                        <a:buNone/>
                      </a:pPr>
                      <a:r>
                        <a:rPr b="1" i="0" lang="en-US" sz="1600" u="none" strike="noStrike">
                          <a:solidFill>
                            <a:srgbClr val="FFFFFF"/>
                          </a:solidFill>
                          <a:latin typeface="Poppins"/>
                          <a:ea typeface="Poppins"/>
                          <a:cs typeface="Poppins"/>
                          <a:sym typeface="Poppins"/>
                        </a:rPr>
                        <a:t>PO03 – Consultation</a:t>
                      </a:r>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600" u="none" strike="noStrike">
                          <a:solidFill>
                            <a:srgbClr val="752864"/>
                          </a:solidFill>
                          <a:latin typeface="Poppins"/>
                          <a:ea typeface="Poppins"/>
                          <a:cs typeface="Poppins"/>
                          <a:sym typeface="Poppins"/>
                        </a:rPr>
                        <a:t>Réponses</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38675">
                <a:tc>
                  <a:txBody>
                    <a:bodyPr/>
                    <a:lstStyle/>
                    <a:p>
                      <a:pPr indent="0" lvl="0" marL="0" marR="0" rtl="0" algn="ctr">
                        <a:spcBef>
                          <a:spcPts val="0"/>
                        </a:spcBef>
                        <a:spcAft>
                          <a:spcPts val="0"/>
                        </a:spcAft>
                        <a:buNone/>
                      </a:pPr>
                      <a:r>
                        <a:rPr b="0" i="0" lang="en-US" sz="1600" u="none" strike="noStrike">
                          <a:solidFill>
                            <a:srgbClr val="752864"/>
                          </a:solidFill>
                          <a:latin typeface="Poppins"/>
                          <a:ea typeface="Poppins"/>
                          <a:cs typeface="Poppins"/>
                          <a:sym typeface="Poppins"/>
                        </a:rPr>
                        <a:t>Date du dernier Audit</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600" u="none" strike="noStrike">
                          <a:solidFill>
                            <a:srgbClr val="000000"/>
                          </a:solidFill>
                          <a:latin typeface="Poppins"/>
                          <a:ea typeface="Poppins"/>
                          <a:cs typeface="Poppins"/>
                          <a:sym typeface="Poppins"/>
                        </a:rPr>
                        <a:t>24/11/2023</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285750" lvl="0" marL="285750" marR="0" rtl="0" algn="l">
                        <a:spcBef>
                          <a:spcPts val="0"/>
                        </a:spcBef>
                        <a:spcAft>
                          <a:spcPts val="0"/>
                        </a:spcAft>
                        <a:buClr>
                          <a:srgbClr val="000000"/>
                        </a:buClr>
                        <a:buSzPts val="1600"/>
                        <a:buFont typeface="Arial"/>
                        <a:buChar char="•"/>
                      </a:pPr>
                      <a:r>
                        <a:rPr b="0" i="0" lang="en-US" sz="1600" u="none" strike="noStrike">
                          <a:solidFill>
                            <a:srgbClr val="000000"/>
                          </a:solidFill>
                          <a:latin typeface="Poppins"/>
                          <a:ea typeface="Poppins"/>
                          <a:cs typeface="Poppins"/>
                          <a:sym typeface="Poppins"/>
                        </a:rPr>
                        <a:t>1 écart</a:t>
                      </a:r>
                      <a:endParaRPr b="0" i="0" sz="1600" u="none" strike="noStrike">
                        <a:solidFill>
                          <a:srgbClr val="000000"/>
                        </a:solidFill>
                        <a:latin typeface="Poppins"/>
                        <a:ea typeface="Poppins"/>
                        <a:cs typeface="Poppins"/>
                        <a:sym typeface="Poppins"/>
                      </a:endParaRPr>
                    </a:p>
                    <a:p>
                      <a:pPr indent="-285750" lvl="0" marL="285750" marR="0" rtl="0" algn="l">
                        <a:spcBef>
                          <a:spcPts val="0"/>
                        </a:spcBef>
                        <a:spcAft>
                          <a:spcPts val="0"/>
                        </a:spcAft>
                        <a:buClr>
                          <a:srgbClr val="000000"/>
                        </a:buClr>
                        <a:buSzPts val="1600"/>
                        <a:buFont typeface="Arial"/>
                        <a:buChar char="•"/>
                      </a:pPr>
                      <a:r>
                        <a:rPr b="0" i="0" lang="en-US" sz="1600" u="none" strike="noStrike">
                          <a:solidFill>
                            <a:srgbClr val="000000"/>
                          </a:solidFill>
                          <a:latin typeface="Poppins"/>
                          <a:ea typeface="Poppins"/>
                          <a:cs typeface="Poppins"/>
                          <a:sym typeface="Poppins"/>
                        </a:rPr>
                        <a:t>1 point</a:t>
                      </a:r>
                      <a:r>
                        <a:rPr b="0" i="0" lang="en-US" sz="1600" u="none" strike="noStrike">
                          <a:solidFill>
                            <a:srgbClr val="000000"/>
                          </a:solidFill>
                          <a:latin typeface="Poppins"/>
                          <a:ea typeface="Poppins"/>
                          <a:cs typeface="Poppins"/>
                          <a:sym typeface="Poppins"/>
                        </a:rPr>
                        <a:t> faible</a:t>
                      </a:r>
                      <a:endParaRPr b="0" i="0" sz="16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7525">
                <a:tc>
                  <a:txBody>
                    <a:bodyPr/>
                    <a:lstStyle/>
                    <a:p>
                      <a:pPr indent="0" lvl="0" marL="0" marR="0" rtl="0" algn="ctr">
                        <a:spcBef>
                          <a:spcPts val="0"/>
                        </a:spcBef>
                        <a:spcAft>
                          <a:spcPts val="0"/>
                        </a:spcAft>
                        <a:buNone/>
                      </a:pPr>
                      <a:r>
                        <a:rPr b="0" i="0" lang="en-US" sz="1600" u="none" strike="noStrike">
                          <a:solidFill>
                            <a:srgbClr val="752864"/>
                          </a:solidFill>
                          <a:latin typeface="Poppins"/>
                          <a:ea typeface="Poppins"/>
                          <a:cs typeface="Poppins"/>
                          <a:sym typeface="Poppins"/>
                        </a:rPr>
                        <a:t>Derniers Audits cloturés ?</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600" u="none" strike="noStrike">
                          <a:solidFill>
                            <a:schemeClr val="dk1"/>
                          </a:solidFill>
                          <a:latin typeface="Poppins"/>
                          <a:ea typeface="Poppins"/>
                          <a:cs typeface="Poppins"/>
                          <a:sym typeface="Poppins"/>
                        </a:rPr>
                        <a:t>OUI </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6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1199475">
                <a:tc>
                  <a:txBody>
                    <a:bodyPr/>
                    <a:lstStyle/>
                    <a:p>
                      <a:pPr indent="0" lvl="0" marL="0" marR="0" rtl="0" algn="ctr">
                        <a:spcBef>
                          <a:spcPts val="0"/>
                        </a:spcBef>
                        <a:spcAft>
                          <a:spcPts val="0"/>
                        </a:spcAft>
                        <a:buNone/>
                      </a:pPr>
                      <a:r>
                        <a:rPr b="0" i="0" lang="en-US" sz="1600" u="none" strike="noStrike">
                          <a:solidFill>
                            <a:srgbClr val="752864"/>
                          </a:solidFill>
                          <a:latin typeface="Poppins"/>
                          <a:ea typeface="Poppins"/>
                          <a:cs typeface="Poppins"/>
                          <a:sym typeface="Poppins"/>
                        </a:rPr>
                        <a:t>Ecarts/pts faibles ouverts/non ?</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600" u="none" strike="noStrike">
                          <a:solidFill>
                            <a:schemeClr val="dk1"/>
                          </a:solidFill>
                          <a:latin typeface="Poppins"/>
                          <a:ea typeface="Poppins"/>
                          <a:cs typeface="Poppins"/>
                          <a:sym typeface="Poppins"/>
                        </a:rPr>
                        <a:t> NON</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solidFill>
                            <a:srgbClr val="C00000"/>
                          </a:solidFill>
                          <a:latin typeface="Poppins"/>
                          <a:ea typeface="Poppins"/>
                          <a:cs typeface="Poppins"/>
                          <a:sym typeface="Poppins"/>
                        </a:rPr>
                        <a:t> </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54250">
                <a:tc>
                  <a:txBody>
                    <a:bodyPr/>
                    <a:lstStyle/>
                    <a:p>
                      <a:pPr indent="0" lvl="0" marL="0" marR="0" rtl="0" algn="ctr">
                        <a:spcBef>
                          <a:spcPts val="0"/>
                        </a:spcBef>
                        <a:spcAft>
                          <a:spcPts val="0"/>
                        </a:spcAft>
                        <a:buNone/>
                      </a:pPr>
                      <a:r>
                        <a:rPr b="0" i="0" lang="en-US" sz="1600" u="none" strike="noStrike">
                          <a:solidFill>
                            <a:srgbClr val="752864"/>
                          </a:solidFill>
                          <a:latin typeface="Poppins"/>
                          <a:ea typeface="Poppins"/>
                          <a:cs typeface="Poppins"/>
                          <a:sym typeface="Poppins"/>
                        </a:rPr>
                        <a:t>Date du prochain Audit</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600" u="none" strike="noStrike">
                          <a:solidFill>
                            <a:schemeClr val="dk1"/>
                          </a:solidFill>
                          <a:latin typeface="Poppins"/>
                          <a:ea typeface="Poppins"/>
                          <a:cs typeface="Poppins"/>
                          <a:sym typeface="Poppins"/>
                        </a:rPr>
                        <a:t>Consultation</a:t>
                      </a:r>
                      <a:r>
                        <a:rPr b="0" i="0" lang="en-US" sz="1600" u="none" strike="noStrike">
                          <a:solidFill>
                            <a:schemeClr val="dk1"/>
                          </a:solidFill>
                          <a:latin typeface="Poppins"/>
                          <a:ea typeface="Poppins"/>
                          <a:cs typeface="Poppins"/>
                          <a:sym typeface="Poppins"/>
                        </a:rPr>
                        <a:t> </a:t>
                      </a:r>
                      <a:r>
                        <a:rPr b="0" i="0" lang="en-US" sz="1600" u="none" strike="noStrike">
                          <a:solidFill>
                            <a:schemeClr val="dk1"/>
                          </a:solidFill>
                          <a:latin typeface="Poppins"/>
                          <a:ea typeface="Poppins"/>
                          <a:cs typeface="Poppins"/>
                          <a:sym typeface="Poppins"/>
                        </a:rPr>
                        <a:t>2024</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solidFill>
                            <a:srgbClr val="CC3300"/>
                          </a:solidFill>
                          <a:latin typeface="Poppins"/>
                          <a:ea typeface="Poppins"/>
                          <a:cs typeface="Poppins"/>
                          <a:sym typeface="Poppins"/>
                        </a:rPr>
                        <a:t> </a:t>
                      </a:r>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pic>
        <p:nvPicPr>
          <p:cNvPr id="610" name="Google Shape;610;p5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graphicFrame>
        <p:nvGraphicFramePr>
          <p:cNvPr id="615" name="Google Shape;615;p60"/>
          <p:cNvGraphicFramePr/>
          <p:nvPr/>
        </p:nvGraphicFramePr>
        <p:xfrm>
          <a:off x="625426" y="2128491"/>
          <a:ext cx="3000000" cy="3000000"/>
        </p:xfrm>
        <a:graphic>
          <a:graphicData uri="http://schemas.openxmlformats.org/drawingml/2006/table">
            <a:tbl>
              <a:tblPr>
                <a:noFill/>
                <a:tableStyleId>{B4AB0BF5-2397-4616-B71D-7BEB6B27EA97}</a:tableStyleId>
              </a:tblPr>
              <a:tblGrid>
                <a:gridCol w="994975"/>
                <a:gridCol w="5172825"/>
                <a:gridCol w="4773350"/>
              </a:tblGrid>
              <a:tr h="9279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Désignation</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Responsable de réalisation</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r>
              <a:tr h="78977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568</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800"/>
                        <a:buFont typeface="Poppins"/>
                        <a:buNone/>
                      </a:pPr>
                      <a:r>
                        <a:rPr lang="en-US" sz="1800">
                          <a:latin typeface="Poppins"/>
                          <a:ea typeface="Poppins"/>
                          <a:cs typeface="Poppins"/>
                          <a:sym typeface="Poppins"/>
                        </a:rPr>
                        <a:t>Ajouter un autre indicateur pour le processus consultation</a:t>
                      </a:r>
                      <a:endParaRPr sz="1800"/>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Bigué</a:t>
                      </a:r>
                      <a:endParaRPr sz="1800">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17790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597</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sz="1800">
                          <a:latin typeface="Poppins"/>
                          <a:ea typeface="Poppins"/>
                          <a:cs typeface="Poppins"/>
                          <a:sym typeface="Poppins"/>
                        </a:rPr>
                        <a:t>Mettre en place un tableau de suivi des consultations pédiatriques de nuit</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Bigué</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616" name="Google Shape;616;p60"/>
          <p:cNvSpPr txBox="1"/>
          <p:nvPr>
            <p:ph type="title"/>
          </p:nvPr>
        </p:nvSpPr>
        <p:spPr>
          <a:xfrm>
            <a:off x="0" y="6378225"/>
            <a:ext cx="12192000" cy="385500"/>
          </a:xfrm>
          <a:prstGeom prst="rect">
            <a:avLst/>
          </a:prstGeom>
          <a:solidFill>
            <a:srgbClr val="EBBDA9"/>
          </a:solidFill>
          <a:ln>
            <a:noFill/>
          </a:ln>
        </p:spPr>
        <p:txBody>
          <a:bodyPr anchorCtr="0" anchor="ctr" bIns="45700" lIns="914400" spcFirstLastPara="1" rIns="91425" wrap="square" tIns="45700">
            <a:normAutofit/>
          </a:bodyPr>
          <a:lstStyle/>
          <a:p>
            <a:pPr indent="0" lvl="0" marL="0" rtl="0" algn="ctr">
              <a:lnSpc>
                <a:spcPct val="90000"/>
              </a:lnSpc>
              <a:spcBef>
                <a:spcPts val="0"/>
              </a:spcBef>
              <a:spcAft>
                <a:spcPts val="0"/>
              </a:spcAft>
              <a:buClr>
                <a:schemeClr val="lt1"/>
              </a:buClr>
              <a:buSzPts val="2000"/>
              <a:buFont typeface="Poppins"/>
              <a:buNone/>
            </a:pPr>
            <a:r>
              <a:rPr lang="en-US" sz="2000">
                <a:solidFill>
                  <a:schemeClr val="lt1"/>
                </a:solidFill>
                <a:latin typeface="Poppins"/>
                <a:ea typeface="Poppins"/>
                <a:cs typeface="Poppins"/>
                <a:sym typeface="Poppins"/>
              </a:rPr>
              <a:t>Actions dans Qualipro (réalisées, en cours, en retard)</a:t>
            </a:r>
            <a:endParaRPr sz="2000">
              <a:solidFill>
                <a:schemeClr val="lt1"/>
              </a:solidFill>
              <a:latin typeface="Poppins"/>
              <a:ea typeface="Poppins"/>
              <a:cs typeface="Poppins"/>
              <a:sym typeface="Poppins"/>
            </a:endParaRPr>
          </a:p>
        </p:txBody>
      </p:sp>
      <p:sp>
        <p:nvSpPr>
          <p:cNvPr id="617" name="Google Shape;617;p60"/>
          <p:cNvSpPr/>
          <p:nvPr/>
        </p:nvSpPr>
        <p:spPr>
          <a:xfrm>
            <a:off x="625425" y="1482625"/>
            <a:ext cx="10941300" cy="4962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PO03 – Consultation</a:t>
            </a:r>
            <a:endParaRPr sz="1800">
              <a:solidFill>
                <a:schemeClr val="dk1"/>
              </a:solidFill>
              <a:latin typeface="Poppins"/>
              <a:ea typeface="Poppins"/>
              <a:cs typeface="Poppins"/>
              <a:sym typeface="Poppins"/>
            </a:endParaRPr>
          </a:p>
        </p:txBody>
      </p:sp>
      <p:sp>
        <p:nvSpPr>
          <p:cNvPr id="618" name="Google Shape;618;p60"/>
          <p:cNvSpPr txBox="1"/>
          <p:nvPr/>
        </p:nvSpPr>
        <p:spPr>
          <a:xfrm>
            <a:off x="1404000" y="142517"/>
            <a:ext cx="10788000" cy="89607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2000"/>
              <a:buFont typeface="Poppins"/>
              <a:buNone/>
            </a:pPr>
            <a:r>
              <a:rPr b="1" lang="en-US" sz="2800">
                <a:solidFill>
                  <a:srgbClr val="752864"/>
                </a:solidFill>
                <a:latin typeface="Poppins"/>
                <a:ea typeface="Poppins"/>
                <a:cs typeface="Poppins"/>
                <a:sym typeface="Poppins"/>
              </a:rPr>
              <a:t>P003 – Consultation</a:t>
            </a:r>
            <a:endParaRPr sz="2800"/>
          </a:p>
        </p:txBody>
      </p:sp>
      <p:pic>
        <p:nvPicPr>
          <p:cNvPr id="619" name="Google Shape;619;p6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61"/>
          <p:cNvSpPr/>
          <p:nvPr/>
        </p:nvSpPr>
        <p:spPr>
          <a:xfrm>
            <a:off x="1502230" y="2446907"/>
            <a:ext cx="9326880" cy="83099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Hospitalisation</a:t>
            </a:r>
            <a:endParaRPr b="1" i="0" sz="4800" u="none" cap="none" strike="noStrike">
              <a:solidFill>
                <a:srgbClr val="752864"/>
              </a:solidFill>
              <a:latin typeface="Poppins"/>
              <a:ea typeface="Poppins"/>
              <a:cs typeface="Poppins"/>
              <a:sym typeface="Poppins"/>
            </a:endParaRPr>
          </a:p>
        </p:txBody>
      </p:sp>
      <p:pic>
        <p:nvPicPr>
          <p:cNvPr id="625" name="Google Shape;625;p61"/>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7"/>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 Présentation des indicateurs calculés</a:t>
            </a:r>
            <a:endParaRPr b="0" i="0" sz="2000" u="none" cap="none" strike="noStrike">
              <a:solidFill>
                <a:srgbClr val="FFFFFF"/>
              </a:solidFill>
              <a:latin typeface="Poppins"/>
              <a:ea typeface="Poppins"/>
              <a:cs typeface="Poppins"/>
              <a:sym typeface="Poppins"/>
            </a:endParaRPr>
          </a:p>
        </p:txBody>
      </p:sp>
      <p:sp>
        <p:nvSpPr>
          <p:cNvPr id="158" name="Google Shape;158;p17"/>
          <p:cNvSpPr txBox="1"/>
          <p:nvPr>
            <p:ph type="title"/>
          </p:nvPr>
        </p:nvSpPr>
        <p:spPr>
          <a:xfrm>
            <a:off x="1169550" y="152595"/>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 PM01 – Gouvernance et management des performances</a:t>
            </a:r>
            <a:endParaRPr sz="2800"/>
          </a:p>
        </p:txBody>
      </p:sp>
      <p:graphicFrame>
        <p:nvGraphicFramePr>
          <p:cNvPr id="159" name="Google Shape;159;p17"/>
          <p:cNvGraphicFramePr/>
          <p:nvPr/>
        </p:nvGraphicFramePr>
        <p:xfrm>
          <a:off x="295422" y="1386320"/>
          <a:ext cx="3000000" cy="3000000"/>
        </p:xfrm>
        <a:graphic>
          <a:graphicData uri="http://schemas.openxmlformats.org/drawingml/2006/table">
            <a:tbl>
              <a:tblPr firstRow="1">
                <a:noFill/>
                <a:tableStyleId>{7A25A91B-4FEC-467A-B651-A79672153B92}</a:tableStyleId>
              </a:tblPr>
              <a:tblGrid>
                <a:gridCol w="4516525"/>
                <a:gridCol w="1234950"/>
                <a:gridCol w="1451400"/>
                <a:gridCol w="954875"/>
                <a:gridCol w="3504375"/>
              </a:tblGrid>
              <a:tr h="703575">
                <a:tc>
                  <a:txBody>
                    <a:bodyPr/>
                    <a:lstStyle/>
                    <a:p>
                      <a:pPr indent="0" lvl="0" marL="0" marR="0" rtl="0" algn="ctr">
                        <a:spcBef>
                          <a:spcPts val="0"/>
                        </a:spcBef>
                        <a:spcAft>
                          <a:spcPts val="0"/>
                        </a:spcAft>
                        <a:buNone/>
                      </a:pPr>
                      <a:r>
                        <a:rPr lang="en-US" sz="1800" u="none" cap="none" strike="noStrike">
                          <a:solidFill>
                            <a:srgbClr val="EBBDA9"/>
                          </a:solidFill>
                          <a:latin typeface="Poppins"/>
                          <a:ea typeface="Poppins"/>
                          <a:cs typeface="Poppins"/>
                          <a:sym typeface="Poppins"/>
                        </a:rPr>
                        <a:t>INDICATEURS </a:t>
                      </a:r>
                      <a:endParaRPr b="0" i="0" sz="1800" u="none" cap="none" strike="noStrike">
                        <a:solidFill>
                          <a:srgbClr val="EBBDA9"/>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solidFill>
                            <a:srgbClr val="EBBDA9"/>
                          </a:solidFill>
                          <a:latin typeface="Poppins"/>
                          <a:ea typeface="Poppins"/>
                          <a:cs typeface="Poppins"/>
                          <a:sym typeface="Poppins"/>
                        </a:rPr>
                        <a:t>RESP.</a:t>
                      </a:r>
                      <a:endParaRPr b="0" i="0" sz="1800" u="none" cap="none" strike="noStrike">
                        <a:solidFill>
                          <a:srgbClr val="EBBDA9"/>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solidFill>
                            <a:srgbClr val="EBBDA9"/>
                          </a:solidFill>
                          <a:latin typeface="Poppins"/>
                          <a:ea typeface="Poppins"/>
                          <a:cs typeface="Poppins"/>
                          <a:sym typeface="Poppins"/>
                        </a:rPr>
                        <a:t>FREQ.</a:t>
                      </a:r>
                      <a:endParaRPr b="0" i="0" sz="1800" u="none" cap="none" strike="noStrike">
                        <a:solidFill>
                          <a:srgbClr val="EBBDA9"/>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solidFill>
                            <a:srgbClr val="EBBDA9"/>
                          </a:solidFill>
                          <a:latin typeface="Poppins"/>
                          <a:ea typeface="Poppins"/>
                          <a:cs typeface="Poppins"/>
                          <a:sym typeface="Poppins"/>
                        </a:rPr>
                        <a:t>CIBLE</a:t>
                      </a:r>
                      <a:endParaRPr b="0" i="0" sz="1800" u="none" cap="none" strike="noStrike">
                        <a:solidFill>
                          <a:srgbClr val="EBBDA9"/>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solidFill>
                            <a:srgbClr val="EBBDA9"/>
                          </a:solidFill>
                          <a:latin typeface="Poppins"/>
                          <a:ea typeface="Poppins"/>
                          <a:cs typeface="Poppins"/>
                          <a:sym typeface="Poppins"/>
                        </a:rPr>
                        <a:t>METHODE DE CALCUL</a:t>
                      </a:r>
                      <a:endParaRPr b="0" i="0" sz="1800" u="none" cap="none" strike="noStrike">
                        <a:solidFill>
                          <a:srgbClr val="EBBDA9"/>
                        </a:solidFill>
                        <a:latin typeface="Poppins"/>
                        <a:ea typeface="Poppins"/>
                        <a:cs typeface="Poppins"/>
                        <a:sym typeface="Poppins"/>
                      </a:endParaRPr>
                    </a:p>
                  </a:txBody>
                  <a:tcPr marT="8825" marB="0" marR="8825" marL="8825" anchor="ctr"/>
                </a:tc>
              </a:tr>
              <a:tr h="1071200">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Nombre de réunions de comité de direction tenues</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Pilote</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Trimestrielle</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b="0" lang="en-US" sz="1800" u="none" cap="none" strike="noStrike">
                          <a:solidFill>
                            <a:schemeClr val="dk1"/>
                          </a:solidFill>
                          <a:latin typeface="Poppins"/>
                          <a:ea typeface="Poppins"/>
                          <a:cs typeface="Poppins"/>
                          <a:sym typeface="Poppins"/>
                        </a:rPr>
                        <a:t>1</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Nombre de PVs</a:t>
                      </a:r>
                      <a:endParaRPr b="0" i="0" sz="1800" u="none" cap="none" strike="noStrike">
                        <a:solidFill>
                          <a:srgbClr val="403151"/>
                        </a:solidFill>
                        <a:latin typeface="Poppins"/>
                        <a:ea typeface="Poppins"/>
                        <a:cs typeface="Poppins"/>
                        <a:sym typeface="Poppins"/>
                      </a:endParaRPr>
                    </a:p>
                  </a:txBody>
                  <a:tcPr marT="8825" marB="0" marR="8825" marL="8825" anchor="ctr"/>
                </a:tc>
              </a:tr>
              <a:tr h="1071200">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Taux d'atteinte des objectifs de croissance</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Pilote</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Trimestrielle</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100%</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Moyenne des niveaux d'atteinte des objectifs de croissance (CA)</a:t>
                      </a:r>
                      <a:endParaRPr b="0" i="0" sz="1800" u="none" cap="none" strike="noStrike">
                        <a:solidFill>
                          <a:srgbClr val="403151"/>
                        </a:solidFill>
                        <a:latin typeface="Poppins"/>
                        <a:ea typeface="Poppins"/>
                        <a:cs typeface="Poppins"/>
                        <a:sym typeface="Poppins"/>
                      </a:endParaRPr>
                    </a:p>
                  </a:txBody>
                  <a:tcPr marT="8825" marB="0" marR="8825" marL="8825" anchor="ctr"/>
                </a:tc>
              </a:tr>
              <a:tr h="1071200">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Taux d'atteinte des cibles des indicateurs </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Pilote</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Semestrielle</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70%</a:t>
                      </a:r>
                      <a:endParaRPr b="0" i="0" sz="1800" u="none" cap="none" strike="noStrike">
                        <a:solidFill>
                          <a:srgbClr val="403151"/>
                        </a:solidFill>
                        <a:latin typeface="Poppins"/>
                        <a:ea typeface="Poppins"/>
                        <a:cs typeface="Poppins"/>
                        <a:sym typeface="Poppins"/>
                      </a:endParaRPr>
                    </a:p>
                  </a:txBody>
                  <a:tcPr marT="8825" marB="0" marR="8825" marL="8825" anchor="ctr"/>
                </a:tc>
                <a:tc>
                  <a:txBody>
                    <a:bodyPr/>
                    <a:lstStyle/>
                    <a:p>
                      <a:pPr indent="0" lvl="0" marL="0" marR="0" rtl="0" algn="ctr">
                        <a:spcBef>
                          <a:spcPts val="0"/>
                        </a:spcBef>
                        <a:spcAft>
                          <a:spcPts val="0"/>
                        </a:spcAft>
                        <a:buNone/>
                      </a:pPr>
                      <a:r>
                        <a:rPr lang="en-US" sz="1800" u="none" cap="none" strike="noStrike">
                          <a:latin typeface="Poppins"/>
                          <a:ea typeface="Poppins"/>
                          <a:cs typeface="Poppins"/>
                          <a:sym typeface="Poppins"/>
                        </a:rPr>
                        <a:t>Nombre de cibles atteintes / Nombre de cibles total</a:t>
                      </a:r>
                      <a:endParaRPr b="0" i="0" sz="1800" u="none" cap="none" strike="noStrike">
                        <a:solidFill>
                          <a:srgbClr val="403151"/>
                        </a:solidFill>
                        <a:latin typeface="Poppins"/>
                        <a:ea typeface="Poppins"/>
                        <a:cs typeface="Poppins"/>
                        <a:sym typeface="Poppins"/>
                      </a:endParaRPr>
                    </a:p>
                  </a:txBody>
                  <a:tcPr marT="8825" marB="0" marR="8825" marL="8825" anchor="ctr"/>
                </a:tc>
              </a:tr>
            </a:tbl>
          </a:graphicData>
        </a:graphic>
      </p:graphicFrame>
      <p:pic>
        <p:nvPicPr>
          <p:cNvPr id="160" name="Google Shape;160;p17"/>
          <p:cNvPicPr preferRelativeResize="0"/>
          <p:nvPr/>
        </p:nvPicPr>
        <p:blipFill rotWithShape="1">
          <a:blip r:embed="rId3">
            <a:alphaModFix/>
          </a:blip>
          <a:srcRect b="0" l="0" r="0" t="0"/>
          <a:stretch/>
        </p:blipFill>
        <p:spPr>
          <a:xfrm>
            <a:off x="167750" y="87420"/>
            <a:ext cx="1131237" cy="714438"/>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9" name="Shape 629"/>
        <p:cNvGrpSpPr/>
        <p:nvPr/>
      </p:nvGrpSpPr>
      <p:grpSpPr>
        <a:xfrm>
          <a:off x="0" y="0"/>
          <a:ext cx="0" cy="0"/>
          <a:chOff x="0" y="0"/>
          <a:chExt cx="0" cy="0"/>
        </a:xfrm>
      </p:grpSpPr>
      <p:sp>
        <p:nvSpPr>
          <p:cNvPr id="630" name="Google Shape;630;p62"/>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P004 - Hospitalisation</a:t>
            </a:r>
            <a:endParaRPr sz="2800"/>
          </a:p>
        </p:txBody>
      </p:sp>
      <p:grpSp>
        <p:nvGrpSpPr>
          <p:cNvPr id="631" name="Google Shape;631;p62"/>
          <p:cNvGrpSpPr/>
          <p:nvPr/>
        </p:nvGrpSpPr>
        <p:grpSpPr>
          <a:xfrm>
            <a:off x="605116" y="1681511"/>
            <a:ext cx="3248429" cy="1152963"/>
            <a:chOff x="-1" y="-1"/>
            <a:chExt cx="4996557" cy="1152962"/>
          </a:xfrm>
        </p:grpSpPr>
        <p:sp>
          <p:nvSpPr>
            <p:cNvPr id="632" name="Google Shape;632;p62"/>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Finalité</a:t>
              </a:r>
              <a:endParaRPr/>
            </a:p>
          </p:txBody>
        </p:sp>
        <p:grpSp>
          <p:nvGrpSpPr>
            <p:cNvPr id="633" name="Google Shape;633;p62"/>
            <p:cNvGrpSpPr/>
            <p:nvPr/>
          </p:nvGrpSpPr>
          <p:grpSpPr>
            <a:xfrm>
              <a:off x="4191985" y="-1"/>
              <a:ext cx="804571" cy="1152962"/>
              <a:chOff x="0" y="0"/>
              <a:chExt cx="804567" cy="1152959"/>
            </a:xfrm>
          </p:grpSpPr>
          <p:sp>
            <p:nvSpPr>
              <p:cNvPr id="634" name="Google Shape;634;p62"/>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635" name="Google Shape;635;p62"/>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1</a:t>
                </a:r>
                <a:endParaRPr/>
              </a:p>
            </p:txBody>
          </p:sp>
          <p:sp>
            <p:nvSpPr>
              <p:cNvPr id="636" name="Google Shape;636;p62"/>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637" name="Google Shape;637;p62"/>
          <p:cNvGrpSpPr/>
          <p:nvPr/>
        </p:nvGrpSpPr>
        <p:grpSpPr>
          <a:xfrm>
            <a:off x="3989263" y="1931588"/>
            <a:ext cx="700303" cy="442988"/>
            <a:chOff x="34099" y="0"/>
            <a:chExt cx="2592661" cy="453439"/>
          </a:xfrm>
        </p:grpSpPr>
        <p:cxnSp>
          <p:nvCxnSpPr>
            <p:cNvPr id="638" name="Google Shape;638;p62"/>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639" name="Google Shape;639;p62"/>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640" name="Google Shape;640;p62"/>
          <p:cNvSpPr txBox="1"/>
          <p:nvPr/>
        </p:nvSpPr>
        <p:spPr>
          <a:xfrm>
            <a:off x="4864779" y="1674061"/>
            <a:ext cx="6899400" cy="12006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800">
                <a:solidFill>
                  <a:schemeClr val="dk1"/>
                </a:solidFill>
                <a:latin typeface="Poppins"/>
                <a:ea typeface="Poppins"/>
                <a:cs typeface="Poppins"/>
                <a:sym typeface="Poppins"/>
              </a:rPr>
              <a:t>Écouter</a:t>
            </a:r>
            <a:r>
              <a:rPr lang="en-US" sz="1800">
                <a:solidFill>
                  <a:schemeClr val="dk1"/>
                </a:solidFill>
                <a:latin typeface="Poppins"/>
                <a:ea typeface="Poppins"/>
                <a:cs typeface="Poppins"/>
                <a:sym typeface="Poppins"/>
              </a:rPr>
              <a:t> et prendre en charge les demandes de prestation du patient hospitalisé : diagnostic, thérapeutiques, conseils.</a:t>
            </a:r>
            <a:endParaRPr sz="1800"/>
          </a:p>
        </p:txBody>
      </p:sp>
      <p:grpSp>
        <p:nvGrpSpPr>
          <p:cNvPr id="641" name="Google Shape;641;p62"/>
          <p:cNvGrpSpPr/>
          <p:nvPr/>
        </p:nvGrpSpPr>
        <p:grpSpPr>
          <a:xfrm>
            <a:off x="605116" y="4170960"/>
            <a:ext cx="3248428" cy="1152963"/>
            <a:chOff x="-1" y="-1"/>
            <a:chExt cx="4996557" cy="1152962"/>
          </a:xfrm>
        </p:grpSpPr>
        <p:sp>
          <p:nvSpPr>
            <p:cNvPr id="642" name="Google Shape;642;p62"/>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643" name="Google Shape;643;p62"/>
            <p:cNvGrpSpPr/>
            <p:nvPr/>
          </p:nvGrpSpPr>
          <p:grpSpPr>
            <a:xfrm>
              <a:off x="4191985" y="-1"/>
              <a:ext cx="804571" cy="1152962"/>
              <a:chOff x="0" y="0"/>
              <a:chExt cx="804567" cy="1152959"/>
            </a:xfrm>
          </p:grpSpPr>
          <p:sp>
            <p:nvSpPr>
              <p:cNvPr id="644" name="Google Shape;644;p62"/>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645" name="Google Shape;645;p62"/>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646" name="Google Shape;646;p62"/>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647" name="Google Shape;647;p62"/>
          <p:cNvGrpSpPr/>
          <p:nvPr/>
        </p:nvGrpSpPr>
        <p:grpSpPr>
          <a:xfrm>
            <a:off x="3989263" y="4458992"/>
            <a:ext cx="697729" cy="442988"/>
            <a:chOff x="34099" y="0"/>
            <a:chExt cx="2592661" cy="453439"/>
          </a:xfrm>
        </p:grpSpPr>
        <p:cxnSp>
          <p:nvCxnSpPr>
            <p:cNvPr id="648" name="Google Shape;648;p62"/>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649" name="Google Shape;649;p62"/>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650" name="Google Shape;650;p62"/>
          <p:cNvSpPr txBox="1"/>
          <p:nvPr/>
        </p:nvSpPr>
        <p:spPr>
          <a:xfrm>
            <a:off x="4864780" y="4016550"/>
            <a:ext cx="6899400" cy="12468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000"/>
              <a:buFont typeface="Poppins"/>
              <a:buChar char="-"/>
            </a:pPr>
            <a:r>
              <a:rPr lang="en-US" sz="2000">
                <a:solidFill>
                  <a:schemeClr val="dk1"/>
                </a:solidFill>
                <a:latin typeface="Poppins"/>
                <a:ea typeface="Poppins"/>
                <a:cs typeface="Poppins"/>
                <a:sym typeface="Poppins"/>
              </a:rPr>
              <a:t> </a:t>
            </a:r>
            <a:r>
              <a:rPr lang="en-US" sz="1800">
                <a:solidFill>
                  <a:schemeClr val="dk1"/>
                </a:solidFill>
                <a:latin typeface="Poppins"/>
                <a:ea typeface="Poppins"/>
                <a:cs typeface="Poppins"/>
                <a:sym typeface="Poppins"/>
              </a:rPr>
              <a:t>De : Patient consulté ou programmé suite à décision médicale	</a:t>
            </a:r>
            <a:endParaRPr sz="1800"/>
          </a:p>
          <a:p>
            <a:pPr indent="-273050" lvl="0" marL="285750" marR="0" rtl="0" algn="l">
              <a:lnSpc>
                <a:spcPct val="150000"/>
              </a:lnSpc>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A : Patient pris en charge et satisfait de l'hospitalisation.</a:t>
            </a:r>
            <a:endParaRPr sz="1800">
              <a:solidFill>
                <a:schemeClr val="dk1"/>
              </a:solidFill>
              <a:latin typeface="Poppins"/>
              <a:ea typeface="Poppins"/>
              <a:cs typeface="Poppins"/>
              <a:sym typeface="Poppins"/>
            </a:endParaRPr>
          </a:p>
        </p:txBody>
      </p:sp>
      <p:sp>
        <p:nvSpPr>
          <p:cNvPr id="651" name="Google Shape;651;p62"/>
          <p:cNvSpPr/>
          <p:nvPr/>
        </p:nvSpPr>
        <p:spPr>
          <a:xfrm>
            <a:off x="702000" y="6477341"/>
            <a:ext cx="11490000" cy="276157"/>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i="1" lang="en-US" sz="2000">
                <a:solidFill>
                  <a:schemeClr val="lt1"/>
                </a:solidFill>
                <a:latin typeface="Poppins"/>
                <a:ea typeface="Poppins"/>
                <a:cs typeface="Poppins"/>
                <a:sym typeface="Poppins"/>
              </a:rPr>
              <a:t>  </a:t>
            </a:r>
            <a:r>
              <a:rPr lang="en-US" sz="2000">
                <a:solidFill>
                  <a:schemeClr val="lt1"/>
                </a:solidFill>
                <a:latin typeface="Poppins"/>
                <a:ea typeface="Poppins"/>
                <a:cs typeface="Poppins"/>
                <a:sym typeface="Poppins"/>
              </a:rPr>
              <a:t>Finalité &amp; Périmètre</a:t>
            </a:r>
            <a:endParaRPr/>
          </a:p>
        </p:txBody>
      </p:sp>
      <p:sp>
        <p:nvSpPr>
          <p:cNvPr id="652" name="Google Shape;652;p62"/>
          <p:cNvSpPr txBox="1"/>
          <p:nvPr/>
        </p:nvSpPr>
        <p:spPr>
          <a:xfrm>
            <a:off x="2226000" y="934352"/>
            <a:ext cx="3465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Bigué</a:t>
            </a:r>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Florence</a:t>
            </a:r>
            <a:endParaRPr sz="1800">
              <a:solidFill>
                <a:schemeClr val="dk1"/>
              </a:solidFill>
              <a:latin typeface="Poppins"/>
              <a:ea typeface="Poppins"/>
              <a:cs typeface="Poppins"/>
              <a:sym typeface="Poppins"/>
            </a:endParaRPr>
          </a:p>
        </p:txBody>
      </p:sp>
      <p:pic>
        <p:nvPicPr>
          <p:cNvPr id="653" name="Google Shape;653;p6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63"/>
          <p:cNvSpPr txBox="1"/>
          <p:nvPr>
            <p:ph type="title"/>
          </p:nvPr>
        </p:nvSpPr>
        <p:spPr>
          <a:xfrm>
            <a:off x="940458" y="287860"/>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P004 – Hospitalisation.</a:t>
            </a:r>
            <a:endParaRPr sz="2800"/>
          </a:p>
        </p:txBody>
      </p:sp>
      <p:sp>
        <p:nvSpPr>
          <p:cNvPr id="659" name="Google Shape;659;p63"/>
          <p:cNvSpPr/>
          <p:nvPr/>
        </p:nvSpPr>
        <p:spPr>
          <a:xfrm>
            <a:off x="0" y="6421075"/>
            <a:ext cx="120795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graphicFrame>
        <p:nvGraphicFramePr>
          <p:cNvPr id="660" name="Google Shape;660;p63"/>
          <p:cNvGraphicFramePr/>
          <p:nvPr/>
        </p:nvGraphicFramePr>
        <p:xfrm>
          <a:off x="412966" y="1433514"/>
          <a:ext cx="3000000" cy="3000000"/>
        </p:xfrm>
        <a:graphic>
          <a:graphicData uri="http://schemas.openxmlformats.org/drawingml/2006/table">
            <a:tbl>
              <a:tblPr>
                <a:noFill/>
                <a:tableStyleId>{B4AB0BF5-2397-4616-B71D-7BEB6B27EA97}</a:tableStyleId>
              </a:tblPr>
              <a:tblGrid>
                <a:gridCol w="3668000"/>
                <a:gridCol w="887450"/>
                <a:gridCol w="1087825"/>
                <a:gridCol w="844500"/>
                <a:gridCol w="5002200"/>
              </a:tblGrid>
              <a:tr h="408575">
                <a:tc>
                  <a:txBody>
                    <a:bodyPr/>
                    <a:lstStyle/>
                    <a:p>
                      <a:pPr indent="0" lvl="0" marL="0" marR="0" rtl="0" algn="ctr">
                        <a:spcBef>
                          <a:spcPts val="0"/>
                        </a:spcBef>
                        <a:spcAft>
                          <a:spcPts val="0"/>
                        </a:spcAft>
                        <a:buNone/>
                      </a:pPr>
                      <a:r>
                        <a:rPr b="1" i="0" lang="en-US" sz="1600" u="none" strike="noStrike">
                          <a:solidFill>
                            <a:srgbClr val="752864"/>
                          </a:solidFill>
                          <a:latin typeface="Poppins"/>
                          <a:ea typeface="Poppins"/>
                          <a:cs typeface="Poppins"/>
                          <a:sym typeface="Poppins"/>
                        </a:rPr>
                        <a:t>INDICATEURS </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600" u="none" strike="noStrike">
                          <a:solidFill>
                            <a:srgbClr val="752864"/>
                          </a:solidFill>
                          <a:latin typeface="Poppins"/>
                          <a:ea typeface="Poppins"/>
                          <a:cs typeface="Poppins"/>
                          <a:sym typeface="Poppins"/>
                        </a:rPr>
                        <a:t>RESP.</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600" u="none" strike="noStrike">
                          <a:solidFill>
                            <a:srgbClr val="752864"/>
                          </a:solidFill>
                          <a:latin typeface="Poppins"/>
                          <a:ea typeface="Poppins"/>
                          <a:cs typeface="Poppins"/>
                          <a:sym typeface="Poppins"/>
                        </a:rPr>
                        <a:t>FREQ.</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600" u="none" strike="noStrike">
                          <a:solidFill>
                            <a:srgbClr val="752864"/>
                          </a:solidFill>
                          <a:latin typeface="Poppins"/>
                          <a:ea typeface="Poppins"/>
                          <a:cs typeface="Poppins"/>
                          <a:sym typeface="Poppins"/>
                        </a:rPr>
                        <a:t>CIBLE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600" u="none" strike="noStrike">
                          <a:solidFill>
                            <a:srgbClr val="752864"/>
                          </a:solidFill>
                          <a:latin typeface="Poppins"/>
                          <a:ea typeface="Poppins"/>
                          <a:cs typeface="Poppins"/>
                          <a:sym typeface="Poppins"/>
                        </a:rPr>
                        <a:t>METHODE DE CALCUL</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817150">
                <a:tc>
                  <a:txBody>
                    <a:bodyPr/>
                    <a:lstStyle/>
                    <a:p>
                      <a:pPr indent="0" lvl="0" marL="0" marR="0" rtl="0" algn="l">
                        <a:spcBef>
                          <a:spcPts val="0"/>
                        </a:spcBef>
                        <a:spcAft>
                          <a:spcPts val="0"/>
                        </a:spcAft>
                        <a:buNone/>
                      </a:pPr>
                      <a:r>
                        <a:rPr b="0" i="0" lang="en-US" sz="1600" u="none" strike="noStrike">
                          <a:latin typeface="Poppins"/>
                          <a:ea typeface="Poppins"/>
                          <a:cs typeface="Poppins"/>
                          <a:sym typeface="Poppins"/>
                        </a:rPr>
                        <a:t>Taux de dossiers patients non-conformes (hospitalisation)</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Pilote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Mensuelle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10%</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Nombre de dossiers patient incomplets ou mal remplis / Nombre de dossiers patients</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817150">
                <a:tc>
                  <a:txBody>
                    <a:bodyPr/>
                    <a:lstStyle/>
                    <a:p>
                      <a:pPr indent="0" lvl="0" marL="0" marR="0" rtl="0" algn="l">
                        <a:spcBef>
                          <a:spcPts val="0"/>
                        </a:spcBef>
                        <a:spcAft>
                          <a:spcPts val="0"/>
                        </a:spcAft>
                        <a:buNone/>
                      </a:pPr>
                      <a:r>
                        <a:rPr b="0" i="0" lang="en-US" sz="1600" u="none" strike="noStrike">
                          <a:latin typeface="Poppins"/>
                          <a:ea typeface="Poppins"/>
                          <a:cs typeface="Poppins"/>
                          <a:sym typeface="Poppins"/>
                        </a:rPr>
                        <a:t>Taux de dossiers patients non-conformes (nouveau-né)</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Pilote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Mensuelle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10%</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Nombre de dossiers patient incomplets ou mal remplis / Nombre de dossiers patients</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817150">
                <a:tc>
                  <a:txBody>
                    <a:bodyPr/>
                    <a:lstStyle/>
                    <a:p>
                      <a:pPr indent="0" lvl="0" marL="0" marR="0" rtl="0" algn="l">
                        <a:spcBef>
                          <a:spcPts val="0"/>
                        </a:spcBef>
                        <a:spcAft>
                          <a:spcPts val="0"/>
                        </a:spcAft>
                        <a:buNone/>
                      </a:pPr>
                      <a:r>
                        <a:rPr b="0" i="0" lang="en-US" sz="1600" u="none" strike="noStrike">
                          <a:latin typeface="Poppins"/>
                          <a:ea typeface="Poppins"/>
                          <a:cs typeface="Poppins"/>
                          <a:sym typeface="Poppins"/>
                        </a:rPr>
                        <a:t>Nombre de patients hospitalisés par mois</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Pilote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Mensuelle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70</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Décompte du nombre d'hospitalisations</a:t>
                      </a:r>
                      <a:endParaRPr b="0" i="0" sz="1600" u="none" strike="noStrike">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817150">
                <a:tc>
                  <a:txBody>
                    <a:bodyPr/>
                    <a:lstStyle/>
                    <a:p>
                      <a:pPr indent="0" lvl="0" marL="0" marR="0" rtl="0" algn="l">
                        <a:spcBef>
                          <a:spcPts val="0"/>
                        </a:spcBef>
                        <a:spcAft>
                          <a:spcPts val="0"/>
                        </a:spcAft>
                        <a:buNone/>
                      </a:pPr>
                      <a:r>
                        <a:rPr b="0" i="0" lang="en-US" sz="1600" u="none" strike="noStrike">
                          <a:latin typeface="Poppins"/>
                          <a:ea typeface="Poppins"/>
                          <a:cs typeface="Poppins"/>
                          <a:sym typeface="Poppins"/>
                        </a:rPr>
                        <a:t>Nombre d'infections nosocomiales</a:t>
                      </a:r>
                      <a:endParaRPr b="0" i="0" sz="1600" u="none" strike="noStrike">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Copilote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Mensuelle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0</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Décompte du nombre d'infections nosocomiales</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817150">
                <a:tc>
                  <a:txBody>
                    <a:bodyPr/>
                    <a:lstStyle/>
                    <a:p>
                      <a:pPr indent="0" lvl="0" marL="0" marR="0" rtl="0" algn="l">
                        <a:spcBef>
                          <a:spcPts val="0"/>
                        </a:spcBef>
                        <a:spcAft>
                          <a:spcPts val="0"/>
                        </a:spcAft>
                        <a:buNone/>
                      </a:pPr>
                      <a:r>
                        <a:rPr b="0" i="0" lang="en-US" sz="1600" u="none" strike="noStrike">
                          <a:latin typeface="Poppins"/>
                          <a:ea typeface="Poppins"/>
                          <a:cs typeface="Poppins"/>
                          <a:sym typeface="Poppins"/>
                        </a:rPr>
                        <a:t>Taux d'occupation des chambres </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Pilote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Mensuelle</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80%</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rPr b="0" i="0" lang="en-US" sz="1600" u="none" strike="noStrike">
                          <a:latin typeface="Poppins"/>
                          <a:ea typeface="Poppins"/>
                          <a:cs typeface="Poppins"/>
                          <a:sym typeface="Poppins"/>
                        </a:rPr>
                        <a:t>Nombre de jour </a:t>
                      </a:r>
                      <a:r>
                        <a:rPr lang="en-US" sz="1600">
                          <a:latin typeface="Poppins"/>
                          <a:ea typeface="Poppins"/>
                          <a:cs typeface="Poppins"/>
                          <a:sym typeface="Poppins"/>
                        </a:rPr>
                        <a:t>d'hospitalisation</a:t>
                      </a:r>
                      <a:r>
                        <a:rPr b="0" i="0" lang="en-US" sz="1600" u="none" strike="noStrike">
                          <a:latin typeface="Poppins"/>
                          <a:ea typeface="Poppins"/>
                          <a:cs typeface="Poppins"/>
                          <a:sym typeface="Poppins"/>
                        </a:rPr>
                        <a:t>/ nombre de jour du mois</a:t>
                      </a:r>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bl>
          </a:graphicData>
        </a:graphic>
      </p:graphicFrame>
      <p:pic>
        <p:nvPicPr>
          <p:cNvPr id="661" name="Google Shape;661;p63"/>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64"/>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P004 – Hospitalisation.</a:t>
            </a:r>
            <a:endParaRPr/>
          </a:p>
        </p:txBody>
      </p:sp>
      <p:sp>
        <p:nvSpPr>
          <p:cNvPr id="667" name="Google Shape;667;p64"/>
          <p:cNvSpPr/>
          <p:nvPr/>
        </p:nvSpPr>
        <p:spPr>
          <a:xfrm>
            <a:off x="0" y="6416550"/>
            <a:ext cx="12192000" cy="2763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graphicFrame>
        <p:nvGraphicFramePr>
          <p:cNvPr id="668" name="Google Shape;668;p64"/>
          <p:cNvGraphicFramePr/>
          <p:nvPr/>
        </p:nvGraphicFramePr>
        <p:xfrm>
          <a:off x="482765" y="1646506"/>
          <a:ext cx="3000000" cy="3000000"/>
        </p:xfrm>
        <a:graphic>
          <a:graphicData uri="http://schemas.openxmlformats.org/drawingml/2006/table">
            <a:tbl>
              <a:tblPr>
                <a:noFill/>
                <a:tableStyleId>{B4AB0BF5-2397-4616-B71D-7BEB6B27EA97}</a:tableStyleId>
              </a:tblPr>
              <a:tblGrid>
                <a:gridCol w="6038275"/>
                <a:gridCol w="1522600"/>
                <a:gridCol w="1688000"/>
                <a:gridCol w="1758350"/>
              </a:tblGrid>
              <a:tr h="4103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Clinique</a:t>
                      </a:r>
                      <a:endParaRPr sz="1800"/>
                    </a:p>
                  </a:txBody>
                  <a:tcPr marT="0" marB="0" marR="0" marL="0" anchor="ctr">
                    <a:lnL cap="flat" cmpd="sng" w="9525">
                      <a:solidFill>
                        <a:srgbClr val="C0C0C0"/>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C0C0C0"/>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Oct</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C0C0C0"/>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Nov</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Déc</a:t>
                      </a:r>
                      <a:endParaRPr b="1" i="0" sz="1800" u="none" strike="noStrike">
                        <a:solidFill>
                          <a:srgbClr val="752864"/>
                        </a:solidFill>
                        <a:latin typeface="Poppins"/>
                        <a:ea typeface="Poppins"/>
                        <a:cs typeface="Poppins"/>
                        <a:sym typeface="Poppins"/>
                      </a:endParaRPr>
                    </a:p>
                  </a:txBody>
                  <a:tcPr marT="0" marB="0" marR="0" marL="0" anchor="ctr">
                    <a:lnL cap="flat" cmpd="sng" w="12700">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0C0C0"/>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r h="759825">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Nombre de patients hospitalisés (2023)</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A6A6A6"/>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Poppins"/>
                          <a:ea typeface="Poppins"/>
                          <a:cs typeface="Poppins"/>
                          <a:sym typeface="Poppins"/>
                        </a:rPr>
                        <a:t>62</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73</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66</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489400">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Taux d'occupation des lits</a:t>
                      </a:r>
                      <a:endParaRPr b="0" i="0" sz="1800" u="none" strike="noStrike">
                        <a:solidFill>
                          <a:srgbClr val="000000"/>
                        </a:solidFill>
                        <a:latin typeface="Poppins"/>
                        <a:ea typeface="Poppins"/>
                        <a:cs typeface="Poppins"/>
                        <a:sym typeface="Poppins"/>
                      </a:endParaRPr>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A6A6A6"/>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Poppins"/>
                          <a:ea typeface="Poppins"/>
                          <a:cs typeface="Poppins"/>
                          <a:sym typeface="Poppins"/>
                        </a:rPr>
                        <a:t>53,4%</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Arial Rounded"/>
                          <a:ea typeface="Arial Rounded"/>
                          <a:cs typeface="Arial Rounded"/>
                          <a:sym typeface="Arial Rounded"/>
                        </a:rPr>
                        <a:t>61,60%</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Poppins"/>
                          <a:ea typeface="Poppins"/>
                          <a:cs typeface="Poppins"/>
                          <a:sym typeface="Poppins"/>
                        </a:rPr>
                        <a:t>59,8</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r>
              <a:tr h="840325">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Taux de dossiers patient non conformes (hospitalisation)</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A6A6A6"/>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Poppins"/>
                          <a:ea typeface="Poppins"/>
                          <a:cs typeface="Poppins"/>
                          <a:sym typeface="Poppins"/>
                        </a:rPr>
                        <a:t>11,11%</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Poppins"/>
                          <a:ea typeface="Poppins"/>
                          <a:cs typeface="Poppins"/>
                          <a:sym typeface="Poppins"/>
                        </a:rPr>
                        <a:t>15,06</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Poppins"/>
                          <a:ea typeface="Poppins"/>
                          <a:cs typeface="Poppins"/>
                          <a:sym typeface="Poppins"/>
                        </a:rPr>
                        <a:t>10,60%</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809400">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Taux de dossiers patient non conformes (nné)</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6,12%</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1" lang="en-US" sz="1800" u="none" strike="noStrike">
                          <a:solidFill>
                            <a:srgbClr val="00B050"/>
                          </a:solidFill>
                          <a:latin typeface="Poppins"/>
                          <a:ea typeface="Poppins"/>
                          <a:cs typeface="Poppins"/>
                          <a:sym typeface="Poppins"/>
                        </a:rPr>
                        <a:t>0</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1" lang="en-US" sz="1800" u="none" strike="noStrike">
                          <a:solidFill>
                            <a:srgbClr val="00B050"/>
                          </a:solidFill>
                          <a:latin typeface="Poppins"/>
                          <a:ea typeface="Poppins"/>
                          <a:cs typeface="Poppins"/>
                          <a:sym typeface="Poppins"/>
                        </a:rPr>
                        <a:t>2%</a:t>
                      </a:r>
                      <a:endParaRPr sz="1800"/>
                    </a:p>
                  </a:txBody>
                  <a:tcPr marT="0" marB="0" marR="0" marL="0"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429925">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Nombre d'infections nosocomiales</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sz="1800"/>
                    </a:p>
                  </a:txBody>
                  <a:tcPr marT="0" marB="0" marR="0" marL="0" anchor="b">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669" name="Google Shape;669;p64"/>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65"/>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P</a:t>
            </a:r>
            <a:r>
              <a:rPr b="1" lang="en-US" sz="3200">
                <a:solidFill>
                  <a:srgbClr val="752864"/>
                </a:solidFill>
                <a:latin typeface="Poppins"/>
                <a:ea typeface="Poppins"/>
                <a:cs typeface="Poppins"/>
                <a:sym typeface="Poppins"/>
              </a:rPr>
              <a:t>004 – Hospitalisation</a:t>
            </a:r>
            <a:endParaRPr/>
          </a:p>
        </p:txBody>
      </p:sp>
      <p:graphicFrame>
        <p:nvGraphicFramePr>
          <p:cNvPr id="675" name="Google Shape;675;p65"/>
          <p:cNvGraphicFramePr/>
          <p:nvPr/>
        </p:nvGraphicFramePr>
        <p:xfrm>
          <a:off x="582671" y="1971145"/>
          <a:ext cx="3000000" cy="3000000"/>
        </p:xfrm>
        <a:graphic>
          <a:graphicData uri="http://schemas.openxmlformats.org/drawingml/2006/table">
            <a:tbl>
              <a:tblPr>
                <a:noFill/>
                <a:tableStyleId>{B4AB0BF5-2397-4616-B71D-7BEB6B27EA97}</a:tableStyleId>
              </a:tblPr>
              <a:tblGrid>
                <a:gridCol w="4012950"/>
                <a:gridCol w="1890950"/>
                <a:gridCol w="2364350"/>
                <a:gridCol w="3021050"/>
              </a:tblGrid>
              <a:tr h="6524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 non conforme</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Responsable</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Cause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corrective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1580825">
                <a:tc>
                  <a:txBody>
                    <a:bodyPr/>
                    <a:lstStyle/>
                    <a:p>
                      <a:pPr indent="0" lvl="0" marL="0" marR="0" rtl="0" algn="ctr">
                        <a:spcBef>
                          <a:spcPts val="0"/>
                        </a:spcBef>
                        <a:spcAft>
                          <a:spcPts val="0"/>
                        </a:spcAft>
                        <a:buNone/>
                      </a:pPr>
                      <a:r>
                        <a:rPr b="1" i="0" lang="en-US" sz="1800" u="none" strike="noStrike">
                          <a:solidFill>
                            <a:srgbClr val="000000"/>
                          </a:solidFill>
                          <a:latin typeface="Poppins"/>
                          <a:ea typeface="Poppins"/>
                          <a:cs typeface="Poppins"/>
                          <a:sym typeface="Poppins"/>
                        </a:rPr>
                        <a:t>Taux de dossiers patients</a:t>
                      </a:r>
                      <a:r>
                        <a:rPr b="1" i="0" lang="en-US" sz="1800" u="none" strike="noStrike">
                          <a:solidFill>
                            <a:srgbClr val="000000"/>
                          </a:solidFill>
                          <a:latin typeface="Poppins"/>
                          <a:ea typeface="Poppins"/>
                          <a:cs typeface="Poppins"/>
                          <a:sym typeface="Poppins"/>
                        </a:rPr>
                        <a:t> non-conformes (hospitalisation)</a:t>
                      </a:r>
                      <a:endParaRPr b="1" i="0" sz="1800" u="none" strike="noStrike">
                        <a:solidFill>
                          <a:srgbClr val="000000"/>
                        </a:solidFill>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Bigué</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Les</a:t>
                      </a:r>
                      <a:r>
                        <a:rPr lang="en-US" sz="1800">
                          <a:latin typeface="Poppins"/>
                          <a:ea typeface="Poppins"/>
                          <a:cs typeface="Poppins"/>
                          <a:sym typeface="Poppins"/>
                        </a:rPr>
                        <a:t> médecins ne remplissent pas les protocoles</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Remettre</a:t>
                      </a:r>
                      <a:r>
                        <a:rPr lang="en-US" sz="1800">
                          <a:latin typeface="Poppins"/>
                          <a:ea typeface="Poppins"/>
                          <a:cs typeface="Poppins"/>
                          <a:sym typeface="Poppins"/>
                        </a:rPr>
                        <a:t> les dossiers aux médecins pour le rattrapage </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757350">
                <a:tc>
                  <a:txBody>
                    <a:bodyPr/>
                    <a:lstStyle/>
                    <a:p>
                      <a:pPr indent="0" lvl="0" marL="0" marR="0" rtl="0" algn="ctr">
                        <a:spcBef>
                          <a:spcPts val="0"/>
                        </a:spcBef>
                        <a:spcAft>
                          <a:spcPts val="0"/>
                        </a:spcAft>
                        <a:buNone/>
                      </a:pPr>
                      <a:r>
                        <a:rPr b="1" i="0" lang="en-US" sz="1800" u="none" strike="noStrike">
                          <a:solidFill>
                            <a:srgbClr val="000000"/>
                          </a:solidFill>
                          <a:latin typeface="Poppins"/>
                          <a:ea typeface="Poppins"/>
                          <a:cs typeface="Poppins"/>
                          <a:sym typeface="Poppins"/>
                        </a:rPr>
                        <a:t>Nombre de patients hospitalisés (Novembre)</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Bigué</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Baisse d’activité</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757350">
                <a:tc>
                  <a:txBody>
                    <a:bodyPr/>
                    <a:lstStyle/>
                    <a:p>
                      <a:pPr indent="0" lvl="0" marL="0" marR="0" rtl="0" algn="ctr">
                        <a:spcBef>
                          <a:spcPts val="0"/>
                        </a:spcBef>
                        <a:spcAft>
                          <a:spcPts val="0"/>
                        </a:spcAft>
                        <a:buNone/>
                      </a:pPr>
                      <a:r>
                        <a:rPr b="1" i="0" lang="en-US" sz="1800" u="none" strike="noStrike">
                          <a:solidFill>
                            <a:srgbClr val="000000"/>
                          </a:solidFill>
                          <a:latin typeface="Poppins"/>
                          <a:ea typeface="Poppins"/>
                          <a:cs typeface="Poppins"/>
                          <a:sym typeface="Poppins"/>
                        </a:rPr>
                        <a:t>Taux d’occupation des lits</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Bigué</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Baisse d’activité</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676" name="Google Shape;676;p65"/>
          <p:cNvSpPr/>
          <p:nvPr/>
        </p:nvSpPr>
        <p:spPr>
          <a:xfrm>
            <a:off x="0" y="6430825"/>
            <a:ext cx="119886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Poppins"/>
              <a:buNone/>
            </a:pPr>
            <a:r>
              <a:rPr b="0" i="0" lang="en-US" sz="1800" u="none" cap="none" strike="noStrike">
                <a:solidFill>
                  <a:srgbClr val="FFFFFF"/>
                </a:solidFill>
                <a:latin typeface="Poppins"/>
                <a:ea typeface="Poppins"/>
                <a:cs typeface="Poppins"/>
                <a:sym typeface="Poppins"/>
              </a:rPr>
              <a:t> Présentation plan d’action cibles non atteintes T4 2023</a:t>
            </a:r>
            <a:endParaRPr b="0" i="0" sz="1800" u="none" cap="none" strike="noStrike">
              <a:solidFill>
                <a:srgbClr val="FFFFFF"/>
              </a:solidFill>
              <a:latin typeface="Poppins"/>
              <a:ea typeface="Poppins"/>
              <a:cs typeface="Poppins"/>
              <a:sym typeface="Poppins"/>
            </a:endParaRPr>
          </a:p>
        </p:txBody>
      </p:sp>
      <p:sp>
        <p:nvSpPr>
          <p:cNvPr id="677" name="Google Shape;677;p65"/>
          <p:cNvSpPr/>
          <p:nvPr/>
        </p:nvSpPr>
        <p:spPr>
          <a:xfrm>
            <a:off x="498725" y="1215474"/>
            <a:ext cx="11373300" cy="4692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P004 - Hospitalisation</a:t>
            </a:r>
            <a:endParaRPr sz="1800">
              <a:solidFill>
                <a:schemeClr val="dk1"/>
              </a:solidFill>
              <a:latin typeface="Poppins"/>
              <a:ea typeface="Poppins"/>
              <a:cs typeface="Poppins"/>
              <a:sym typeface="Poppins"/>
            </a:endParaRPr>
          </a:p>
        </p:txBody>
      </p:sp>
      <p:pic>
        <p:nvPicPr>
          <p:cNvPr id="678" name="Google Shape;678;p65"/>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p66"/>
          <p:cNvSpPr/>
          <p:nvPr/>
        </p:nvSpPr>
        <p:spPr>
          <a:xfrm>
            <a:off x="702000" y="6451216"/>
            <a:ext cx="10788324" cy="289218"/>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sp>
        <p:nvSpPr>
          <p:cNvPr id="684" name="Google Shape;684;p66"/>
          <p:cNvSpPr txBox="1"/>
          <p:nvPr>
            <p:ph type="title"/>
          </p:nvPr>
        </p:nvSpPr>
        <p:spPr>
          <a:xfrm>
            <a:off x="702000" y="151297"/>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P004 – Hospitalisation</a:t>
            </a:r>
            <a:endParaRPr sz="2800"/>
          </a:p>
        </p:txBody>
      </p:sp>
      <p:graphicFrame>
        <p:nvGraphicFramePr>
          <p:cNvPr id="685" name="Google Shape;685;p66"/>
          <p:cNvGraphicFramePr/>
          <p:nvPr/>
        </p:nvGraphicFramePr>
        <p:xfrm>
          <a:off x="1253671" y="1524000"/>
          <a:ext cx="3000000" cy="3000000"/>
        </p:xfrm>
        <a:graphic>
          <a:graphicData uri="http://schemas.openxmlformats.org/drawingml/2006/table">
            <a:tbl>
              <a:tblPr>
                <a:noFill/>
                <a:tableStyleId>{B4AB0BF5-2397-4616-B71D-7BEB6B27EA97}</a:tableStyleId>
              </a:tblPr>
              <a:tblGrid>
                <a:gridCol w="5376400"/>
                <a:gridCol w="4666175"/>
              </a:tblGrid>
              <a:tr h="253000">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a:t>
                      </a:r>
                      <a:r>
                        <a:rPr b="1" lang="en-US" sz="1800">
                          <a:solidFill>
                            <a:srgbClr val="FFFFFF"/>
                          </a:solidFill>
                          <a:latin typeface="Poppins"/>
                          <a:ea typeface="Poppins"/>
                          <a:cs typeface="Poppins"/>
                          <a:sym typeface="Poppins"/>
                        </a:rPr>
                        <a:t>0</a:t>
                      </a:r>
                      <a:r>
                        <a:rPr b="1" i="0" lang="en-US" sz="1800" u="none" strike="noStrike">
                          <a:solidFill>
                            <a:srgbClr val="FFFFFF"/>
                          </a:solidFill>
                          <a:latin typeface="Poppins"/>
                          <a:ea typeface="Poppins"/>
                          <a:cs typeface="Poppins"/>
                          <a:sym typeface="Poppins"/>
                        </a:rPr>
                        <a:t>04 – Hospitalisation</a:t>
                      </a:r>
                      <a:endParaRPr b="1" i="0" sz="1800" u="none" strike="noStrike">
                        <a:solidFill>
                          <a:srgbClr val="FFFFFF"/>
                        </a:solidFill>
                        <a:latin typeface="Poppins"/>
                        <a:ea typeface="Poppins"/>
                        <a:cs typeface="Poppins"/>
                        <a:sym typeface="Poppins"/>
                      </a:endParaRPr>
                    </a:p>
                    <a:p>
                      <a:pPr indent="0" lvl="0" marL="0" marR="0" rtl="0" algn="ctr">
                        <a:spcBef>
                          <a:spcPts val="0"/>
                        </a:spcBef>
                        <a:spcAft>
                          <a:spcPts val="0"/>
                        </a:spcAft>
                        <a:buNone/>
                      </a:pPr>
                      <a:r>
                        <a:t/>
                      </a:r>
                      <a:endParaRPr b="1" sz="1800">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r>
              <a:tr h="319525">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r>
              <a:tr h="6390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Besoin/réclamation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1372100">
                <a:tc>
                  <a:txBody>
                    <a:bodyPr/>
                    <a:lstStyle/>
                    <a:p>
                      <a:pPr indent="0" lvl="0" marL="0" marR="0" rtl="0" algn="ctr">
                        <a:spcBef>
                          <a:spcPts val="0"/>
                        </a:spcBef>
                        <a:spcAft>
                          <a:spcPts val="0"/>
                        </a:spcAft>
                        <a:buClr>
                          <a:srgbClr val="000000"/>
                        </a:buClr>
                        <a:buSzPts val="1400"/>
                        <a:buFont typeface="Arial"/>
                        <a:buNone/>
                      </a:pPr>
                      <a:r>
                        <a:rPr b="0" i="0" lang="en-US" sz="1800" u="none" strike="noStrike">
                          <a:solidFill>
                            <a:srgbClr val="000000"/>
                          </a:solidFill>
                          <a:latin typeface="Poppins"/>
                          <a:ea typeface="Poppins"/>
                          <a:cs typeface="Poppins"/>
                          <a:sym typeface="Poppins"/>
                        </a:rPr>
                        <a:t>Problème</a:t>
                      </a:r>
                      <a:r>
                        <a:rPr b="0" i="0" lang="en-US" sz="1800" u="none" strike="noStrike">
                          <a:solidFill>
                            <a:srgbClr val="000000"/>
                          </a:solidFill>
                          <a:latin typeface="Poppins"/>
                          <a:ea typeface="Poppins"/>
                          <a:cs typeface="Poppins"/>
                          <a:sym typeface="Poppins"/>
                        </a:rPr>
                        <a:t> d’archivage des dossiers patients</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C00000"/>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1353300">
                <a:tc>
                  <a:txBody>
                    <a:bodyPr/>
                    <a:lstStyle/>
                    <a:p>
                      <a:pPr indent="0" lvl="0" marL="0" marR="0" rtl="0" algn="ctr">
                        <a:lnSpc>
                          <a:spcPct val="100000"/>
                        </a:lnSpc>
                        <a:spcBef>
                          <a:spcPts val="0"/>
                        </a:spcBef>
                        <a:spcAft>
                          <a:spcPts val="0"/>
                        </a:spcAft>
                        <a:buClr>
                          <a:srgbClr val="000000"/>
                        </a:buClr>
                        <a:buSzPts val="1400"/>
                        <a:buFont typeface="Poppins"/>
                        <a:buNone/>
                      </a:pPr>
                      <a:r>
                        <a:rPr b="0" i="0" lang="en-US" sz="1800" u="none" strike="noStrike">
                          <a:solidFill>
                            <a:srgbClr val="000000"/>
                          </a:solidFill>
                          <a:latin typeface="Poppins"/>
                          <a:ea typeface="Poppins"/>
                          <a:cs typeface="Poppins"/>
                          <a:sym typeface="Poppins"/>
                        </a:rPr>
                        <a:t>Remplissage des protocoles </a:t>
                      </a:r>
                      <a:endParaRPr b="0" i="0" sz="1800" u="none" strike="noStrike">
                        <a:solidFill>
                          <a:srgbClr val="000000"/>
                        </a:solidFill>
                        <a:latin typeface="Poppins"/>
                        <a:ea typeface="Poppins"/>
                        <a:cs typeface="Poppins"/>
                        <a:sym typeface="Poppins"/>
                      </a:endParaRPr>
                    </a:p>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CC3300"/>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pic>
        <p:nvPicPr>
          <p:cNvPr id="686" name="Google Shape;686;p66"/>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67"/>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sp>
        <p:nvSpPr>
          <p:cNvPr id="692" name="Google Shape;692;p67"/>
          <p:cNvSpPr txBox="1"/>
          <p:nvPr>
            <p:ph type="title"/>
          </p:nvPr>
        </p:nvSpPr>
        <p:spPr>
          <a:xfrm>
            <a:off x="702000" y="151297"/>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P004 – Hospitalisation</a:t>
            </a:r>
            <a:endParaRPr sz="2800"/>
          </a:p>
        </p:txBody>
      </p:sp>
      <p:graphicFrame>
        <p:nvGraphicFramePr>
          <p:cNvPr id="693" name="Google Shape;693;p67"/>
          <p:cNvGraphicFramePr/>
          <p:nvPr/>
        </p:nvGraphicFramePr>
        <p:xfrm>
          <a:off x="702150" y="1445373"/>
          <a:ext cx="3000000" cy="3000000"/>
        </p:xfrm>
        <a:graphic>
          <a:graphicData uri="http://schemas.openxmlformats.org/drawingml/2006/table">
            <a:tbl>
              <a:tblPr>
                <a:noFill/>
                <a:tableStyleId>{B4AB0BF5-2397-4616-B71D-7BEB6B27EA97}</a:tableStyleId>
              </a:tblPr>
              <a:tblGrid>
                <a:gridCol w="4004200"/>
                <a:gridCol w="1691100"/>
                <a:gridCol w="5092725"/>
              </a:tblGrid>
              <a:tr h="5608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a:t>
                      </a:r>
                      <a:r>
                        <a:rPr b="1" lang="en-US" sz="1800">
                          <a:solidFill>
                            <a:srgbClr val="FFFFFF"/>
                          </a:solidFill>
                          <a:latin typeface="Poppins"/>
                          <a:ea typeface="Poppins"/>
                          <a:cs typeface="Poppins"/>
                          <a:sym typeface="Poppins"/>
                        </a:rPr>
                        <a:t>0</a:t>
                      </a:r>
                      <a:r>
                        <a:rPr b="1" i="0" lang="en-US" sz="1800" u="none" strike="noStrike">
                          <a:solidFill>
                            <a:srgbClr val="FFFFFF"/>
                          </a:solidFill>
                          <a:latin typeface="Poppins"/>
                          <a:ea typeface="Poppins"/>
                          <a:cs typeface="Poppins"/>
                          <a:sym typeface="Poppins"/>
                        </a:rPr>
                        <a:t>04 – Hospitalisation</a:t>
                      </a:r>
                      <a:endParaRPr sz="1800">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Rubriques</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Réponses</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Commentaires</a:t>
                      </a:r>
                      <a:endParaRPr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38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dernier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 Novembre 2023</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285750" lvl="0" marL="285750" marR="0" rtl="0" algn="l">
                        <a:spcBef>
                          <a:spcPts val="0"/>
                        </a:spcBef>
                        <a:spcAft>
                          <a:spcPts val="0"/>
                        </a:spcAft>
                        <a:buClr>
                          <a:srgbClr val="000000"/>
                        </a:buClr>
                        <a:buSzPts val="1800"/>
                        <a:buFont typeface="Poppins"/>
                        <a:buChar char="•"/>
                      </a:pPr>
                      <a:r>
                        <a:rPr i="0" lang="en-US" sz="1800" u="none" strike="noStrike">
                          <a:solidFill>
                            <a:srgbClr val="000000"/>
                          </a:solidFill>
                          <a:latin typeface="Poppins"/>
                          <a:ea typeface="Poppins"/>
                          <a:cs typeface="Poppins"/>
                          <a:sym typeface="Poppins"/>
                        </a:rPr>
                        <a:t>02 points faibles</a:t>
                      </a:r>
                      <a:endParaRPr sz="1800">
                        <a:latin typeface="Poppins"/>
                        <a:ea typeface="Poppins"/>
                        <a:cs typeface="Poppins"/>
                        <a:sym typeface="Poppins"/>
                      </a:endParaRPr>
                    </a:p>
                    <a:p>
                      <a:pPr indent="-285750" lvl="0" marL="285750" marR="0" rtl="0" algn="l">
                        <a:spcBef>
                          <a:spcPts val="0"/>
                        </a:spcBef>
                        <a:spcAft>
                          <a:spcPts val="0"/>
                        </a:spcAft>
                        <a:buClr>
                          <a:srgbClr val="000000"/>
                        </a:buClr>
                        <a:buSzPts val="1800"/>
                        <a:buFont typeface="Poppins"/>
                        <a:buChar char="•"/>
                      </a:pPr>
                      <a:r>
                        <a:rPr i="0" lang="en-US" sz="1800" u="none" strike="noStrike">
                          <a:solidFill>
                            <a:srgbClr val="000000"/>
                          </a:solidFill>
                          <a:latin typeface="Poppins"/>
                          <a:ea typeface="Poppins"/>
                          <a:cs typeface="Poppins"/>
                          <a:sym typeface="Poppins"/>
                        </a:rPr>
                        <a:t>1 piste</a:t>
                      </a:r>
                      <a:r>
                        <a:rPr i="0" lang="en-US" sz="1800" u="none" strike="noStrike">
                          <a:solidFill>
                            <a:srgbClr val="000000"/>
                          </a:solidFill>
                          <a:latin typeface="Poppins"/>
                          <a:ea typeface="Poppins"/>
                          <a:cs typeface="Poppins"/>
                          <a:sym typeface="Poppins"/>
                        </a:rPr>
                        <a:t> d’amélioration</a:t>
                      </a:r>
                      <a:endParaRPr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75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Derniers Audits cloturés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Non</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11994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Ecarts/</a:t>
                      </a:r>
                      <a:r>
                        <a:rPr b="1" lang="en-US" sz="1800">
                          <a:solidFill>
                            <a:srgbClr val="752864"/>
                          </a:solidFill>
                          <a:latin typeface="Poppins"/>
                          <a:ea typeface="Poppins"/>
                          <a:cs typeface="Poppins"/>
                          <a:sym typeface="Poppins"/>
                        </a:rPr>
                        <a:t>points</a:t>
                      </a:r>
                      <a:r>
                        <a:rPr b="1" i="0" lang="en-US" sz="1800" u="none" strike="noStrike">
                          <a:solidFill>
                            <a:srgbClr val="752864"/>
                          </a:solidFill>
                          <a:latin typeface="Poppins"/>
                          <a:ea typeface="Poppins"/>
                          <a:cs typeface="Poppins"/>
                          <a:sym typeface="Poppins"/>
                        </a:rPr>
                        <a:t> faibles ouverts/non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OUI</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542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prochain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Mai 2024</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u="none" strike="noStrike">
                          <a:solidFill>
                            <a:srgbClr val="CC3300"/>
                          </a:solidFill>
                          <a:latin typeface="Poppins"/>
                          <a:ea typeface="Poppins"/>
                          <a:cs typeface="Poppins"/>
                          <a:sym typeface="Poppins"/>
                        </a:rPr>
                        <a:t>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pic>
        <p:nvPicPr>
          <p:cNvPr id="694" name="Google Shape;694;p67"/>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graphicFrame>
        <p:nvGraphicFramePr>
          <p:cNvPr id="699" name="Google Shape;699;p68"/>
          <p:cNvGraphicFramePr/>
          <p:nvPr/>
        </p:nvGraphicFramePr>
        <p:xfrm>
          <a:off x="702000" y="1968866"/>
          <a:ext cx="3000000" cy="3000000"/>
        </p:xfrm>
        <a:graphic>
          <a:graphicData uri="http://schemas.openxmlformats.org/drawingml/2006/table">
            <a:tbl>
              <a:tblPr>
                <a:noFill/>
                <a:tableStyleId>{B4AB0BF5-2397-4616-B71D-7BEB6B27EA97}</a:tableStyleId>
              </a:tblPr>
              <a:tblGrid>
                <a:gridCol w="994975"/>
                <a:gridCol w="5856950"/>
                <a:gridCol w="4089225"/>
              </a:tblGrid>
              <a:tr h="6511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t>
                      </a:r>
                      <a:r>
                        <a:rPr b="1" lang="en-US" sz="1800">
                          <a:solidFill>
                            <a:srgbClr val="752864"/>
                          </a:solidFill>
                          <a:latin typeface="Poppins"/>
                          <a:ea typeface="Poppins"/>
                          <a:cs typeface="Poppins"/>
                          <a:sym typeface="Poppins"/>
                        </a:rPr>
                        <a:t>a</a:t>
                      </a:r>
                      <a:r>
                        <a:rPr b="1" i="0" lang="en-US" sz="1800" u="none" strike="noStrike">
                          <a:solidFill>
                            <a:srgbClr val="752864"/>
                          </a:solidFill>
                          <a:latin typeface="Poppins"/>
                          <a:ea typeface="Poppins"/>
                          <a:cs typeface="Poppins"/>
                          <a:sym typeface="Poppins"/>
                        </a:rPr>
                        <a:t>ble réalisation</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r>
              <a:tr h="55417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618</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Constats restant du dernier audits</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Bigué</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39817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619</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Certains documents sont intégrés dans le processus alors qu'ils sont en réalités des documents du processus maîtrise de l'environnement des soins (EX: gestion des chambres, gestion du linge, Restauration) </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Bigué</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37122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620</a:t>
                      </a:r>
                      <a:endParaRPr sz="1800"/>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La fiche d'émargement n'est pas rempli par tout le personnel</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Bigué</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700" name="Google Shape;700;p68"/>
          <p:cNvSpPr txBox="1"/>
          <p:nvPr>
            <p:ph type="title"/>
          </p:nvPr>
        </p:nvSpPr>
        <p:spPr>
          <a:xfrm>
            <a:off x="0" y="6425350"/>
            <a:ext cx="12192000" cy="338400"/>
          </a:xfrm>
          <a:prstGeom prst="rect">
            <a:avLst/>
          </a:prstGeom>
          <a:solidFill>
            <a:srgbClr val="EBBDA9"/>
          </a:solidFill>
          <a:ln>
            <a:noFill/>
          </a:ln>
        </p:spPr>
        <p:txBody>
          <a:bodyPr anchorCtr="0" anchor="ctr" bIns="45700" lIns="914400" spcFirstLastPara="1" rIns="91425" wrap="square" tIns="45700">
            <a:noAutofit/>
          </a:bodyPr>
          <a:lstStyle/>
          <a:p>
            <a:pPr indent="0" lvl="0" marL="0" rtl="0" algn="ctr">
              <a:lnSpc>
                <a:spcPct val="90000"/>
              </a:lnSpc>
              <a:spcBef>
                <a:spcPts val="0"/>
              </a:spcBef>
              <a:spcAft>
                <a:spcPts val="0"/>
              </a:spcAft>
              <a:buClr>
                <a:schemeClr val="lt1"/>
              </a:buClr>
              <a:buSzPts val="1800"/>
              <a:buFont typeface="Poppins"/>
              <a:buNone/>
            </a:pPr>
            <a:r>
              <a:rPr lang="en-US" sz="2000">
                <a:solidFill>
                  <a:schemeClr val="lt1"/>
                </a:solidFill>
                <a:latin typeface="Poppins"/>
                <a:ea typeface="Poppins"/>
                <a:cs typeface="Poppins"/>
                <a:sym typeface="Poppins"/>
              </a:rPr>
              <a:t>Actions dans Qualipro (réalisées, en cours, en retard)</a:t>
            </a:r>
            <a:endParaRPr sz="2000">
              <a:solidFill>
                <a:schemeClr val="lt1"/>
              </a:solidFill>
              <a:latin typeface="Poppins"/>
              <a:ea typeface="Poppins"/>
              <a:cs typeface="Poppins"/>
              <a:sym typeface="Poppins"/>
            </a:endParaRPr>
          </a:p>
        </p:txBody>
      </p:sp>
      <p:sp>
        <p:nvSpPr>
          <p:cNvPr id="701" name="Google Shape;701;p68"/>
          <p:cNvSpPr/>
          <p:nvPr/>
        </p:nvSpPr>
        <p:spPr>
          <a:xfrm>
            <a:off x="702000" y="1157575"/>
            <a:ext cx="10941300" cy="3945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P004 - HOSPITALISATION</a:t>
            </a:r>
            <a:endParaRPr sz="1800">
              <a:solidFill>
                <a:schemeClr val="dk1"/>
              </a:solidFill>
              <a:latin typeface="Poppins"/>
              <a:ea typeface="Poppins"/>
              <a:cs typeface="Poppins"/>
              <a:sym typeface="Poppins"/>
            </a:endParaRPr>
          </a:p>
        </p:txBody>
      </p:sp>
      <p:sp>
        <p:nvSpPr>
          <p:cNvPr id="702" name="Google Shape;702;p68"/>
          <p:cNvSpPr txBox="1"/>
          <p:nvPr/>
        </p:nvSpPr>
        <p:spPr>
          <a:xfrm>
            <a:off x="1404000" y="142517"/>
            <a:ext cx="10788000" cy="89607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2000"/>
              <a:buFont typeface="Poppins"/>
              <a:buNone/>
            </a:pPr>
            <a:r>
              <a:rPr b="1" lang="en-US" sz="2800">
                <a:solidFill>
                  <a:srgbClr val="752864"/>
                </a:solidFill>
                <a:latin typeface="Poppins"/>
                <a:ea typeface="Poppins"/>
                <a:cs typeface="Poppins"/>
                <a:sym typeface="Poppins"/>
              </a:rPr>
              <a:t>P004 – HOSPITALISATION</a:t>
            </a:r>
            <a:endParaRPr sz="2800"/>
          </a:p>
        </p:txBody>
      </p:sp>
      <p:pic>
        <p:nvPicPr>
          <p:cNvPr id="703" name="Google Shape;703;p6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7" name="Shape 707"/>
        <p:cNvGrpSpPr/>
        <p:nvPr/>
      </p:nvGrpSpPr>
      <p:grpSpPr>
        <a:xfrm>
          <a:off x="0" y="0"/>
          <a:ext cx="0" cy="0"/>
          <a:chOff x="0" y="0"/>
          <a:chExt cx="0" cy="0"/>
        </a:xfrm>
      </p:grpSpPr>
      <p:sp>
        <p:nvSpPr>
          <p:cNvPr id="708" name="Google Shape;708;p69"/>
          <p:cNvSpPr/>
          <p:nvPr/>
        </p:nvSpPr>
        <p:spPr>
          <a:xfrm>
            <a:off x="1502230" y="2446907"/>
            <a:ext cx="9326880" cy="83099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Actes</a:t>
            </a:r>
            <a:endParaRPr b="1" i="0" sz="4800" u="none" cap="none" strike="noStrike">
              <a:solidFill>
                <a:srgbClr val="752864"/>
              </a:solidFill>
              <a:latin typeface="Poppins"/>
              <a:ea typeface="Poppins"/>
              <a:cs typeface="Poppins"/>
              <a:sym typeface="Poppins"/>
            </a:endParaRPr>
          </a:p>
        </p:txBody>
      </p:sp>
      <p:pic>
        <p:nvPicPr>
          <p:cNvPr id="709" name="Google Shape;709;p6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3" name="Shape 713"/>
        <p:cNvGrpSpPr/>
        <p:nvPr/>
      </p:nvGrpSpPr>
      <p:grpSpPr>
        <a:xfrm>
          <a:off x="0" y="0"/>
          <a:ext cx="0" cy="0"/>
          <a:chOff x="0" y="0"/>
          <a:chExt cx="0" cy="0"/>
        </a:xfrm>
      </p:grpSpPr>
      <p:sp>
        <p:nvSpPr>
          <p:cNvPr id="714" name="Google Shape;714;p70"/>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P005 - Actes</a:t>
            </a:r>
            <a:endParaRPr sz="2800"/>
          </a:p>
        </p:txBody>
      </p:sp>
      <p:grpSp>
        <p:nvGrpSpPr>
          <p:cNvPr id="715" name="Google Shape;715;p70"/>
          <p:cNvGrpSpPr/>
          <p:nvPr/>
        </p:nvGrpSpPr>
        <p:grpSpPr>
          <a:xfrm>
            <a:off x="605116" y="1681511"/>
            <a:ext cx="3221297" cy="1152963"/>
            <a:chOff x="-1" y="-1"/>
            <a:chExt cx="4996557" cy="1152962"/>
          </a:xfrm>
        </p:grpSpPr>
        <p:sp>
          <p:nvSpPr>
            <p:cNvPr id="716" name="Google Shape;716;p70"/>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Poppins"/>
                <a:buNone/>
              </a:pPr>
              <a:r>
                <a:rPr b="1" i="0" lang="en-US" sz="4000" u="none" cap="none" strike="noStrike">
                  <a:solidFill>
                    <a:srgbClr val="FFFFFF"/>
                  </a:solidFill>
                  <a:latin typeface="Poppins"/>
                  <a:ea typeface="Poppins"/>
                  <a:cs typeface="Poppins"/>
                  <a:sym typeface="Poppins"/>
                </a:rPr>
                <a:t>Finalité</a:t>
              </a:r>
              <a:endParaRPr/>
            </a:p>
          </p:txBody>
        </p:sp>
        <p:grpSp>
          <p:nvGrpSpPr>
            <p:cNvPr id="717" name="Google Shape;717;p70"/>
            <p:cNvGrpSpPr/>
            <p:nvPr/>
          </p:nvGrpSpPr>
          <p:grpSpPr>
            <a:xfrm>
              <a:off x="4191985" y="-1"/>
              <a:ext cx="804571" cy="1152962"/>
              <a:chOff x="0" y="0"/>
              <a:chExt cx="804567" cy="1152959"/>
            </a:xfrm>
          </p:grpSpPr>
          <p:sp>
            <p:nvSpPr>
              <p:cNvPr id="718" name="Google Shape;718;p70"/>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sp>
            <p:nvSpPr>
              <p:cNvPr id="719" name="Google Shape;719;p70"/>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1" i="0" lang="en-US" sz="2400" u="none" cap="none" strike="noStrike">
                    <a:solidFill>
                      <a:srgbClr val="FFFFFF"/>
                    </a:solidFill>
                    <a:latin typeface="Poppins"/>
                    <a:ea typeface="Poppins"/>
                    <a:cs typeface="Poppins"/>
                    <a:sym typeface="Poppins"/>
                  </a:rPr>
                  <a:t>1</a:t>
                </a:r>
                <a:endParaRPr/>
              </a:p>
            </p:txBody>
          </p:sp>
          <p:sp>
            <p:nvSpPr>
              <p:cNvPr id="720" name="Google Shape;720;p70"/>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grpSp>
      </p:grpSp>
      <p:grpSp>
        <p:nvGrpSpPr>
          <p:cNvPr id="721" name="Google Shape;721;p70"/>
          <p:cNvGrpSpPr/>
          <p:nvPr/>
        </p:nvGrpSpPr>
        <p:grpSpPr>
          <a:xfrm>
            <a:off x="4085766" y="2098518"/>
            <a:ext cx="805918" cy="442988"/>
            <a:chOff x="34099" y="0"/>
            <a:chExt cx="2592661" cy="453439"/>
          </a:xfrm>
        </p:grpSpPr>
        <p:cxnSp>
          <p:nvCxnSpPr>
            <p:cNvPr id="722" name="Google Shape;722;p70"/>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723" name="Google Shape;723;p70"/>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724" name="Google Shape;724;p70"/>
          <p:cNvSpPr txBox="1"/>
          <p:nvPr/>
        </p:nvSpPr>
        <p:spPr>
          <a:xfrm>
            <a:off x="4855674" y="1796332"/>
            <a:ext cx="6843000" cy="9234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Poppins"/>
                <a:ea typeface="Poppins"/>
                <a:cs typeface="Poppins"/>
                <a:sym typeface="Poppins"/>
              </a:rPr>
              <a:t>Prendre le patient en charge de manière personnalisée et adéquate pour maintenir ou améliorer son état, donner des conseils d'éducation et prévenir les risques.</a:t>
            </a:r>
            <a:endParaRPr sz="1800">
              <a:solidFill>
                <a:schemeClr val="dk1"/>
              </a:solidFill>
              <a:latin typeface="Poppins"/>
              <a:ea typeface="Poppins"/>
              <a:cs typeface="Poppins"/>
              <a:sym typeface="Poppins"/>
            </a:endParaRPr>
          </a:p>
        </p:txBody>
      </p:sp>
      <p:grpSp>
        <p:nvGrpSpPr>
          <p:cNvPr id="725" name="Google Shape;725;p70"/>
          <p:cNvGrpSpPr/>
          <p:nvPr/>
        </p:nvGrpSpPr>
        <p:grpSpPr>
          <a:xfrm>
            <a:off x="569235" y="4328453"/>
            <a:ext cx="3221298" cy="1152963"/>
            <a:chOff x="-1" y="-1"/>
            <a:chExt cx="4996557" cy="1152962"/>
          </a:xfrm>
        </p:grpSpPr>
        <p:sp>
          <p:nvSpPr>
            <p:cNvPr id="726" name="Google Shape;726;p70"/>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727" name="Google Shape;727;p70"/>
            <p:cNvGrpSpPr/>
            <p:nvPr/>
          </p:nvGrpSpPr>
          <p:grpSpPr>
            <a:xfrm>
              <a:off x="4191985" y="-1"/>
              <a:ext cx="804571" cy="1152962"/>
              <a:chOff x="0" y="0"/>
              <a:chExt cx="804567" cy="1152959"/>
            </a:xfrm>
          </p:grpSpPr>
          <p:sp>
            <p:nvSpPr>
              <p:cNvPr id="728" name="Google Shape;728;p70"/>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729" name="Google Shape;729;p70"/>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730" name="Google Shape;730;p70"/>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731" name="Google Shape;731;p70"/>
          <p:cNvGrpSpPr/>
          <p:nvPr/>
        </p:nvGrpSpPr>
        <p:grpSpPr>
          <a:xfrm>
            <a:off x="4049886" y="4766779"/>
            <a:ext cx="805918" cy="442988"/>
            <a:chOff x="34099" y="0"/>
            <a:chExt cx="2592661" cy="453439"/>
          </a:xfrm>
        </p:grpSpPr>
        <p:cxnSp>
          <p:nvCxnSpPr>
            <p:cNvPr id="732" name="Google Shape;732;p70"/>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733" name="Google Shape;733;p70"/>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734" name="Google Shape;734;p70"/>
          <p:cNvSpPr txBox="1"/>
          <p:nvPr/>
        </p:nvSpPr>
        <p:spPr>
          <a:xfrm>
            <a:off x="4785650" y="4304625"/>
            <a:ext cx="6843000" cy="12006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800">
                <a:solidFill>
                  <a:schemeClr val="dk1"/>
                </a:solidFill>
                <a:latin typeface="Poppins"/>
                <a:ea typeface="Poppins"/>
                <a:cs typeface="Poppins"/>
                <a:sym typeface="Poppins"/>
              </a:rPr>
              <a:t>-</a:t>
            </a:r>
            <a:r>
              <a:rPr lang="en-US" sz="1800">
                <a:solidFill>
                  <a:schemeClr val="dk1"/>
                </a:solidFill>
                <a:latin typeface="Poppins"/>
                <a:ea typeface="Poppins"/>
                <a:cs typeface="Poppins"/>
                <a:sym typeface="Poppins"/>
              </a:rPr>
              <a:t>De : Décision prise de réaliser un acte ;</a:t>
            </a:r>
            <a:endParaRPr sz="1800"/>
          </a:p>
          <a:p>
            <a:pPr indent="0" lvl="0" marL="0" marR="0" rtl="0" algn="l">
              <a:lnSpc>
                <a:spcPct val="150000"/>
              </a:lnSpc>
              <a:spcBef>
                <a:spcPts val="0"/>
              </a:spcBef>
              <a:spcAft>
                <a:spcPts val="0"/>
              </a:spcAft>
              <a:buNone/>
            </a:pPr>
            <a:r>
              <a:rPr lang="en-US" sz="1800">
                <a:solidFill>
                  <a:schemeClr val="dk1"/>
                </a:solidFill>
                <a:latin typeface="Poppins"/>
                <a:ea typeface="Poppins"/>
                <a:cs typeface="Poppins"/>
                <a:sym typeface="Poppins"/>
              </a:rPr>
              <a:t>-</a:t>
            </a:r>
            <a:r>
              <a:rPr lang="en-US" sz="1800">
                <a:solidFill>
                  <a:schemeClr val="dk1"/>
                </a:solidFill>
                <a:latin typeface="Poppins"/>
                <a:ea typeface="Poppins"/>
                <a:cs typeface="Poppins"/>
                <a:sym typeface="Poppins"/>
              </a:rPr>
              <a:t>A : Acte réalisé (exécution, surveillance et contrôle de l'efficacité)</a:t>
            </a:r>
            <a:endParaRPr sz="1800"/>
          </a:p>
        </p:txBody>
      </p:sp>
      <p:sp>
        <p:nvSpPr>
          <p:cNvPr id="735" name="Google Shape;735;p70"/>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1800">
                <a:solidFill>
                  <a:schemeClr val="lt1"/>
                </a:solidFill>
                <a:latin typeface="Poppins"/>
                <a:ea typeface="Poppins"/>
                <a:cs typeface="Poppins"/>
                <a:sym typeface="Poppins"/>
              </a:rPr>
              <a:t>  </a:t>
            </a:r>
            <a:r>
              <a:rPr lang="en-US" sz="2000">
                <a:solidFill>
                  <a:schemeClr val="lt1"/>
                </a:solidFill>
                <a:latin typeface="Poppins"/>
                <a:ea typeface="Poppins"/>
                <a:cs typeface="Poppins"/>
                <a:sym typeface="Poppins"/>
              </a:rPr>
              <a:t>Finalité &amp; Périmètre</a:t>
            </a:r>
            <a:endParaRPr sz="1600"/>
          </a:p>
        </p:txBody>
      </p:sp>
      <p:sp>
        <p:nvSpPr>
          <p:cNvPr id="736" name="Google Shape;736;p70"/>
          <p:cNvSpPr txBox="1"/>
          <p:nvPr/>
        </p:nvSpPr>
        <p:spPr>
          <a:xfrm>
            <a:off x="2911800" y="934345"/>
            <a:ext cx="3465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a:t>
            </a:r>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a:t>
            </a:r>
            <a:endParaRPr sz="1800">
              <a:solidFill>
                <a:schemeClr val="dk1"/>
              </a:solidFill>
              <a:latin typeface="Poppins"/>
              <a:ea typeface="Poppins"/>
              <a:cs typeface="Poppins"/>
              <a:sym typeface="Poppins"/>
            </a:endParaRPr>
          </a:p>
        </p:txBody>
      </p:sp>
      <p:pic>
        <p:nvPicPr>
          <p:cNvPr id="737" name="Google Shape;737;p7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p71"/>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743" name="Google Shape;743;p71"/>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P005 - Actes</a:t>
            </a:r>
            <a:endParaRPr sz="2800"/>
          </a:p>
        </p:txBody>
      </p:sp>
      <p:graphicFrame>
        <p:nvGraphicFramePr>
          <p:cNvPr id="744" name="Google Shape;744;p71"/>
          <p:cNvGraphicFramePr/>
          <p:nvPr/>
        </p:nvGraphicFramePr>
        <p:xfrm>
          <a:off x="702000" y="1801284"/>
          <a:ext cx="3000000" cy="3000000"/>
        </p:xfrm>
        <a:graphic>
          <a:graphicData uri="http://schemas.openxmlformats.org/drawingml/2006/table">
            <a:tbl>
              <a:tblPr>
                <a:noFill/>
                <a:tableStyleId>{B4AB0BF5-2397-4616-B71D-7BEB6B27EA97}</a:tableStyleId>
              </a:tblPr>
              <a:tblGrid>
                <a:gridCol w="4667125"/>
                <a:gridCol w="1276150"/>
                <a:gridCol w="1499800"/>
                <a:gridCol w="986700"/>
                <a:gridCol w="2358225"/>
              </a:tblGrid>
              <a:tr h="1057375">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INDICATEURS </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RESP.</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FREQ.</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CIBLE</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METHODE DE CALCUL</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52864"/>
                    </a:solidFill>
                  </a:tcPr>
                </a:tc>
              </a:tr>
              <a:tr h="105737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d'analyses mensuelles</a:t>
                      </a:r>
                      <a:endParaRPr b="0" i="0" sz="1800" u="none" strike="noStrike">
                        <a:solidFill>
                          <a:srgbClr val="403151"/>
                        </a:solidFill>
                        <a:latin typeface="Poppins"/>
                        <a:ea typeface="Poppins"/>
                        <a:cs typeface="Poppins"/>
                        <a:sym typeface="Poppins"/>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 </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Mensuelle</a:t>
                      </a:r>
                      <a:endParaRPr b="0" i="0" sz="1800" u="none" strike="noStrike">
                        <a:solidFill>
                          <a:srgbClr val="403151"/>
                        </a:solidFill>
                        <a:latin typeface="Poppins"/>
                        <a:ea typeface="Poppins"/>
                        <a:cs typeface="Poppins"/>
                        <a:sym typeface="Poppins"/>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50 et plus</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Décompte des analyses</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r>
              <a:tr h="1470300">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d'incidents pendant un accouchement ou une intervention </a:t>
                      </a:r>
                      <a:r>
                        <a:rPr lang="en-US" sz="1800">
                          <a:solidFill>
                            <a:srgbClr val="403151"/>
                          </a:solidFill>
                          <a:latin typeface="Poppins"/>
                          <a:ea typeface="Poppins"/>
                          <a:cs typeface="Poppins"/>
                          <a:sym typeface="Poppins"/>
                        </a:rPr>
                        <a:t>chirurgicale</a:t>
                      </a:r>
                      <a:endParaRPr b="0" i="0" sz="1800" u="none" strike="noStrike">
                        <a:solidFill>
                          <a:srgbClr val="403151"/>
                        </a:solidFill>
                        <a:latin typeface="Poppins"/>
                        <a:ea typeface="Poppins"/>
                        <a:cs typeface="Poppins"/>
                        <a:sym typeface="Poppins"/>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Semestrielle</a:t>
                      </a:r>
                      <a:endParaRPr b="0" i="0" sz="1800" u="none" strike="noStrike">
                        <a:solidFill>
                          <a:srgbClr val="403151"/>
                        </a:solidFill>
                        <a:latin typeface="Poppins"/>
                        <a:ea typeface="Poppins"/>
                        <a:cs typeface="Poppins"/>
                        <a:sym typeface="Poppins"/>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4</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Décompte des fiches incidents</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r>
            </a:tbl>
          </a:graphicData>
        </a:graphic>
      </p:graphicFrame>
      <p:pic>
        <p:nvPicPr>
          <p:cNvPr id="745" name="Google Shape;745;p71"/>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
        <p:nvSpPr>
          <p:cNvPr id="746" name="Google Shape;746;p71"/>
          <p:cNvSpPr/>
          <p:nvPr/>
        </p:nvSpPr>
        <p:spPr>
          <a:xfrm>
            <a:off x="702000" y="1246675"/>
            <a:ext cx="10788000" cy="3693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Arial"/>
                <a:ea typeface="Arial"/>
                <a:cs typeface="Arial"/>
                <a:sym typeface="Arial"/>
              </a:rPr>
              <a:t>P</a:t>
            </a:r>
            <a:r>
              <a:rPr b="1" lang="en-US" sz="1800">
                <a:solidFill>
                  <a:srgbClr val="FFFFFF"/>
                </a:solidFill>
              </a:rPr>
              <a:t>0</a:t>
            </a:r>
            <a:r>
              <a:rPr b="1" lang="en-US" sz="1800">
                <a:solidFill>
                  <a:srgbClr val="FFFFFF"/>
                </a:solidFill>
                <a:latin typeface="Arial"/>
                <a:ea typeface="Arial"/>
                <a:cs typeface="Arial"/>
                <a:sym typeface="Arial"/>
              </a:rPr>
              <a:t>05 - Actes</a:t>
            </a:r>
            <a:endParaRPr sz="1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8"/>
          <p:cNvSpPr/>
          <p:nvPr/>
        </p:nvSpPr>
        <p:spPr>
          <a:xfrm>
            <a:off x="0" y="6324600"/>
            <a:ext cx="12192000" cy="2763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 Présentation des indicateurs calculés 202</a:t>
            </a:r>
            <a:r>
              <a:rPr lang="en-US" sz="2000">
                <a:solidFill>
                  <a:srgbClr val="FFFFFF"/>
                </a:solidFill>
                <a:latin typeface="Poppins"/>
                <a:ea typeface="Poppins"/>
                <a:cs typeface="Poppins"/>
                <a:sym typeface="Poppins"/>
              </a:rPr>
              <a:t>3</a:t>
            </a:r>
            <a:endParaRPr b="0" i="0" sz="2000" u="none" cap="none" strike="noStrike">
              <a:solidFill>
                <a:srgbClr val="FFFFFF"/>
              </a:solidFill>
              <a:latin typeface="Poppins"/>
              <a:ea typeface="Poppins"/>
              <a:cs typeface="Poppins"/>
              <a:sym typeface="Poppins"/>
            </a:endParaRPr>
          </a:p>
        </p:txBody>
      </p:sp>
      <p:sp>
        <p:nvSpPr>
          <p:cNvPr id="166" name="Google Shape;166;p18"/>
          <p:cNvSpPr txBox="1"/>
          <p:nvPr>
            <p:ph type="title"/>
          </p:nvPr>
        </p:nvSpPr>
        <p:spPr>
          <a:xfrm>
            <a:off x="1472100" y="108385"/>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 PM01 – Gouvernance et management des performances</a:t>
            </a:r>
            <a:endParaRPr sz="2800"/>
          </a:p>
        </p:txBody>
      </p:sp>
      <p:graphicFrame>
        <p:nvGraphicFramePr>
          <p:cNvPr id="167" name="Google Shape;167;p18"/>
          <p:cNvGraphicFramePr/>
          <p:nvPr/>
        </p:nvGraphicFramePr>
        <p:xfrm>
          <a:off x="498722" y="2480911"/>
          <a:ext cx="3000000" cy="3000000"/>
        </p:xfrm>
        <a:graphic>
          <a:graphicData uri="http://schemas.openxmlformats.org/drawingml/2006/table">
            <a:tbl>
              <a:tblPr>
                <a:noFill/>
                <a:tableStyleId>{B4AB0BF5-2397-4616-B71D-7BEB6B27EA97}</a:tableStyleId>
              </a:tblPr>
              <a:tblGrid>
                <a:gridCol w="5655150"/>
                <a:gridCol w="2566425"/>
                <a:gridCol w="3226825"/>
              </a:tblGrid>
              <a:tr h="522175">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Performance</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Trimestre 3</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Trimestre 4</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solidFill>
                      <a:schemeClr val="lt1"/>
                    </a:solidFill>
                  </a:tcPr>
                </a:tc>
              </a:tr>
              <a:tr h="650225">
                <a:tc>
                  <a:txBody>
                    <a:bodyPr/>
                    <a:lstStyle/>
                    <a:p>
                      <a:pPr indent="0" lvl="0" marL="0" marR="0" rtl="0" algn="l">
                        <a:spcBef>
                          <a:spcPts val="0"/>
                        </a:spcBef>
                        <a:spcAft>
                          <a:spcPts val="0"/>
                        </a:spcAft>
                        <a:buNone/>
                      </a:pPr>
                      <a:r>
                        <a:rPr b="0" i="0" lang="en-US" sz="1800" u="none" cap="none" strike="noStrike">
                          <a:solidFill>
                            <a:srgbClr val="000000"/>
                          </a:solidFill>
                          <a:latin typeface="Poppins"/>
                          <a:ea typeface="Poppins"/>
                          <a:cs typeface="Poppins"/>
                          <a:sym typeface="Poppins"/>
                        </a:rPr>
                        <a:t>Nombre de réunions de comité de direction tenues</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chemeClr val="dk1"/>
                          </a:solidFill>
                          <a:latin typeface="Poppins"/>
                          <a:ea typeface="Poppins"/>
                          <a:cs typeface="Poppins"/>
                          <a:sym typeface="Poppins"/>
                        </a:rPr>
                        <a:t>10</a:t>
                      </a:r>
                      <a:endParaRPr b="1"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rgbClr val="00B050"/>
                          </a:solidFill>
                          <a:latin typeface="Poppins"/>
                          <a:ea typeface="Poppins"/>
                          <a:cs typeface="Poppins"/>
                          <a:sym typeface="Poppins"/>
                        </a:rPr>
                        <a:t>11</a:t>
                      </a:r>
                      <a:endParaRPr b="1"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741625">
                <a:tc>
                  <a:txBody>
                    <a:bodyPr/>
                    <a:lstStyle/>
                    <a:p>
                      <a:pPr indent="0" lvl="0" marL="0" marR="0" rtl="0" algn="l">
                        <a:spcBef>
                          <a:spcPts val="0"/>
                        </a:spcBef>
                        <a:spcAft>
                          <a:spcPts val="0"/>
                        </a:spcAft>
                        <a:buNone/>
                      </a:pPr>
                      <a:r>
                        <a:rPr b="0" i="0" lang="en-US" sz="1800" u="none" cap="none" strike="noStrike">
                          <a:solidFill>
                            <a:srgbClr val="000000"/>
                          </a:solidFill>
                          <a:latin typeface="Poppins"/>
                          <a:ea typeface="Poppins"/>
                          <a:cs typeface="Poppins"/>
                          <a:sym typeface="Poppins"/>
                        </a:rPr>
                        <a:t>Taux d'atteinte des objectifs de croissance - Plateau (2023)</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chemeClr val="dk1"/>
                          </a:solidFill>
                          <a:latin typeface="Poppins"/>
                          <a:ea typeface="Poppins"/>
                          <a:cs typeface="Poppins"/>
                          <a:sym typeface="Poppins"/>
                        </a:rPr>
                        <a:t>0%</a:t>
                      </a:r>
                      <a:endParaRPr b="1"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rgbClr val="FF0000"/>
                          </a:solidFill>
                          <a:latin typeface="Poppins"/>
                          <a:ea typeface="Poppins"/>
                          <a:cs typeface="Poppins"/>
                          <a:sym typeface="Poppins"/>
                        </a:rPr>
                        <a:t>7%</a:t>
                      </a:r>
                      <a:endParaRPr b="1"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r>
              <a:tr h="384150">
                <a:tc>
                  <a:txBody>
                    <a:bodyPr/>
                    <a:lstStyle/>
                    <a:p>
                      <a:pPr indent="0" lvl="0" marL="0" marR="0" rtl="0" algn="l">
                        <a:spcBef>
                          <a:spcPts val="0"/>
                        </a:spcBef>
                        <a:spcAft>
                          <a:spcPts val="0"/>
                        </a:spcAft>
                        <a:buNone/>
                      </a:pPr>
                      <a:r>
                        <a:t/>
                      </a:r>
                      <a:endParaRPr b="0" i="0" sz="1800" u="none" cap="none" strike="noStrike">
                        <a:solidFill>
                          <a:srgbClr val="00000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gridSpan="2">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Annuel</a:t>
                      </a:r>
                      <a:endParaRPr b="1" i="0" sz="1800" u="none" cap="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hMerge="1"/>
              </a:tr>
              <a:tr h="754400">
                <a:tc>
                  <a:txBody>
                    <a:bodyPr/>
                    <a:lstStyle/>
                    <a:p>
                      <a:pPr indent="0" lvl="0" marL="0" marR="0" rtl="0" algn="l">
                        <a:spcBef>
                          <a:spcPts val="0"/>
                        </a:spcBef>
                        <a:spcAft>
                          <a:spcPts val="0"/>
                        </a:spcAft>
                        <a:buNone/>
                      </a:pPr>
                      <a:r>
                        <a:rPr b="0" i="0" lang="en-US" sz="1800" u="none" cap="none" strike="noStrike">
                          <a:solidFill>
                            <a:srgbClr val="000000"/>
                          </a:solidFill>
                          <a:latin typeface="Poppins"/>
                          <a:ea typeface="Poppins"/>
                          <a:cs typeface="Poppins"/>
                          <a:sym typeface="Poppins"/>
                        </a:rPr>
                        <a:t>Taux d'atteinte des cibles des indicateurs (2023)</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gridSpan="2">
                  <a:txBody>
                    <a:bodyPr/>
                    <a:lstStyle/>
                    <a:p>
                      <a:pPr indent="0" lvl="0" marL="0" marR="0" rtl="0" algn="ctr">
                        <a:spcBef>
                          <a:spcPts val="0"/>
                        </a:spcBef>
                        <a:spcAft>
                          <a:spcPts val="0"/>
                        </a:spcAft>
                        <a:buNone/>
                      </a:pPr>
                      <a:r>
                        <a:t/>
                      </a:r>
                      <a:endParaRPr b="0" i="0" sz="1800" u="none" cap="none" strike="noStrike">
                        <a:solidFill>
                          <a:srgbClr val="FF0000"/>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C0C0C0"/>
                      </a:solidFill>
                      <a:prstDash val="solid"/>
                      <a:round/>
                      <a:headEnd len="sm" w="sm" type="none"/>
                      <a:tailEnd len="sm" w="sm" type="none"/>
                    </a:lnB>
                  </a:tcPr>
                </a:tc>
                <a:tc hMerge="1"/>
              </a:tr>
            </a:tbl>
          </a:graphicData>
        </a:graphic>
      </p:graphicFrame>
      <p:sp>
        <p:nvSpPr>
          <p:cNvPr id="168" name="Google Shape;168;p18"/>
          <p:cNvSpPr/>
          <p:nvPr/>
        </p:nvSpPr>
        <p:spPr>
          <a:xfrm>
            <a:off x="702000" y="1558023"/>
            <a:ext cx="10584722"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Arial"/>
                <a:ea typeface="Arial"/>
                <a:cs typeface="Arial"/>
                <a:sym typeface="Arial"/>
              </a:rPr>
              <a:t>PM01 – Gouvernance et management des performances</a:t>
            </a:r>
            <a:endParaRPr sz="1800">
              <a:solidFill>
                <a:schemeClr val="dk1"/>
              </a:solidFill>
              <a:latin typeface="Calibri"/>
              <a:ea typeface="Calibri"/>
              <a:cs typeface="Calibri"/>
              <a:sym typeface="Calibri"/>
            </a:endParaRPr>
          </a:p>
        </p:txBody>
      </p:sp>
      <p:pic>
        <p:nvPicPr>
          <p:cNvPr id="169" name="Google Shape;169;p18"/>
          <p:cNvPicPr preferRelativeResize="0"/>
          <p:nvPr/>
        </p:nvPicPr>
        <p:blipFill rotWithShape="1">
          <a:blip r:embed="rId3">
            <a:alphaModFix/>
          </a:blip>
          <a:srcRect b="0" l="0" r="0" t="0"/>
          <a:stretch/>
        </p:blipFill>
        <p:spPr>
          <a:xfrm>
            <a:off x="167750" y="87419"/>
            <a:ext cx="1418840" cy="896075"/>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p72"/>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752" name="Google Shape;752;p72"/>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P005 - Actes</a:t>
            </a:r>
            <a:endParaRPr/>
          </a:p>
        </p:txBody>
      </p:sp>
      <p:sp>
        <p:nvSpPr>
          <p:cNvPr id="753" name="Google Shape;753;p72"/>
          <p:cNvSpPr/>
          <p:nvPr/>
        </p:nvSpPr>
        <p:spPr>
          <a:xfrm>
            <a:off x="351000" y="1764600"/>
            <a:ext cx="11490000" cy="3693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Arial"/>
                <a:ea typeface="Arial"/>
                <a:cs typeface="Arial"/>
                <a:sym typeface="Arial"/>
              </a:rPr>
              <a:t>P</a:t>
            </a:r>
            <a:r>
              <a:rPr b="1" lang="en-US" sz="1800">
                <a:solidFill>
                  <a:srgbClr val="FFFFFF"/>
                </a:solidFill>
              </a:rPr>
              <a:t>0</a:t>
            </a:r>
            <a:r>
              <a:rPr b="1" lang="en-US" sz="1800">
                <a:solidFill>
                  <a:srgbClr val="FFFFFF"/>
                </a:solidFill>
                <a:latin typeface="Arial"/>
                <a:ea typeface="Arial"/>
                <a:cs typeface="Arial"/>
                <a:sym typeface="Arial"/>
              </a:rPr>
              <a:t>05 - Actes</a:t>
            </a:r>
            <a:endParaRPr sz="1800">
              <a:solidFill>
                <a:schemeClr val="dk1"/>
              </a:solidFill>
              <a:latin typeface="Calibri"/>
              <a:ea typeface="Calibri"/>
              <a:cs typeface="Calibri"/>
              <a:sym typeface="Calibri"/>
            </a:endParaRPr>
          </a:p>
        </p:txBody>
      </p:sp>
      <p:pic>
        <p:nvPicPr>
          <p:cNvPr id="754" name="Google Shape;754;p7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pic>
        <p:nvPicPr>
          <p:cNvPr id="755" name="Google Shape;755;p72"/>
          <p:cNvPicPr preferRelativeResize="0"/>
          <p:nvPr/>
        </p:nvPicPr>
        <p:blipFill rotWithShape="1">
          <a:blip r:embed="rId4">
            <a:alphaModFix/>
          </a:blip>
          <a:srcRect b="0" l="0" r="0" t="0"/>
          <a:stretch/>
        </p:blipFill>
        <p:spPr>
          <a:xfrm>
            <a:off x="351000" y="2652914"/>
            <a:ext cx="11490000" cy="2624846"/>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73"/>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761" name="Google Shape;761;p73"/>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P005 - Actes</a:t>
            </a:r>
            <a:endParaRPr sz="2800"/>
          </a:p>
        </p:txBody>
      </p:sp>
      <p:graphicFrame>
        <p:nvGraphicFramePr>
          <p:cNvPr id="762" name="Google Shape;762;p73"/>
          <p:cNvGraphicFramePr/>
          <p:nvPr/>
        </p:nvGraphicFramePr>
        <p:xfrm>
          <a:off x="701675" y="2116183"/>
          <a:ext cx="3000000" cy="3000000"/>
        </p:xfrm>
        <a:graphic>
          <a:graphicData uri="http://schemas.openxmlformats.org/drawingml/2006/table">
            <a:tbl>
              <a:tblPr>
                <a:noFill/>
                <a:tableStyleId>{B4AB0BF5-2397-4616-B71D-7BEB6B27EA97}</a:tableStyleId>
              </a:tblPr>
              <a:tblGrid>
                <a:gridCol w="6909025"/>
                <a:gridCol w="3675675"/>
              </a:tblGrid>
              <a:tr h="7226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 </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Semestre 2</a:t>
                      </a:r>
                      <a:endParaRPr sz="1800"/>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86882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d'incidents pendant un accouchement ou une intervention </a:t>
                      </a:r>
                      <a:r>
                        <a:rPr lang="en-US" sz="1800">
                          <a:solidFill>
                            <a:srgbClr val="403151"/>
                          </a:solidFill>
                          <a:latin typeface="Poppins"/>
                          <a:ea typeface="Poppins"/>
                          <a:cs typeface="Poppins"/>
                          <a:sym typeface="Poppins"/>
                        </a:rPr>
                        <a:t>chirurgicale</a:t>
                      </a:r>
                      <a:endParaRPr b="0" i="0" sz="1800" u="none" strike="noStrike">
                        <a:solidFill>
                          <a:srgbClr val="403151"/>
                        </a:solidFill>
                        <a:latin typeface="Poppins"/>
                        <a:ea typeface="Poppins"/>
                        <a:cs typeface="Poppins"/>
                        <a:sym typeface="Poppins"/>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t/>
                      </a:r>
                      <a:endParaRPr b="0" i="0" sz="1800" u="none" strike="noStrike">
                        <a:solidFill>
                          <a:srgbClr val="403151"/>
                        </a:solidFill>
                        <a:latin typeface="Poppins"/>
                        <a:ea typeface="Poppins"/>
                        <a:cs typeface="Poppins"/>
                        <a:sym typeface="Poppins"/>
                      </a:endParaRPr>
                    </a:p>
                  </a:txBody>
                  <a:tcPr marT="9525" marB="0" marR="9525" marL="95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FFF"/>
                    </a:solidFill>
                  </a:tcPr>
                </a:tc>
              </a:tr>
            </a:tbl>
          </a:graphicData>
        </a:graphic>
      </p:graphicFrame>
      <p:sp>
        <p:nvSpPr>
          <p:cNvPr id="763" name="Google Shape;763;p73"/>
          <p:cNvSpPr/>
          <p:nvPr/>
        </p:nvSpPr>
        <p:spPr>
          <a:xfrm>
            <a:off x="701675" y="1655158"/>
            <a:ext cx="10584721"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P005 - Actes</a:t>
            </a:r>
            <a:endParaRPr sz="1800">
              <a:solidFill>
                <a:schemeClr val="dk1"/>
              </a:solidFill>
              <a:latin typeface="Poppins"/>
              <a:ea typeface="Poppins"/>
              <a:cs typeface="Poppins"/>
              <a:sym typeface="Poppins"/>
            </a:endParaRPr>
          </a:p>
        </p:txBody>
      </p:sp>
      <p:pic>
        <p:nvPicPr>
          <p:cNvPr id="764" name="Google Shape;764;p73"/>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8" name="Shape 768"/>
        <p:cNvGrpSpPr/>
        <p:nvPr/>
      </p:nvGrpSpPr>
      <p:grpSpPr>
        <a:xfrm>
          <a:off x="0" y="0"/>
          <a:ext cx="0" cy="0"/>
          <a:chOff x="0" y="0"/>
          <a:chExt cx="0" cy="0"/>
        </a:xfrm>
      </p:grpSpPr>
      <p:sp>
        <p:nvSpPr>
          <p:cNvPr id="769" name="Google Shape;769;p74"/>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graphicFrame>
        <p:nvGraphicFramePr>
          <p:cNvPr id="770" name="Google Shape;770;p74"/>
          <p:cNvGraphicFramePr/>
          <p:nvPr/>
        </p:nvGraphicFramePr>
        <p:xfrm>
          <a:off x="1177471" y="1593670"/>
          <a:ext cx="3000000" cy="3000000"/>
        </p:xfrm>
        <a:graphic>
          <a:graphicData uri="http://schemas.openxmlformats.org/drawingml/2006/table">
            <a:tbl>
              <a:tblPr>
                <a:noFill/>
                <a:tableStyleId>{B4AB0BF5-2397-4616-B71D-7BEB6B27EA97}</a:tableStyleId>
              </a:tblPr>
              <a:tblGrid>
                <a:gridCol w="4993800"/>
                <a:gridCol w="4279025"/>
              </a:tblGrid>
              <a:tr h="281500">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a:t>
                      </a:r>
                      <a:r>
                        <a:rPr b="1" lang="en-US" sz="1800">
                          <a:solidFill>
                            <a:srgbClr val="FFFFFF"/>
                          </a:solidFill>
                          <a:latin typeface="Poppins"/>
                          <a:ea typeface="Poppins"/>
                          <a:cs typeface="Poppins"/>
                          <a:sym typeface="Poppins"/>
                        </a:rPr>
                        <a:t>0</a:t>
                      </a:r>
                      <a:r>
                        <a:rPr b="1" i="0" lang="en-US" sz="1800" u="none" strike="noStrike">
                          <a:solidFill>
                            <a:srgbClr val="FFFFFF"/>
                          </a:solidFill>
                          <a:latin typeface="Poppins"/>
                          <a:ea typeface="Poppins"/>
                          <a:cs typeface="Poppins"/>
                          <a:sym typeface="Poppins"/>
                        </a:rPr>
                        <a:t>05 – Actes</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r>
              <a:tr h="281500">
                <a:tc>
                  <a:txBody>
                    <a:bodyPr/>
                    <a:lstStyle/>
                    <a:p>
                      <a:pPr indent="0" lvl="0" marL="0" marR="0" rtl="0" algn="l">
                        <a:spcBef>
                          <a:spcPts val="0"/>
                        </a:spcBef>
                        <a:spcAft>
                          <a:spcPts val="0"/>
                        </a:spcAft>
                        <a:buNone/>
                      </a:pPr>
                      <a:r>
                        <a:t/>
                      </a:r>
                      <a:endParaRPr b="0" i="0" sz="14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4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r>
              <a:tr h="5630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Besoin/réclamation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120877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 </a:t>
                      </a:r>
                      <a:r>
                        <a:rPr b="1" i="0" lang="en-US" sz="1800" u="none" strike="noStrike">
                          <a:solidFill>
                            <a:srgbClr val="000000"/>
                          </a:solidFill>
                          <a:latin typeface="Poppins"/>
                          <a:ea typeface="Poppins"/>
                          <a:cs typeface="Poppins"/>
                          <a:sym typeface="Poppins"/>
                        </a:rPr>
                        <a:t>RAS</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C00000"/>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771" name="Google Shape;771;p74"/>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P005 - Actes</a:t>
            </a:r>
            <a:endParaRPr sz="2800"/>
          </a:p>
        </p:txBody>
      </p:sp>
      <p:pic>
        <p:nvPicPr>
          <p:cNvPr id="772" name="Google Shape;772;p74"/>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75"/>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graphicFrame>
        <p:nvGraphicFramePr>
          <p:cNvPr id="778" name="Google Shape;778;p75"/>
          <p:cNvGraphicFramePr/>
          <p:nvPr/>
        </p:nvGraphicFramePr>
        <p:xfrm>
          <a:off x="702000" y="1241603"/>
          <a:ext cx="3000000" cy="3000000"/>
        </p:xfrm>
        <a:graphic>
          <a:graphicData uri="http://schemas.openxmlformats.org/drawingml/2006/table">
            <a:tbl>
              <a:tblPr>
                <a:noFill/>
                <a:tableStyleId>{B4AB0BF5-2397-4616-B71D-7BEB6B27EA97}</a:tableStyleId>
              </a:tblPr>
              <a:tblGrid>
                <a:gridCol w="4004200"/>
                <a:gridCol w="1691100"/>
                <a:gridCol w="5092725"/>
              </a:tblGrid>
              <a:tr h="5608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a:t>
                      </a:r>
                      <a:r>
                        <a:rPr b="1" lang="en-US" sz="1800">
                          <a:solidFill>
                            <a:srgbClr val="FFFFFF"/>
                          </a:solidFill>
                          <a:latin typeface="Poppins"/>
                          <a:ea typeface="Poppins"/>
                          <a:cs typeface="Poppins"/>
                          <a:sym typeface="Poppins"/>
                        </a:rPr>
                        <a:t>0</a:t>
                      </a:r>
                      <a:r>
                        <a:rPr b="1" i="0" lang="en-US" sz="1800" u="none" strike="noStrike">
                          <a:solidFill>
                            <a:srgbClr val="FFFFFF"/>
                          </a:solidFill>
                          <a:latin typeface="Poppins"/>
                          <a:ea typeface="Poppins"/>
                          <a:cs typeface="Poppins"/>
                          <a:sym typeface="Poppins"/>
                        </a:rPr>
                        <a:t>05 – Actes</a:t>
                      </a:r>
                      <a:endParaRPr sz="1800">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38675">
                <a:tc>
                  <a:txBody>
                    <a:bodyPr/>
                    <a:lstStyle/>
                    <a:p>
                      <a:pPr indent="0" lvl="0" marL="0" marR="0" rtl="0" algn="ctr">
                        <a:spcBef>
                          <a:spcPts val="0"/>
                        </a:spcBef>
                        <a:spcAft>
                          <a:spcPts val="0"/>
                        </a:spcAft>
                        <a:buNone/>
                      </a:pPr>
                      <a:r>
                        <a:rPr i="0" lang="en-US" sz="1800" u="none" strike="noStrike">
                          <a:solidFill>
                            <a:srgbClr val="752864"/>
                          </a:solidFill>
                          <a:latin typeface="Poppins"/>
                          <a:ea typeface="Poppins"/>
                          <a:cs typeface="Poppins"/>
                          <a:sym typeface="Poppins"/>
                        </a:rPr>
                        <a:t>Date du dernier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Clr>
                          <a:srgbClr val="000000"/>
                        </a:buClr>
                        <a:buSzPts val="1800"/>
                        <a:buFont typeface="Arial"/>
                        <a:buNone/>
                      </a:pPr>
                      <a:r>
                        <a:rPr i="0" lang="en-US" sz="1800" u="none" strike="noStrike">
                          <a:solidFill>
                            <a:srgbClr val="000000"/>
                          </a:solidFill>
                          <a:latin typeface="Poppins"/>
                          <a:ea typeface="Poppins"/>
                          <a:cs typeface="Poppins"/>
                          <a:sym typeface="Poppins"/>
                        </a:rPr>
                        <a:t>Reporté</a:t>
                      </a:r>
                      <a:endParaRPr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7525">
                <a:tc>
                  <a:txBody>
                    <a:bodyPr/>
                    <a:lstStyle/>
                    <a:p>
                      <a:pPr indent="0" lvl="0" marL="0" marR="0" rtl="0" algn="ctr">
                        <a:spcBef>
                          <a:spcPts val="0"/>
                        </a:spcBef>
                        <a:spcAft>
                          <a:spcPts val="0"/>
                        </a:spcAft>
                        <a:buNone/>
                      </a:pPr>
                      <a:r>
                        <a:rPr i="0" lang="en-US" sz="1800" u="none" strike="noStrike">
                          <a:solidFill>
                            <a:srgbClr val="752864"/>
                          </a:solidFill>
                          <a:latin typeface="Poppins"/>
                          <a:ea typeface="Poppins"/>
                          <a:cs typeface="Poppins"/>
                          <a:sym typeface="Poppins"/>
                        </a:rPr>
                        <a:t>Derniers Audits cloturés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rgbClr val="C00000"/>
                          </a:solidFill>
                          <a:latin typeface="Poppins"/>
                          <a:ea typeface="Poppins"/>
                          <a:cs typeface="Poppins"/>
                          <a:sym typeface="Poppins"/>
                        </a:rPr>
                        <a: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u="none" strike="noStrike">
                          <a:solidFill>
                            <a:srgbClr val="C00000"/>
                          </a:solidFill>
                          <a:latin typeface="Poppins"/>
                          <a:ea typeface="Poppins"/>
                          <a:cs typeface="Poppins"/>
                          <a:sym typeface="Poppins"/>
                        </a:rPr>
                        <a:t>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1199475">
                <a:tc>
                  <a:txBody>
                    <a:bodyPr/>
                    <a:lstStyle/>
                    <a:p>
                      <a:pPr indent="0" lvl="0" marL="0" marR="0" rtl="0" algn="ctr">
                        <a:spcBef>
                          <a:spcPts val="0"/>
                        </a:spcBef>
                        <a:spcAft>
                          <a:spcPts val="0"/>
                        </a:spcAft>
                        <a:buNone/>
                      </a:pPr>
                      <a:r>
                        <a:rPr i="0" lang="en-US" sz="1800" u="none" strike="noStrike">
                          <a:solidFill>
                            <a:srgbClr val="752864"/>
                          </a:solidFill>
                          <a:latin typeface="Poppins"/>
                          <a:ea typeface="Poppins"/>
                          <a:cs typeface="Poppins"/>
                          <a:sym typeface="Poppins"/>
                        </a:rPr>
                        <a:t>Ecarts/</a:t>
                      </a:r>
                      <a:r>
                        <a:rPr lang="en-US" sz="1800">
                          <a:solidFill>
                            <a:srgbClr val="752864"/>
                          </a:solidFill>
                          <a:latin typeface="Poppins"/>
                          <a:ea typeface="Poppins"/>
                          <a:cs typeface="Poppins"/>
                          <a:sym typeface="Poppins"/>
                        </a:rPr>
                        <a:t>points</a:t>
                      </a:r>
                      <a:r>
                        <a:rPr i="0" lang="en-US" sz="1800" u="none" strike="noStrike">
                          <a:solidFill>
                            <a:srgbClr val="752864"/>
                          </a:solidFill>
                          <a:latin typeface="Poppins"/>
                          <a:ea typeface="Poppins"/>
                          <a:cs typeface="Poppins"/>
                          <a:sym typeface="Poppins"/>
                        </a:rPr>
                        <a:t> faibles ouverts/non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rgbClr val="00B050"/>
                          </a:solidFill>
                          <a:latin typeface="Poppins"/>
                          <a:ea typeface="Poppins"/>
                          <a:cs typeface="Poppins"/>
                          <a:sym typeface="Poppins"/>
                        </a:rPr>
                        <a: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u="none" strike="noStrike">
                          <a:solidFill>
                            <a:srgbClr val="C00000"/>
                          </a:solidFill>
                          <a:latin typeface="Poppins"/>
                          <a:ea typeface="Poppins"/>
                          <a:cs typeface="Poppins"/>
                          <a:sym typeface="Poppins"/>
                        </a:rPr>
                        <a:t>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54250">
                <a:tc>
                  <a:txBody>
                    <a:bodyPr/>
                    <a:lstStyle/>
                    <a:p>
                      <a:pPr indent="0" lvl="0" marL="0" marR="0" rtl="0" algn="ctr">
                        <a:spcBef>
                          <a:spcPts val="0"/>
                        </a:spcBef>
                        <a:spcAft>
                          <a:spcPts val="0"/>
                        </a:spcAft>
                        <a:buNone/>
                      </a:pPr>
                      <a:r>
                        <a:rPr i="0" lang="en-US" sz="1800" u="none" strike="noStrike">
                          <a:solidFill>
                            <a:srgbClr val="752864"/>
                          </a:solidFill>
                          <a:latin typeface="Poppins"/>
                          <a:ea typeface="Poppins"/>
                          <a:cs typeface="Poppins"/>
                          <a:sym typeface="Poppins"/>
                        </a:rPr>
                        <a:t>Date du prochain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rgbClr val="CC3300"/>
                          </a:solidFill>
                          <a:latin typeface="Poppins"/>
                          <a:ea typeface="Poppins"/>
                          <a:cs typeface="Poppins"/>
                          <a:sym typeface="Poppins"/>
                        </a:rPr>
                        <a:t>Août</a:t>
                      </a:r>
                      <a:r>
                        <a:rPr i="0" lang="en-US" sz="1800" u="none" strike="noStrike">
                          <a:solidFill>
                            <a:srgbClr val="CC3300"/>
                          </a:solidFill>
                          <a:latin typeface="Poppins"/>
                          <a:ea typeface="Poppins"/>
                          <a:cs typeface="Poppins"/>
                          <a:sym typeface="Poppins"/>
                        </a:rPr>
                        <a:t> 2024</a:t>
                      </a:r>
                      <a:endParaRPr i="0" sz="1800" u="none" strike="noStrike">
                        <a:solidFill>
                          <a:srgbClr val="CC33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u="none" strike="noStrike">
                          <a:solidFill>
                            <a:srgbClr val="CC3300"/>
                          </a:solidFill>
                          <a:latin typeface="Poppins"/>
                          <a:ea typeface="Poppins"/>
                          <a:cs typeface="Poppins"/>
                          <a:sym typeface="Poppins"/>
                        </a:rPr>
                        <a:t>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779" name="Google Shape;779;p75"/>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P005 - Actes</a:t>
            </a:r>
            <a:endParaRPr/>
          </a:p>
        </p:txBody>
      </p:sp>
      <p:pic>
        <p:nvPicPr>
          <p:cNvPr id="780" name="Google Shape;780;p75"/>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p76"/>
          <p:cNvSpPr/>
          <p:nvPr/>
        </p:nvSpPr>
        <p:spPr>
          <a:xfrm>
            <a:off x="1502230" y="2446907"/>
            <a:ext cx="9326880" cy="83099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Suivi &amp; Conseil</a:t>
            </a:r>
            <a:endParaRPr b="1" i="0" sz="4800" u="none" cap="none" strike="noStrike">
              <a:solidFill>
                <a:srgbClr val="752864"/>
              </a:solidFill>
              <a:latin typeface="Poppins"/>
              <a:ea typeface="Poppins"/>
              <a:cs typeface="Poppins"/>
              <a:sym typeface="Poppins"/>
            </a:endParaRPr>
          </a:p>
        </p:txBody>
      </p:sp>
      <p:pic>
        <p:nvPicPr>
          <p:cNvPr id="786" name="Google Shape;786;p76"/>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77"/>
          <p:cNvSpPr txBox="1"/>
          <p:nvPr>
            <p:ph type="title"/>
          </p:nvPr>
        </p:nvSpPr>
        <p:spPr>
          <a:xfrm>
            <a:off x="1707840" y="103456"/>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P006 – Suivi &amp; Conseil</a:t>
            </a:r>
            <a:endParaRPr/>
          </a:p>
        </p:txBody>
      </p:sp>
      <p:grpSp>
        <p:nvGrpSpPr>
          <p:cNvPr id="792" name="Google Shape;792;p77"/>
          <p:cNvGrpSpPr/>
          <p:nvPr/>
        </p:nvGrpSpPr>
        <p:grpSpPr>
          <a:xfrm>
            <a:off x="605117" y="1681511"/>
            <a:ext cx="3179095" cy="1152963"/>
            <a:chOff x="-1" y="-1"/>
            <a:chExt cx="4996557" cy="1152962"/>
          </a:xfrm>
        </p:grpSpPr>
        <p:sp>
          <p:nvSpPr>
            <p:cNvPr id="793" name="Google Shape;793;p77"/>
            <p:cNvSpPr/>
            <p:nvPr/>
          </p:nvSpPr>
          <p:spPr>
            <a:xfrm flipH="1">
              <a:off x="-1" y="166678"/>
              <a:ext cx="4191989" cy="818352"/>
            </a:xfrm>
            <a:prstGeom prst="rect">
              <a:avLst/>
            </a:prstGeom>
            <a:solidFill>
              <a:srgbClr val="4B2C50"/>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Finalité</a:t>
              </a:r>
              <a:endParaRPr/>
            </a:p>
          </p:txBody>
        </p:sp>
        <p:grpSp>
          <p:nvGrpSpPr>
            <p:cNvPr id="794" name="Google Shape;794;p77"/>
            <p:cNvGrpSpPr/>
            <p:nvPr/>
          </p:nvGrpSpPr>
          <p:grpSpPr>
            <a:xfrm>
              <a:off x="4191985" y="-1"/>
              <a:ext cx="804571" cy="1152962"/>
              <a:chOff x="0" y="0"/>
              <a:chExt cx="804567" cy="1152959"/>
            </a:xfrm>
          </p:grpSpPr>
          <p:sp>
            <p:nvSpPr>
              <p:cNvPr id="795" name="Google Shape;795;p77"/>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4B2C50">
                  <a:alpha val="89803"/>
                </a:srgbClr>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796" name="Google Shape;796;p77"/>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4B2C50">
                  <a:alpha val="80000"/>
                </a:srgbClr>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1</a:t>
                </a:r>
                <a:endParaRPr/>
              </a:p>
            </p:txBody>
          </p:sp>
          <p:sp>
            <p:nvSpPr>
              <p:cNvPr id="797" name="Google Shape;797;p77"/>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4B2C50"/>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798" name="Google Shape;798;p77"/>
          <p:cNvGrpSpPr/>
          <p:nvPr/>
        </p:nvGrpSpPr>
        <p:grpSpPr>
          <a:xfrm>
            <a:off x="3905008" y="2029672"/>
            <a:ext cx="835804" cy="442988"/>
            <a:chOff x="34099" y="0"/>
            <a:chExt cx="2592661" cy="453439"/>
          </a:xfrm>
        </p:grpSpPr>
        <p:cxnSp>
          <p:nvCxnSpPr>
            <p:cNvPr id="799" name="Google Shape;799;p77"/>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800" name="Google Shape;800;p77"/>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801" name="Google Shape;801;p77"/>
          <p:cNvSpPr txBox="1"/>
          <p:nvPr/>
        </p:nvSpPr>
        <p:spPr>
          <a:xfrm>
            <a:off x="4861608" y="1587099"/>
            <a:ext cx="6394800" cy="14775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Poppins"/>
                <a:ea typeface="Poppins"/>
                <a:cs typeface="Poppins"/>
                <a:sym typeface="Poppins"/>
              </a:rPr>
              <a:t>Fidéliser les patients en leur offrant un suivi personnalisé par l'écoute, l'information, l'éducation et la communication et acquérir de nouveaux patients en apportant conseils et informations aux prospects permettant leur conversion.</a:t>
            </a:r>
            <a:endParaRPr sz="1800">
              <a:solidFill>
                <a:schemeClr val="dk1"/>
              </a:solidFill>
              <a:latin typeface="Poppins"/>
              <a:ea typeface="Poppins"/>
              <a:cs typeface="Poppins"/>
              <a:sym typeface="Poppins"/>
            </a:endParaRPr>
          </a:p>
        </p:txBody>
      </p:sp>
      <p:grpSp>
        <p:nvGrpSpPr>
          <p:cNvPr id="802" name="Google Shape;802;p77"/>
          <p:cNvGrpSpPr/>
          <p:nvPr/>
        </p:nvGrpSpPr>
        <p:grpSpPr>
          <a:xfrm>
            <a:off x="587192" y="4278579"/>
            <a:ext cx="3197018" cy="1152963"/>
            <a:chOff x="-1" y="-1"/>
            <a:chExt cx="4996557" cy="1152962"/>
          </a:xfrm>
        </p:grpSpPr>
        <p:sp>
          <p:nvSpPr>
            <p:cNvPr id="803" name="Google Shape;803;p77"/>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804" name="Google Shape;804;p77"/>
            <p:cNvGrpSpPr/>
            <p:nvPr/>
          </p:nvGrpSpPr>
          <p:grpSpPr>
            <a:xfrm>
              <a:off x="4191985" y="-1"/>
              <a:ext cx="804571" cy="1152962"/>
              <a:chOff x="0" y="0"/>
              <a:chExt cx="804567" cy="1152959"/>
            </a:xfrm>
          </p:grpSpPr>
          <p:sp>
            <p:nvSpPr>
              <p:cNvPr id="805" name="Google Shape;805;p77"/>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806" name="Google Shape;806;p77"/>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807" name="Google Shape;807;p77"/>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808" name="Google Shape;808;p77"/>
          <p:cNvGrpSpPr/>
          <p:nvPr/>
        </p:nvGrpSpPr>
        <p:grpSpPr>
          <a:xfrm>
            <a:off x="3941563" y="4623064"/>
            <a:ext cx="835804" cy="442988"/>
            <a:chOff x="34099" y="0"/>
            <a:chExt cx="2592661" cy="453439"/>
          </a:xfrm>
        </p:grpSpPr>
        <p:cxnSp>
          <p:nvCxnSpPr>
            <p:cNvPr id="809" name="Google Shape;809;p77"/>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810" name="Google Shape;810;p77"/>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811" name="Google Shape;811;p77"/>
          <p:cNvSpPr txBox="1"/>
          <p:nvPr/>
        </p:nvSpPr>
        <p:spPr>
          <a:xfrm>
            <a:off x="4861608" y="4508212"/>
            <a:ext cx="6441300" cy="9234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600"/>
              <a:buFont typeface="Poppins"/>
              <a:buChar char="-"/>
            </a:pPr>
            <a:r>
              <a:rPr lang="en-US" sz="1800">
                <a:solidFill>
                  <a:schemeClr val="dk1"/>
                </a:solidFill>
                <a:latin typeface="Poppins"/>
                <a:ea typeface="Poppins"/>
                <a:cs typeface="Poppins"/>
                <a:sym typeface="Poppins"/>
              </a:rPr>
              <a:t>De : Prise de contact d'une partie intéressée avec la structure</a:t>
            </a:r>
            <a:endParaRPr sz="1800">
              <a:solidFill>
                <a:schemeClr val="dk1"/>
              </a:solidFill>
              <a:latin typeface="Poppins"/>
              <a:ea typeface="Poppins"/>
              <a:cs typeface="Poppins"/>
              <a:sym typeface="Poppins"/>
            </a:endParaRPr>
          </a:p>
          <a:p>
            <a:pPr indent="-298450" lvl="0" marL="285750" marR="0" rtl="0" algn="l">
              <a:spcBef>
                <a:spcPts val="0"/>
              </a:spcBef>
              <a:spcAft>
                <a:spcPts val="0"/>
              </a:spcAft>
              <a:buClr>
                <a:schemeClr val="dk1"/>
              </a:buClr>
              <a:buSzPts val="1800"/>
              <a:buFont typeface="Poppins"/>
              <a:buChar char="-"/>
            </a:pPr>
            <a:r>
              <a:rPr lang="en-US" sz="1800">
                <a:solidFill>
                  <a:schemeClr val="dk1"/>
                </a:solidFill>
                <a:latin typeface="Poppins"/>
                <a:ea typeface="Poppins"/>
                <a:cs typeface="Poppins"/>
                <a:sym typeface="Poppins"/>
              </a:rPr>
              <a:t>A : Patient suivi et conseillé</a:t>
            </a:r>
            <a:endParaRPr sz="1800">
              <a:solidFill>
                <a:schemeClr val="dk1"/>
              </a:solidFill>
              <a:latin typeface="Poppins"/>
              <a:ea typeface="Poppins"/>
              <a:cs typeface="Poppins"/>
              <a:sym typeface="Poppins"/>
            </a:endParaRPr>
          </a:p>
        </p:txBody>
      </p:sp>
      <p:sp>
        <p:nvSpPr>
          <p:cNvPr id="812" name="Google Shape;812;p77"/>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Finalité &amp; Périmètre</a:t>
            </a:r>
            <a:endParaRPr/>
          </a:p>
        </p:txBody>
      </p:sp>
      <p:sp>
        <p:nvSpPr>
          <p:cNvPr id="813" name="Google Shape;813;p77"/>
          <p:cNvSpPr txBox="1"/>
          <p:nvPr/>
        </p:nvSpPr>
        <p:spPr>
          <a:xfrm>
            <a:off x="1655165" y="865195"/>
            <a:ext cx="3465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Lauriane</a:t>
            </a:r>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Sokhna</a:t>
            </a:r>
            <a:endParaRPr sz="1800">
              <a:solidFill>
                <a:schemeClr val="dk1"/>
              </a:solidFill>
              <a:latin typeface="Poppins"/>
              <a:ea typeface="Poppins"/>
              <a:cs typeface="Poppins"/>
              <a:sym typeface="Poppins"/>
            </a:endParaRPr>
          </a:p>
        </p:txBody>
      </p:sp>
      <p:pic>
        <p:nvPicPr>
          <p:cNvPr id="814" name="Google Shape;814;p77"/>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78"/>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820" name="Google Shape;820;p78"/>
          <p:cNvSpPr txBox="1"/>
          <p:nvPr>
            <p:ph type="title"/>
          </p:nvPr>
        </p:nvSpPr>
        <p:spPr>
          <a:xfrm>
            <a:off x="702000" y="168707"/>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P006 – Suivi &amp; Conseil</a:t>
            </a:r>
            <a:endParaRPr/>
          </a:p>
        </p:txBody>
      </p:sp>
      <p:graphicFrame>
        <p:nvGraphicFramePr>
          <p:cNvPr id="821" name="Google Shape;821;p78"/>
          <p:cNvGraphicFramePr/>
          <p:nvPr/>
        </p:nvGraphicFramePr>
        <p:xfrm>
          <a:off x="631353" y="1717222"/>
          <a:ext cx="3000000" cy="3000000"/>
        </p:xfrm>
        <a:graphic>
          <a:graphicData uri="http://schemas.openxmlformats.org/drawingml/2006/table">
            <a:tbl>
              <a:tblPr firstRow="1">
                <a:noFill/>
                <a:tableStyleId>{7A25A91B-4FEC-467A-B651-A79672153B92}</a:tableStyleId>
              </a:tblPr>
              <a:tblGrid>
                <a:gridCol w="3244500"/>
                <a:gridCol w="942525"/>
                <a:gridCol w="1167625"/>
                <a:gridCol w="1012875"/>
                <a:gridCol w="4688775"/>
              </a:tblGrid>
              <a:tr h="387275">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INDICATEURS </a:t>
                      </a:r>
                      <a:endParaRPr b="0" i="0" sz="1800" u="none" strike="noStrike">
                        <a:solidFill>
                          <a:srgbClr val="752864"/>
                        </a:solidFill>
                        <a:latin typeface="Poppins"/>
                        <a:ea typeface="Poppins"/>
                        <a:cs typeface="Poppins"/>
                        <a:sym typeface="Poppins"/>
                      </a:endParaRPr>
                    </a:p>
                  </a:txBody>
                  <a:tcPr marT="8550" marB="0" marR="8550" marL="8550" anchor="ctr">
                    <a:solidFill>
                      <a:schemeClr val="lt1"/>
                    </a:solidFill>
                  </a:tcP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RESP.</a:t>
                      </a:r>
                      <a:endParaRPr b="0" i="0" sz="1800" u="none" strike="noStrike">
                        <a:solidFill>
                          <a:srgbClr val="752864"/>
                        </a:solidFill>
                        <a:latin typeface="Poppins"/>
                        <a:ea typeface="Poppins"/>
                        <a:cs typeface="Poppins"/>
                        <a:sym typeface="Poppins"/>
                      </a:endParaRPr>
                    </a:p>
                  </a:txBody>
                  <a:tcPr marT="8550" marB="0" marR="8550" marL="8550" anchor="ctr">
                    <a:solidFill>
                      <a:schemeClr val="lt1"/>
                    </a:solidFill>
                  </a:tcP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FREQ.</a:t>
                      </a:r>
                      <a:endParaRPr b="0" i="0" sz="1800" u="none" strike="noStrike">
                        <a:solidFill>
                          <a:srgbClr val="752864"/>
                        </a:solidFill>
                        <a:latin typeface="Poppins"/>
                        <a:ea typeface="Poppins"/>
                        <a:cs typeface="Poppins"/>
                        <a:sym typeface="Poppins"/>
                      </a:endParaRPr>
                    </a:p>
                  </a:txBody>
                  <a:tcPr marT="8550" marB="0" marR="8550" marL="8550" anchor="ctr">
                    <a:solidFill>
                      <a:schemeClr val="lt1"/>
                    </a:solidFill>
                  </a:tcP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CIBLE</a:t>
                      </a:r>
                      <a:endParaRPr b="0" i="0" sz="1800" u="none" strike="noStrike">
                        <a:solidFill>
                          <a:srgbClr val="752864"/>
                        </a:solidFill>
                        <a:latin typeface="Poppins"/>
                        <a:ea typeface="Poppins"/>
                        <a:cs typeface="Poppins"/>
                        <a:sym typeface="Poppins"/>
                      </a:endParaRPr>
                    </a:p>
                  </a:txBody>
                  <a:tcPr marT="8550" marB="0" marR="8550" marL="8550" anchor="ctr">
                    <a:solidFill>
                      <a:schemeClr val="lt1"/>
                    </a:solidFill>
                  </a:tcP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METHODE DE CALCUL</a:t>
                      </a:r>
                      <a:endParaRPr b="0" i="0" sz="1800" u="none" strike="noStrike">
                        <a:solidFill>
                          <a:srgbClr val="752864"/>
                        </a:solidFill>
                        <a:latin typeface="Poppins"/>
                        <a:ea typeface="Poppins"/>
                        <a:cs typeface="Poppins"/>
                        <a:sym typeface="Poppins"/>
                      </a:endParaRPr>
                    </a:p>
                  </a:txBody>
                  <a:tcPr marT="8550" marB="0" marR="8550" marL="8550" anchor="ctr">
                    <a:solidFill>
                      <a:schemeClr val="lt1"/>
                    </a:solidFill>
                  </a:tcPr>
                </a:tc>
              </a:tr>
              <a:tr h="681200">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Taux de conversion des prospects en patients</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Mensuelle</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50%</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Nombre de nouveaux patients/Nombre de prospects</a:t>
                      </a:r>
                      <a:endParaRPr b="0" i="0" sz="1800" u="none" strike="noStrike">
                        <a:solidFill>
                          <a:srgbClr val="403151"/>
                        </a:solidFill>
                        <a:latin typeface="Poppins"/>
                        <a:ea typeface="Poppins"/>
                        <a:cs typeface="Poppins"/>
                        <a:sym typeface="Poppins"/>
                      </a:endParaRPr>
                    </a:p>
                  </a:txBody>
                  <a:tcPr marT="8550" marB="0" marR="8550" marL="8550" anchor="ctr"/>
                </a:tc>
              </a:tr>
              <a:tr h="2022650">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Taux de conversion des patientes suivies dans le cadre du Programme NEST en patientes accouchant chez NEST</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Mensuelle</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60%</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Nombre d'accouchements effectifs sur la période des patientes du Programme NEST / Nombre d'accouchements prévus sur la période dans le cadre du Programme NEST</a:t>
                      </a:r>
                      <a:endParaRPr b="0" i="0" sz="1800" u="none" strike="noStrike">
                        <a:solidFill>
                          <a:srgbClr val="403151"/>
                        </a:solidFill>
                        <a:latin typeface="Poppins"/>
                        <a:ea typeface="Poppins"/>
                        <a:cs typeface="Poppins"/>
                        <a:sym typeface="Poppins"/>
                      </a:endParaRPr>
                    </a:p>
                  </a:txBody>
                  <a:tcPr marT="8550" marB="0" marR="8550" marL="8550" anchor="ctr"/>
                </a:tc>
              </a:tr>
              <a:tr h="1016575">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Taux d'enquêtes de satisfaction réalisées sur les nouveaux patients</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Mensuelle</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60%</a:t>
                      </a:r>
                      <a:endParaRPr b="0" i="0" sz="1800" u="none" strike="noStrike">
                        <a:solidFill>
                          <a:srgbClr val="403151"/>
                        </a:solidFill>
                        <a:latin typeface="Poppins"/>
                        <a:ea typeface="Poppins"/>
                        <a:cs typeface="Poppins"/>
                        <a:sym typeface="Poppins"/>
                      </a:endParaRPr>
                    </a:p>
                  </a:txBody>
                  <a:tcPr marT="8550" marB="0" marR="8550" marL="8550"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Nouveaux patients ayant rempli le formulaire de satisfaction / Nouveaux patients</a:t>
                      </a:r>
                      <a:endParaRPr b="0" i="0" sz="1800" u="none" strike="noStrike">
                        <a:solidFill>
                          <a:srgbClr val="403151"/>
                        </a:solidFill>
                        <a:latin typeface="Poppins"/>
                        <a:ea typeface="Poppins"/>
                        <a:cs typeface="Poppins"/>
                        <a:sym typeface="Poppins"/>
                      </a:endParaRPr>
                    </a:p>
                  </a:txBody>
                  <a:tcPr marT="8550" marB="0" marR="8550" marL="8550" anchor="ctr"/>
                </a:tc>
              </a:tr>
            </a:tbl>
          </a:graphicData>
        </a:graphic>
      </p:graphicFrame>
      <p:pic>
        <p:nvPicPr>
          <p:cNvPr id="822" name="Google Shape;822;p7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79"/>
          <p:cNvSpPr/>
          <p:nvPr/>
        </p:nvSpPr>
        <p:spPr>
          <a:xfrm>
            <a:off x="0" y="6494425"/>
            <a:ext cx="11841000" cy="2763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828" name="Google Shape;828;p79"/>
          <p:cNvSpPr txBox="1"/>
          <p:nvPr>
            <p:ph type="title"/>
          </p:nvPr>
        </p:nvSpPr>
        <p:spPr>
          <a:xfrm>
            <a:off x="702000" y="168707"/>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P006 – Suivi &amp; Conseil</a:t>
            </a:r>
            <a:endParaRPr/>
          </a:p>
        </p:txBody>
      </p:sp>
      <p:graphicFrame>
        <p:nvGraphicFramePr>
          <p:cNvPr id="829" name="Google Shape;829;p79"/>
          <p:cNvGraphicFramePr/>
          <p:nvPr/>
        </p:nvGraphicFramePr>
        <p:xfrm>
          <a:off x="701998" y="1457092"/>
          <a:ext cx="3000000" cy="3000000"/>
        </p:xfrm>
        <a:graphic>
          <a:graphicData uri="http://schemas.openxmlformats.org/drawingml/2006/table">
            <a:tbl>
              <a:tblPr>
                <a:noFill/>
                <a:tableStyleId>{B4AB0BF5-2397-4616-B71D-7BEB6B27EA97}</a:tableStyleId>
              </a:tblPr>
              <a:tblGrid>
                <a:gridCol w="5493900"/>
                <a:gridCol w="1764700"/>
                <a:gridCol w="1764700"/>
                <a:gridCol w="1764700"/>
              </a:tblGrid>
              <a:tr h="479275">
                <a:tc gridSpan="4">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PO06 - Suivi &amp; Conseil</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12700">
                      <a:solidFill>
                        <a:srgbClr val="A6A6A6"/>
                      </a:solidFill>
                      <a:prstDash val="solid"/>
                      <a:round/>
                      <a:headEnd len="sm" w="sm" type="none"/>
                      <a:tailEnd len="sm" w="sm" type="none"/>
                    </a:lnB>
                    <a:solidFill>
                      <a:srgbClr val="752864"/>
                    </a:solidFill>
                  </a:tcPr>
                </a:tc>
                <a:tc hMerge="1"/>
                <a:tc hMerge="1"/>
                <a:tc hMerge="1"/>
              </a:tr>
              <a:tr h="3627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Clinique</a:t>
                      </a:r>
                      <a:endParaRPr sz="1800"/>
                    </a:p>
                  </a:txBody>
                  <a:tcPr marT="9525" marB="0" marR="9525" marL="9525" anchor="ctr">
                    <a:lnL cap="flat" cmpd="sng" w="12700">
                      <a:solidFill>
                        <a:srgbClr val="A6A6A6"/>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A6A6A6"/>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Octobre </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A6A6A6"/>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Novembre</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A6A6A6"/>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Décembre</a:t>
                      </a:r>
                      <a:r>
                        <a:rPr b="1" i="0" lang="en-US" sz="1800" u="none" strike="noStrike">
                          <a:solidFill>
                            <a:srgbClr val="752864"/>
                          </a:solidFill>
                          <a:latin typeface="Poppins"/>
                          <a:ea typeface="Poppins"/>
                          <a:cs typeface="Poppins"/>
                          <a:sym typeface="Poppins"/>
                        </a:rPr>
                        <a:t> </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A6A6A6"/>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r h="125992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Taux de conversion des patientes suivies dans le cadre du Programme NEST en patientes accouchant chez NEST</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FF0000"/>
                          </a:solidFill>
                          <a:latin typeface="Poppins"/>
                          <a:ea typeface="Poppins"/>
                          <a:cs typeface="Poppins"/>
                          <a:sym typeface="Poppins"/>
                        </a:rPr>
                        <a:t>28,5%</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FF0000"/>
                          </a:solidFill>
                          <a:latin typeface="Poppins"/>
                          <a:ea typeface="Poppins"/>
                          <a:cs typeface="Poppins"/>
                          <a:sym typeface="Poppins"/>
                        </a:rPr>
                        <a:t>42,8%</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FF0000"/>
                          </a:solidFill>
                          <a:latin typeface="Poppins"/>
                          <a:ea typeface="Poppins"/>
                          <a:cs typeface="Poppins"/>
                          <a:sym typeface="Poppins"/>
                        </a:rPr>
                        <a:t>55%</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77725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Taux d'enquêtes de satisfaction réalisées sur le nouveaux patients</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96,3%</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A6A6A6"/>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89%</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A6A6A6"/>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99,1%</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A6A6A6"/>
                      </a:solidFill>
                      <a:prstDash val="solid"/>
                      <a:round/>
                      <a:headEnd len="sm" w="sm" type="none"/>
                      <a:tailEnd len="sm" w="sm" type="none"/>
                    </a:lnB>
                  </a:tcPr>
                </a:tc>
              </a:tr>
              <a:tr h="3627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Conversion prospects en patients</a:t>
                      </a:r>
                      <a:endParaRPr sz="1800"/>
                    </a:p>
                  </a:txBody>
                  <a:tcPr marT="9525" marB="0" marR="9525" marL="9525" anchor="ctr">
                    <a:lnL cap="flat" cmpd="sng" w="9525">
                      <a:solidFill>
                        <a:srgbClr val="C0C0C0"/>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A6A6A6"/>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Octobre</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A6A6A6"/>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Novembre</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A6A6A6"/>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Décembre</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A6A6A6"/>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r h="777250">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Taux de conversion des prospects en patients</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9525">
                      <a:solidFill>
                        <a:srgbClr val="A6A6A6"/>
                      </a:solidFill>
                      <a:prstDash val="solid"/>
                      <a:round/>
                      <a:headEnd len="sm" w="sm" type="none"/>
                      <a:tailEnd len="sm" w="sm" type="none"/>
                    </a:lnT>
                    <a:lnB cap="flat" cmpd="sng" w="9525">
                      <a:solidFill>
                        <a:srgbClr val="A6A6A6"/>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64%</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64%</a:t>
                      </a:r>
                      <a:endParaRPr sz="1800"/>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lang="en-US" sz="1800">
                          <a:solidFill>
                            <a:srgbClr val="00B050"/>
                          </a:solidFill>
                          <a:latin typeface="Poppins"/>
                          <a:ea typeface="Poppins"/>
                          <a:cs typeface="Poppins"/>
                          <a:sym typeface="Poppins"/>
                        </a:rPr>
                        <a:t>67,3%</a:t>
                      </a:r>
                      <a:endParaRPr b="1" i="0" sz="1800" u="none" strike="noStrike">
                        <a:solidFill>
                          <a:srgbClr val="00B050"/>
                        </a:solidFill>
                        <a:latin typeface="Poppins"/>
                        <a:ea typeface="Poppins"/>
                        <a:cs typeface="Poppins"/>
                        <a:sym typeface="Poppins"/>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bl>
          </a:graphicData>
        </a:graphic>
      </p:graphicFrame>
      <p:pic>
        <p:nvPicPr>
          <p:cNvPr id="830" name="Google Shape;830;p7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4" name="Shape 834"/>
        <p:cNvGrpSpPr/>
        <p:nvPr/>
      </p:nvGrpSpPr>
      <p:grpSpPr>
        <a:xfrm>
          <a:off x="0" y="0"/>
          <a:ext cx="0" cy="0"/>
          <a:chOff x="0" y="0"/>
          <a:chExt cx="0" cy="0"/>
        </a:xfrm>
      </p:grpSpPr>
      <p:graphicFrame>
        <p:nvGraphicFramePr>
          <p:cNvPr id="835" name="Google Shape;835;p80"/>
          <p:cNvGraphicFramePr/>
          <p:nvPr/>
        </p:nvGraphicFramePr>
        <p:xfrm>
          <a:off x="512517" y="2052905"/>
          <a:ext cx="3000000" cy="3000000"/>
        </p:xfrm>
        <a:graphic>
          <a:graphicData uri="http://schemas.openxmlformats.org/drawingml/2006/table">
            <a:tbl>
              <a:tblPr>
                <a:noFill/>
                <a:tableStyleId>{B4AB0BF5-2397-4616-B71D-7BEB6B27EA97}</a:tableStyleId>
              </a:tblPr>
              <a:tblGrid>
                <a:gridCol w="4560650"/>
                <a:gridCol w="1553750"/>
                <a:gridCol w="2744625"/>
                <a:gridCol w="1915175"/>
              </a:tblGrid>
              <a:tr h="8545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 non conformes</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Responsable</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Cause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corrective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2717825">
                <a:tc>
                  <a:txBody>
                    <a:bodyPr/>
                    <a:lstStyle/>
                    <a:p>
                      <a:pPr indent="0" lvl="0" marL="0" marR="0" rtl="0" algn="ctr">
                        <a:lnSpc>
                          <a:spcPct val="100000"/>
                        </a:lnSpc>
                        <a:spcBef>
                          <a:spcPts val="0"/>
                        </a:spcBef>
                        <a:spcAft>
                          <a:spcPts val="0"/>
                        </a:spcAft>
                        <a:buClr>
                          <a:srgbClr val="000000"/>
                        </a:buClr>
                        <a:buSzPts val="1800"/>
                        <a:buFont typeface="Poppins"/>
                        <a:buNone/>
                      </a:pPr>
                      <a:r>
                        <a:rPr b="0" i="0" lang="en-US" sz="1800" u="none" strike="noStrike">
                          <a:solidFill>
                            <a:srgbClr val="000000"/>
                          </a:solidFill>
                          <a:latin typeface="Poppins"/>
                          <a:ea typeface="Poppins"/>
                          <a:cs typeface="Poppins"/>
                          <a:sym typeface="Poppins"/>
                        </a:rPr>
                        <a:t>Taux de conversion des patientes suivies dans le cadre du Programme NEST en patientes accouchant chez NEST</a:t>
                      </a:r>
                      <a:endParaRPr sz="1800"/>
                    </a:p>
                    <a:p>
                      <a:pPr indent="0" lvl="0" marL="0" marR="0" rtl="0" algn="ctr">
                        <a:spcBef>
                          <a:spcPts val="0"/>
                        </a:spcBef>
                        <a:spcAft>
                          <a:spcPts val="0"/>
                        </a:spcAft>
                        <a:buNone/>
                      </a:pPr>
                      <a:r>
                        <a:t/>
                      </a:r>
                      <a:endParaRPr b="1" i="0" sz="1800" u="none" strike="noStrike">
                        <a:solidFill>
                          <a:srgbClr val="000000"/>
                        </a:solidFill>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Sokhna</a:t>
                      </a:r>
                      <a:endParaRPr sz="1800">
                        <a:latin typeface="Poppins"/>
                        <a:ea typeface="Poppins"/>
                        <a:cs typeface="Poppins"/>
                        <a:sym typeface="Poppins"/>
                      </a:endParaRPr>
                    </a:p>
                    <a:p>
                      <a:pPr indent="0" lvl="0" marL="0" marR="0" rtl="0" algn="ctr">
                        <a:spcBef>
                          <a:spcPts val="0"/>
                        </a:spcBef>
                        <a:spcAft>
                          <a:spcPts val="0"/>
                        </a:spcAft>
                        <a:buNone/>
                      </a:pPr>
                      <a:r>
                        <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Manque de communication sur le programme en interne et en externe</a:t>
                      </a:r>
                      <a:endParaRPr sz="1800">
                        <a:latin typeface="Poppins"/>
                        <a:ea typeface="Poppins"/>
                        <a:cs typeface="Poppins"/>
                        <a:sym typeface="Poppins"/>
                      </a:endParaRPr>
                    </a:p>
                    <a:p>
                      <a:pPr indent="0" lvl="0" marL="0" marR="0" rtl="0" algn="ctr">
                        <a:spcBef>
                          <a:spcPts val="0"/>
                        </a:spcBef>
                        <a:spcAft>
                          <a:spcPts val="0"/>
                        </a:spcAft>
                        <a:buNone/>
                      </a:pPr>
                      <a:r>
                        <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réorganisation de la cellule de communication</a:t>
                      </a:r>
                      <a:endParaRPr sz="1800">
                        <a:latin typeface="Poppins"/>
                        <a:ea typeface="Poppins"/>
                        <a:cs typeface="Poppins"/>
                        <a:sym typeface="Poppins"/>
                      </a:endParaRPr>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836" name="Google Shape;836;p80"/>
          <p:cNvSpPr/>
          <p:nvPr/>
        </p:nvSpPr>
        <p:spPr>
          <a:xfrm>
            <a:off x="0" y="6420525"/>
            <a:ext cx="12192000" cy="286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400"/>
              <a:buFont typeface="Calibri"/>
              <a:buNone/>
            </a:pPr>
            <a:r>
              <a:rPr i="0" lang="en-US" sz="2000" u="none" cap="none" strike="noStrike">
                <a:solidFill>
                  <a:srgbClr val="FFFFFF"/>
                </a:solidFill>
                <a:latin typeface="Poppins"/>
                <a:ea typeface="Poppins"/>
                <a:cs typeface="Poppins"/>
                <a:sym typeface="Poppins"/>
              </a:rPr>
              <a:t> Présentation plan d’action cibles non atteintes T4 2023</a:t>
            </a:r>
            <a:endParaRPr i="0" sz="2000" u="none" cap="none" strike="noStrike">
              <a:solidFill>
                <a:srgbClr val="FFFFFF"/>
              </a:solidFill>
              <a:latin typeface="Poppins"/>
              <a:ea typeface="Poppins"/>
              <a:cs typeface="Poppins"/>
              <a:sym typeface="Poppins"/>
            </a:endParaRPr>
          </a:p>
        </p:txBody>
      </p:sp>
      <p:sp>
        <p:nvSpPr>
          <p:cNvPr id="837" name="Google Shape;837;p80"/>
          <p:cNvSpPr/>
          <p:nvPr/>
        </p:nvSpPr>
        <p:spPr>
          <a:xfrm>
            <a:off x="512514" y="1176766"/>
            <a:ext cx="10774208"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Arial"/>
                <a:ea typeface="Arial"/>
                <a:cs typeface="Arial"/>
                <a:sym typeface="Arial"/>
              </a:rPr>
              <a:t>P</a:t>
            </a:r>
            <a:r>
              <a:rPr b="1" lang="en-US" sz="1800">
                <a:solidFill>
                  <a:srgbClr val="FFFFFF"/>
                </a:solidFill>
              </a:rPr>
              <a:t>0</a:t>
            </a:r>
            <a:r>
              <a:rPr b="1" lang="en-US" sz="1800">
                <a:solidFill>
                  <a:srgbClr val="FFFFFF"/>
                </a:solidFill>
                <a:latin typeface="Arial"/>
                <a:ea typeface="Arial"/>
                <a:cs typeface="Arial"/>
                <a:sym typeface="Arial"/>
              </a:rPr>
              <a:t>06 – Suivi et Conseil</a:t>
            </a:r>
            <a:endParaRPr/>
          </a:p>
        </p:txBody>
      </p:sp>
      <p:sp>
        <p:nvSpPr>
          <p:cNvPr id="838" name="Google Shape;838;p80"/>
          <p:cNvSpPr txBox="1"/>
          <p:nvPr>
            <p:ph type="title"/>
          </p:nvPr>
        </p:nvSpPr>
        <p:spPr>
          <a:xfrm>
            <a:off x="905275" y="0"/>
            <a:ext cx="10515600" cy="8469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P006 – Suivi &amp; Conseil</a:t>
            </a:r>
            <a:endParaRPr sz="2800"/>
          </a:p>
        </p:txBody>
      </p:sp>
      <p:pic>
        <p:nvPicPr>
          <p:cNvPr id="839" name="Google Shape;839;p8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3" name="Shape 843"/>
        <p:cNvGrpSpPr/>
        <p:nvPr/>
      </p:nvGrpSpPr>
      <p:grpSpPr>
        <a:xfrm>
          <a:off x="0" y="0"/>
          <a:ext cx="0" cy="0"/>
          <a:chOff x="0" y="0"/>
          <a:chExt cx="0" cy="0"/>
        </a:xfrm>
      </p:grpSpPr>
      <p:graphicFrame>
        <p:nvGraphicFramePr>
          <p:cNvPr id="844" name="Google Shape;844;p81"/>
          <p:cNvGraphicFramePr/>
          <p:nvPr/>
        </p:nvGraphicFramePr>
        <p:xfrm>
          <a:off x="498721" y="2404745"/>
          <a:ext cx="3000000" cy="3000000"/>
        </p:xfrm>
        <a:graphic>
          <a:graphicData uri="http://schemas.openxmlformats.org/drawingml/2006/table">
            <a:tbl>
              <a:tblPr>
                <a:noFill/>
                <a:tableStyleId>{B4AB0BF5-2397-4616-B71D-7BEB6B27EA97}</a:tableStyleId>
              </a:tblPr>
              <a:tblGrid>
                <a:gridCol w="621900"/>
                <a:gridCol w="4399950"/>
                <a:gridCol w="1655175"/>
                <a:gridCol w="2663400"/>
                <a:gridCol w="1808200"/>
              </a:tblGrid>
              <a:tr h="8401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Désignation</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Delai</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Responsable de suivi</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Réalisation</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r>
              <a:tr h="1922300">
                <a:tc>
                  <a:txBody>
                    <a:bodyPr/>
                    <a:lstStyle/>
                    <a:p>
                      <a:pPr indent="0" lvl="0" marL="0" marR="0" rtl="0" algn="l">
                        <a:spcBef>
                          <a:spcPts val="0"/>
                        </a:spcBef>
                        <a:spcAft>
                          <a:spcPts val="0"/>
                        </a:spcAft>
                        <a:buNone/>
                      </a:pPr>
                      <a:r>
                        <a:rPr lang="en-US" sz="1800">
                          <a:latin typeface="Poppins"/>
                          <a:ea typeface="Poppins"/>
                          <a:cs typeface="Poppins"/>
                          <a:sym typeface="Poppins"/>
                        </a:rPr>
                        <a:t>529</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Reprendre la création des calendriers de vaccination</a:t>
                      </a:r>
                      <a:endParaRPr i="0" sz="1800">
                        <a:solidFill>
                          <a:schemeClr val="dk1"/>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31/03/2023</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Haby</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100%</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845" name="Google Shape;845;p81"/>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Actions dans Qualipro (réalisées, en cours, en retard)</a:t>
            </a:r>
            <a:endParaRPr sz="2000">
              <a:solidFill>
                <a:schemeClr val="lt1"/>
              </a:solidFill>
              <a:latin typeface="Poppins"/>
              <a:ea typeface="Poppins"/>
              <a:cs typeface="Poppins"/>
              <a:sym typeface="Poppins"/>
            </a:endParaRPr>
          </a:p>
        </p:txBody>
      </p:sp>
      <p:sp>
        <p:nvSpPr>
          <p:cNvPr id="846" name="Google Shape;846;p81"/>
          <p:cNvSpPr/>
          <p:nvPr/>
        </p:nvSpPr>
        <p:spPr>
          <a:xfrm>
            <a:off x="498738" y="1460000"/>
            <a:ext cx="11148600" cy="4191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P006 – Suivi et Conseil</a:t>
            </a:r>
            <a:endParaRPr/>
          </a:p>
        </p:txBody>
      </p:sp>
      <p:sp>
        <p:nvSpPr>
          <p:cNvPr id="847" name="Google Shape;847;p81"/>
          <p:cNvSpPr txBox="1"/>
          <p:nvPr/>
        </p:nvSpPr>
        <p:spPr>
          <a:xfrm>
            <a:off x="498722" y="280508"/>
            <a:ext cx="10788000" cy="89607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P006 – Suivi &amp; Conseil</a:t>
            </a:r>
            <a:endParaRPr/>
          </a:p>
        </p:txBody>
      </p:sp>
      <p:pic>
        <p:nvPicPr>
          <p:cNvPr id="848" name="Google Shape;848;p81"/>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19"/>
          <p:cNvSpPr txBox="1"/>
          <p:nvPr>
            <p:ph type="title"/>
          </p:nvPr>
        </p:nvSpPr>
        <p:spPr>
          <a:xfrm>
            <a:off x="1512700" y="152600"/>
            <a:ext cx="106173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 PM01 – Gouvernance et management des performances</a:t>
            </a:r>
            <a:endParaRPr sz="2800"/>
          </a:p>
        </p:txBody>
      </p:sp>
      <p:graphicFrame>
        <p:nvGraphicFramePr>
          <p:cNvPr id="175" name="Google Shape;175;p19"/>
          <p:cNvGraphicFramePr/>
          <p:nvPr/>
        </p:nvGraphicFramePr>
        <p:xfrm>
          <a:off x="714050" y="2266213"/>
          <a:ext cx="3000000" cy="3000000"/>
        </p:xfrm>
        <a:graphic>
          <a:graphicData uri="http://schemas.openxmlformats.org/drawingml/2006/table">
            <a:tbl>
              <a:tblPr>
                <a:noFill/>
                <a:tableStyleId>{B4AB0BF5-2397-4616-B71D-7BEB6B27EA97}</a:tableStyleId>
              </a:tblPr>
              <a:tblGrid>
                <a:gridCol w="3247200"/>
                <a:gridCol w="1577400"/>
                <a:gridCol w="3236225"/>
                <a:gridCol w="2868275"/>
              </a:tblGrid>
              <a:tr h="842825">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Indicateurs non conformes</a:t>
                      </a:r>
                      <a:endParaRPr b="1" i="0" sz="1800" u="none" cap="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Responsable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Cause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Action corrective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1557550">
                <a:tc>
                  <a:txBody>
                    <a:bodyPr/>
                    <a:lstStyle/>
                    <a:p>
                      <a:pPr indent="0" lvl="0" marL="0" marR="0" rtl="0" algn="l">
                        <a:spcBef>
                          <a:spcPts val="0"/>
                        </a:spcBef>
                        <a:spcAft>
                          <a:spcPts val="0"/>
                        </a:spcAft>
                        <a:buNone/>
                      </a:pPr>
                      <a:r>
                        <a:rPr b="1" i="0" lang="en-US" sz="1800" u="none" cap="none" strike="noStrike">
                          <a:solidFill>
                            <a:srgbClr val="000000"/>
                          </a:solidFill>
                          <a:latin typeface="Poppins"/>
                          <a:ea typeface="Poppins"/>
                          <a:cs typeface="Poppins"/>
                          <a:sym typeface="Poppins"/>
                        </a:rPr>
                        <a:t>Taux d'atteinte des objectifs de croissance (2023)</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Lauriane</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 </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 -</a:t>
                      </a:r>
                      <a:endParaRPr sz="1800"/>
                    </a:p>
                    <a:p>
                      <a:pPr indent="0" lvl="0" marL="0" marR="0" rtl="0" algn="l">
                        <a:spcBef>
                          <a:spcPts val="0"/>
                        </a:spcBef>
                        <a:spcAft>
                          <a:spcPts val="0"/>
                        </a:spcAft>
                        <a:buNone/>
                      </a:pPr>
                      <a:r>
                        <a:rPr b="0" i="0" lang="en-US" sz="1800" u="none" cap="none" strike="noStrike">
                          <a:solidFill>
                            <a:srgbClr val="000000"/>
                          </a:solidFill>
                          <a:latin typeface="Poppins"/>
                          <a:ea typeface="Poppins"/>
                          <a:cs typeface="Poppins"/>
                          <a:sym typeface="Poppins"/>
                        </a:rPr>
                        <a:t> </a:t>
                      </a:r>
                      <a:endParaRPr sz="1800"/>
                    </a:p>
                  </a:txBody>
                  <a:tcPr marT="0" marB="0" marR="0" marL="0" anchor="ctr">
                    <a:lnL cap="flat" cmpd="sng" w="9525">
                      <a:solidFill>
                        <a:srgbClr val="808080"/>
                      </a:solidFill>
                      <a:prstDash val="solid"/>
                      <a:round/>
                      <a:headEnd len="sm" w="sm" type="none"/>
                      <a:tailEnd len="sm" w="sm" type="none"/>
                    </a:lnL>
                    <a:lnR cap="flat" cmpd="sng" w="9525">
                      <a:solidFill>
                        <a:srgbClr val="80808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176" name="Google Shape;176;p19"/>
          <p:cNvSpPr/>
          <p:nvPr/>
        </p:nvSpPr>
        <p:spPr>
          <a:xfrm>
            <a:off x="0" y="6482050"/>
            <a:ext cx="12192000" cy="2763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0" i="0" lang="en-US" sz="2000" u="none" cap="none" strike="noStrike">
                <a:solidFill>
                  <a:srgbClr val="FFFFFF"/>
                </a:solidFill>
                <a:latin typeface="Poppins"/>
                <a:ea typeface="Poppins"/>
                <a:cs typeface="Poppins"/>
                <a:sym typeface="Poppins"/>
              </a:rPr>
              <a:t> Présentation plan d’action cibles non atteintes </a:t>
            </a:r>
            <a:r>
              <a:rPr lang="en-US" sz="2000">
                <a:solidFill>
                  <a:srgbClr val="FFFFFF"/>
                </a:solidFill>
                <a:latin typeface="Poppins"/>
                <a:ea typeface="Poppins"/>
                <a:cs typeface="Poppins"/>
                <a:sym typeface="Poppins"/>
              </a:rPr>
              <a:t>T4</a:t>
            </a:r>
            <a:r>
              <a:rPr b="0" i="0" lang="en-US" sz="2000" u="none" cap="none" strike="noStrike">
                <a:solidFill>
                  <a:srgbClr val="FFFFFF"/>
                </a:solidFill>
                <a:latin typeface="Poppins"/>
                <a:ea typeface="Poppins"/>
                <a:cs typeface="Poppins"/>
                <a:sym typeface="Poppins"/>
              </a:rPr>
              <a:t> 2023</a:t>
            </a:r>
            <a:endParaRPr b="0" i="0" sz="2000" u="none" cap="none" strike="noStrike">
              <a:solidFill>
                <a:srgbClr val="FFFFFF"/>
              </a:solidFill>
              <a:latin typeface="Poppins"/>
              <a:ea typeface="Poppins"/>
              <a:cs typeface="Poppins"/>
              <a:sym typeface="Poppins"/>
            </a:endParaRPr>
          </a:p>
        </p:txBody>
      </p:sp>
      <p:sp>
        <p:nvSpPr>
          <p:cNvPr id="177" name="Google Shape;177;p19"/>
          <p:cNvSpPr/>
          <p:nvPr/>
        </p:nvSpPr>
        <p:spPr>
          <a:xfrm>
            <a:off x="714050" y="1252564"/>
            <a:ext cx="10929112"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Poppins"/>
                <a:ea typeface="Poppins"/>
                <a:cs typeface="Poppins"/>
                <a:sym typeface="Poppins"/>
              </a:rPr>
              <a:t>PM01 – Gouvernance et management des performances</a:t>
            </a:r>
            <a:endParaRPr sz="1800">
              <a:solidFill>
                <a:schemeClr val="lt1"/>
              </a:solidFill>
              <a:latin typeface="Poppins"/>
              <a:ea typeface="Poppins"/>
              <a:cs typeface="Poppins"/>
              <a:sym typeface="Poppins"/>
            </a:endParaRPr>
          </a:p>
        </p:txBody>
      </p:sp>
      <p:pic>
        <p:nvPicPr>
          <p:cNvPr id="178" name="Google Shape;178;p19"/>
          <p:cNvPicPr preferRelativeResize="0"/>
          <p:nvPr/>
        </p:nvPicPr>
        <p:blipFill rotWithShape="1">
          <a:blip r:embed="rId3">
            <a:alphaModFix/>
          </a:blip>
          <a:srcRect b="0" l="0" r="0" t="0"/>
          <a:stretch/>
        </p:blipFill>
        <p:spPr>
          <a:xfrm>
            <a:off x="167750" y="87420"/>
            <a:ext cx="1223156" cy="772490"/>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p82"/>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graphicFrame>
        <p:nvGraphicFramePr>
          <p:cNvPr id="854" name="Google Shape;854;p82"/>
          <p:cNvGraphicFramePr/>
          <p:nvPr/>
        </p:nvGraphicFramePr>
        <p:xfrm>
          <a:off x="844062" y="1241603"/>
          <a:ext cx="3000000" cy="3000000"/>
        </p:xfrm>
        <a:graphic>
          <a:graphicData uri="http://schemas.openxmlformats.org/drawingml/2006/table">
            <a:tbl>
              <a:tblPr>
                <a:noFill/>
                <a:tableStyleId>{B4AB0BF5-2397-4616-B71D-7BEB6B27EA97}</a:tableStyleId>
              </a:tblPr>
              <a:tblGrid>
                <a:gridCol w="3876025"/>
                <a:gridCol w="1636950"/>
                <a:gridCol w="4929700"/>
              </a:tblGrid>
              <a:tr h="5608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a:t>
                      </a:r>
                      <a:r>
                        <a:rPr b="1" lang="en-US" sz="1800">
                          <a:solidFill>
                            <a:srgbClr val="FFFFFF"/>
                          </a:solidFill>
                          <a:latin typeface="Poppins"/>
                          <a:ea typeface="Poppins"/>
                          <a:cs typeface="Poppins"/>
                          <a:sym typeface="Poppins"/>
                        </a:rPr>
                        <a:t>0</a:t>
                      </a:r>
                      <a:r>
                        <a:rPr b="1" i="0" lang="en-US" sz="1800" u="none" strike="noStrike">
                          <a:solidFill>
                            <a:srgbClr val="FFFFFF"/>
                          </a:solidFill>
                          <a:latin typeface="Poppins"/>
                          <a:ea typeface="Poppins"/>
                          <a:cs typeface="Poppins"/>
                          <a:sym typeface="Poppins"/>
                        </a:rPr>
                        <a:t>06 – Suivi &amp; Conseil</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b="1" i="0" sz="1800" u="none" strike="noStrike">
                        <a:solidFill>
                          <a:srgbClr val="752864"/>
                        </a:solidFill>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38675">
                <a:tc>
                  <a:txBody>
                    <a:bodyPr/>
                    <a:lstStyle/>
                    <a:p>
                      <a:pPr indent="0" lvl="0" marL="0" marR="0" rtl="0" algn="ctr">
                        <a:spcBef>
                          <a:spcPts val="0"/>
                        </a:spcBef>
                        <a:spcAft>
                          <a:spcPts val="0"/>
                        </a:spcAft>
                        <a:buNone/>
                      </a:pPr>
                      <a:r>
                        <a:rPr i="0" lang="en-US" sz="1800" u="none" strike="noStrike">
                          <a:solidFill>
                            <a:srgbClr val="752864"/>
                          </a:solidFill>
                          <a:latin typeface="Poppins"/>
                          <a:ea typeface="Poppins"/>
                          <a:cs typeface="Poppins"/>
                          <a:sym typeface="Poppins"/>
                        </a:rPr>
                        <a:t>Date du dernier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600"/>
                        <a:buFont typeface="Poppins"/>
                        <a:buNone/>
                      </a:pPr>
                      <a:r>
                        <a:rPr i="0" lang="en-US" sz="1800" u="none" strike="noStrike">
                          <a:solidFill>
                            <a:srgbClr val="000000"/>
                          </a:solidFill>
                          <a:latin typeface="Poppins"/>
                          <a:ea typeface="Poppins"/>
                          <a:cs typeface="Poppins"/>
                          <a:sym typeface="Poppins"/>
                        </a:rPr>
                        <a:t>07/05/2023</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298450" lvl="0" marL="285750" marR="0" rtl="0" algn="l">
                        <a:spcBef>
                          <a:spcPts val="0"/>
                        </a:spcBef>
                        <a:spcAft>
                          <a:spcPts val="0"/>
                        </a:spcAft>
                        <a:buClr>
                          <a:srgbClr val="000000"/>
                        </a:buClr>
                        <a:buSzPts val="1800"/>
                        <a:buFont typeface="Poppins"/>
                        <a:buChar char="•"/>
                      </a:pPr>
                      <a:r>
                        <a:rPr i="0" lang="en-US" sz="1800" u="none" strike="noStrike">
                          <a:solidFill>
                            <a:srgbClr val="000000"/>
                          </a:solidFill>
                          <a:latin typeface="Poppins"/>
                          <a:ea typeface="Poppins"/>
                          <a:cs typeface="Poppins"/>
                          <a:sym typeface="Poppins"/>
                        </a:rPr>
                        <a:t>02 point faibles ;</a:t>
                      </a:r>
                      <a:endParaRPr sz="1800">
                        <a:latin typeface="Poppins"/>
                        <a:ea typeface="Poppins"/>
                        <a:cs typeface="Poppins"/>
                        <a:sym typeface="Poppins"/>
                      </a:endParaRPr>
                    </a:p>
                    <a:p>
                      <a:pPr indent="-298450" lvl="0" marL="285750" marR="0" rtl="0" algn="l">
                        <a:spcBef>
                          <a:spcPts val="0"/>
                        </a:spcBef>
                        <a:spcAft>
                          <a:spcPts val="0"/>
                        </a:spcAft>
                        <a:buClr>
                          <a:srgbClr val="000000"/>
                        </a:buClr>
                        <a:buSzPts val="1800"/>
                        <a:buFont typeface="Poppins"/>
                        <a:buChar char="•"/>
                      </a:pPr>
                      <a:r>
                        <a:rPr i="0" lang="en-US" sz="1800" u="none" strike="noStrike">
                          <a:solidFill>
                            <a:srgbClr val="000000"/>
                          </a:solidFill>
                          <a:latin typeface="Poppins"/>
                          <a:ea typeface="Poppins"/>
                          <a:cs typeface="Poppins"/>
                          <a:sym typeface="Poppins"/>
                        </a:rPr>
                        <a:t>03 écarts;</a:t>
                      </a:r>
                      <a:endParaRPr sz="1800">
                        <a:latin typeface="Poppins"/>
                        <a:ea typeface="Poppins"/>
                        <a:cs typeface="Poppins"/>
                        <a:sym typeface="Poppins"/>
                      </a:endParaRPr>
                    </a:p>
                    <a:p>
                      <a:pPr indent="-298450" lvl="0" marL="285750" marR="0" rtl="0" algn="l">
                        <a:spcBef>
                          <a:spcPts val="0"/>
                        </a:spcBef>
                        <a:spcAft>
                          <a:spcPts val="0"/>
                        </a:spcAft>
                        <a:buClr>
                          <a:srgbClr val="000000"/>
                        </a:buClr>
                        <a:buSzPts val="1800"/>
                        <a:buFont typeface="Poppins"/>
                        <a:buChar char="•"/>
                      </a:pPr>
                      <a:r>
                        <a:rPr i="0" lang="en-US" sz="1800" u="none" strike="noStrike">
                          <a:solidFill>
                            <a:srgbClr val="000000"/>
                          </a:solidFill>
                          <a:latin typeface="Poppins"/>
                          <a:ea typeface="Poppins"/>
                          <a:cs typeface="Poppins"/>
                          <a:sym typeface="Poppins"/>
                        </a:rPr>
                        <a:t>01 piste d’amélioration</a:t>
                      </a:r>
                      <a:endParaRPr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7525">
                <a:tc>
                  <a:txBody>
                    <a:bodyPr/>
                    <a:lstStyle/>
                    <a:p>
                      <a:pPr indent="0" lvl="0" marL="0" marR="0" rtl="0" algn="ctr">
                        <a:spcBef>
                          <a:spcPts val="0"/>
                        </a:spcBef>
                        <a:spcAft>
                          <a:spcPts val="0"/>
                        </a:spcAft>
                        <a:buNone/>
                      </a:pPr>
                      <a:r>
                        <a:rPr i="0" lang="en-US" sz="1800" u="none" strike="noStrike">
                          <a:solidFill>
                            <a:srgbClr val="752864"/>
                          </a:solidFill>
                          <a:latin typeface="Poppins"/>
                          <a:ea typeface="Poppins"/>
                          <a:cs typeface="Poppins"/>
                          <a:sym typeface="Poppins"/>
                        </a:rPr>
                        <a:t>Derniers Audits cloturés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OUI</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1199475">
                <a:tc>
                  <a:txBody>
                    <a:bodyPr/>
                    <a:lstStyle/>
                    <a:p>
                      <a:pPr indent="0" lvl="0" marL="0" marR="0" rtl="0" algn="ctr">
                        <a:spcBef>
                          <a:spcPts val="0"/>
                        </a:spcBef>
                        <a:spcAft>
                          <a:spcPts val="0"/>
                        </a:spcAft>
                        <a:buNone/>
                      </a:pPr>
                      <a:r>
                        <a:rPr i="0" lang="en-US" sz="1800" u="none" strike="noStrike">
                          <a:solidFill>
                            <a:srgbClr val="752864"/>
                          </a:solidFill>
                          <a:latin typeface="Poppins"/>
                          <a:ea typeface="Poppins"/>
                          <a:cs typeface="Poppins"/>
                          <a:sym typeface="Poppins"/>
                        </a:rPr>
                        <a:t>Ecarts/</a:t>
                      </a:r>
                      <a:r>
                        <a:rPr lang="en-US" sz="1800">
                          <a:solidFill>
                            <a:srgbClr val="752864"/>
                          </a:solidFill>
                          <a:latin typeface="Poppins"/>
                          <a:ea typeface="Poppins"/>
                          <a:cs typeface="Poppins"/>
                          <a:sym typeface="Poppins"/>
                        </a:rPr>
                        <a:t>points</a:t>
                      </a:r>
                      <a:r>
                        <a:rPr i="0" lang="en-US" sz="1800" u="none" strike="noStrike">
                          <a:solidFill>
                            <a:srgbClr val="752864"/>
                          </a:solidFill>
                          <a:latin typeface="Poppins"/>
                          <a:ea typeface="Poppins"/>
                          <a:cs typeface="Poppins"/>
                          <a:sym typeface="Poppins"/>
                        </a:rPr>
                        <a:t> faibles ouverts/non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NON</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54250">
                <a:tc>
                  <a:txBody>
                    <a:bodyPr/>
                    <a:lstStyle/>
                    <a:p>
                      <a:pPr indent="0" lvl="0" marL="0" marR="0" rtl="0" algn="ctr">
                        <a:spcBef>
                          <a:spcPts val="0"/>
                        </a:spcBef>
                        <a:spcAft>
                          <a:spcPts val="0"/>
                        </a:spcAft>
                        <a:buNone/>
                      </a:pPr>
                      <a:r>
                        <a:rPr i="0" lang="en-US" sz="1800" u="none" strike="noStrike">
                          <a:solidFill>
                            <a:srgbClr val="752864"/>
                          </a:solidFill>
                          <a:latin typeface="Poppins"/>
                          <a:ea typeface="Poppins"/>
                          <a:cs typeface="Poppins"/>
                          <a:sym typeface="Poppins"/>
                        </a:rPr>
                        <a:t>Date du prochain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Février</a:t>
                      </a:r>
                      <a:r>
                        <a:rPr i="0" lang="en-US" sz="1800" u="none" strike="noStrike">
                          <a:solidFill>
                            <a:schemeClr val="dk1"/>
                          </a:solidFill>
                          <a:latin typeface="Poppins"/>
                          <a:ea typeface="Poppins"/>
                          <a:cs typeface="Poppins"/>
                          <a:sym typeface="Poppins"/>
                        </a:rPr>
                        <a:t> </a:t>
                      </a:r>
                      <a:r>
                        <a:rPr i="0" lang="en-US" sz="1800" u="none" strike="noStrike">
                          <a:solidFill>
                            <a:schemeClr val="dk1"/>
                          </a:solidFill>
                          <a:latin typeface="Poppins"/>
                          <a:ea typeface="Poppins"/>
                          <a:cs typeface="Poppins"/>
                          <a:sym typeface="Poppins"/>
                        </a:rPr>
                        <a:t>2024</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rgbClr val="CC33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855" name="Google Shape;855;p82"/>
          <p:cNvSpPr txBox="1"/>
          <p:nvPr>
            <p:ph type="title"/>
          </p:nvPr>
        </p:nvSpPr>
        <p:spPr>
          <a:xfrm>
            <a:off x="974724" y="280645"/>
            <a:ext cx="10515600" cy="74739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4000"/>
              <a:buFont typeface="Poppins"/>
              <a:buNone/>
            </a:pPr>
            <a:r>
              <a:rPr b="1" lang="en-US" sz="2800">
                <a:solidFill>
                  <a:srgbClr val="752864"/>
                </a:solidFill>
                <a:latin typeface="Poppins"/>
                <a:ea typeface="Poppins"/>
                <a:cs typeface="Poppins"/>
                <a:sym typeface="Poppins"/>
              </a:rPr>
              <a:t>P006 – SUIVI ET CONSEIL</a:t>
            </a:r>
            <a:endParaRPr sz="2800"/>
          </a:p>
        </p:txBody>
      </p:sp>
      <p:pic>
        <p:nvPicPr>
          <p:cNvPr id="856" name="Google Shape;856;p8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83"/>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graphicFrame>
        <p:nvGraphicFramePr>
          <p:cNvPr id="862" name="Google Shape;862;p83"/>
          <p:cNvGraphicFramePr/>
          <p:nvPr/>
        </p:nvGraphicFramePr>
        <p:xfrm>
          <a:off x="1431234" y="1855810"/>
          <a:ext cx="3000000" cy="3000000"/>
        </p:xfrm>
        <a:graphic>
          <a:graphicData uri="http://schemas.openxmlformats.org/drawingml/2006/table">
            <a:tbl>
              <a:tblPr>
                <a:noFill/>
                <a:tableStyleId>{B4AB0BF5-2397-4616-B71D-7BEB6B27EA97}</a:tableStyleId>
              </a:tblPr>
              <a:tblGrid>
                <a:gridCol w="9064475"/>
              </a:tblGrid>
              <a:tr h="382100">
                <a:tc>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a:t>
                      </a:r>
                      <a:r>
                        <a:rPr b="1" lang="en-US" sz="1800">
                          <a:solidFill>
                            <a:srgbClr val="FFFFFF"/>
                          </a:solidFill>
                          <a:latin typeface="Poppins"/>
                          <a:ea typeface="Poppins"/>
                          <a:cs typeface="Poppins"/>
                          <a:sym typeface="Poppins"/>
                        </a:rPr>
                        <a:t>0</a:t>
                      </a:r>
                      <a:r>
                        <a:rPr b="1" i="0" lang="en-US" sz="1800" u="none" strike="noStrike">
                          <a:solidFill>
                            <a:srgbClr val="FFFFFF"/>
                          </a:solidFill>
                          <a:latin typeface="Poppins"/>
                          <a:ea typeface="Poppins"/>
                          <a:cs typeface="Poppins"/>
                          <a:sym typeface="Poppins"/>
                        </a:rPr>
                        <a:t>06 – Suivi &amp; Conseil</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r>
              <a:tr h="378975">
                <a:tc>
                  <a:txBody>
                    <a:bodyPr/>
                    <a:lstStyle/>
                    <a:p>
                      <a:pPr indent="0" lvl="0" marL="0" marR="0" rtl="0" algn="l">
                        <a:spcBef>
                          <a:spcPts val="0"/>
                        </a:spcBef>
                        <a:spcAft>
                          <a:spcPts val="0"/>
                        </a:spcAft>
                        <a:buNone/>
                      </a:pPr>
                      <a:r>
                        <a:t/>
                      </a:r>
                      <a:endParaRPr b="0" i="0" sz="14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r>
              <a:tr h="7579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1627350">
                <a:tc>
                  <a:txBody>
                    <a:bodyPr/>
                    <a:lstStyle/>
                    <a:p>
                      <a:pPr indent="0" lvl="0" marL="0" marR="0" rtl="0" algn="ctr">
                        <a:lnSpc>
                          <a:spcPct val="100000"/>
                        </a:lnSpc>
                        <a:spcBef>
                          <a:spcPts val="0"/>
                        </a:spcBef>
                        <a:spcAft>
                          <a:spcPts val="0"/>
                        </a:spcAft>
                        <a:buClr>
                          <a:schemeClr val="dk1"/>
                        </a:buClr>
                        <a:buSzPts val="1800"/>
                        <a:buFont typeface="Poppins"/>
                        <a:buNone/>
                      </a:pPr>
                      <a:r>
                        <a:rPr lang="en-US" sz="1800">
                          <a:latin typeface="Poppins"/>
                          <a:ea typeface="Poppins"/>
                          <a:cs typeface="Poppins"/>
                          <a:sym typeface="Poppins"/>
                        </a:rPr>
                        <a:t>Difficultés avec les outils logiciels</a:t>
                      </a:r>
                      <a:endParaRPr sz="1800">
                        <a:latin typeface="Poppins"/>
                        <a:ea typeface="Poppins"/>
                        <a:cs typeface="Poppins"/>
                        <a:sym typeface="Poppins"/>
                      </a:endParaRPr>
                    </a:p>
                    <a:p>
                      <a:pPr indent="0" lvl="0" marL="0" marR="0" rtl="0" algn="ctr">
                        <a:lnSpc>
                          <a:spcPct val="100000"/>
                        </a:lnSpc>
                        <a:spcBef>
                          <a:spcPts val="0"/>
                        </a:spcBef>
                        <a:spcAft>
                          <a:spcPts val="0"/>
                        </a:spcAft>
                        <a:buClr>
                          <a:schemeClr val="dk1"/>
                        </a:buClr>
                        <a:buSzPts val="1800"/>
                        <a:buFont typeface="Poppins"/>
                        <a:buNone/>
                      </a:pPr>
                      <a:r>
                        <a:rPr lang="en-US" sz="1800">
                          <a:latin typeface="Poppins"/>
                          <a:ea typeface="Poppins"/>
                          <a:cs typeface="Poppins"/>
                          <a:sym typeface="Poppins"/>
                        </a:rPr>
                        <a:t>Difficulté avec le </a:t>
                      </a:r>
                      <a:r>
                        <a:rPr lang="en-US" sz="1800">
                          <a:latin typeface="Poppins"/>
                          <a:ea typeface="Poppins"/>
                          <a:cs typeface="Poppins"/>
                          <a:sym typeface="Poppins"/>
                        </a:rPr>
                        <a:t>téléphone</a:t>
                      </a:r>
                      <a:r>
                        <a:rPr lang="en-US" sz="1800">
                          <a:latin typeface="Poppins"/>
                          <a:ea typeface="Poppins"/>
                          <a:cs typeface="Poppins"/>
                          <a:sym typeface="Poppins"/>
                        </a:rPr>
                        <a:t> parfois (coupure)</a:t>
                      </a:r>
                      <a:endParaRPr sz="1800"/>
                    </a:p>
                    <a:p>
                      <a:pPr indent="0" lvl="0" marL="0" marR="0" rtl="0" algn="ctr">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863" name="Google Shape;863;p83"/>
          <p:cNvSpPr txBox="1"/>
          <p:nvPr>
            <p:ph type="title"/>
          </p:nvPr>
        </p:nvSpPr>
        <p:spPr>
          <a:xfrm>
            <a:off x="1098240" y="320313"/>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P006 – Suivi &amp; Conseil</a:t>
            </a:r>
            <a:endParaRPr sz="2800"/>
          </a:p>
        </p:txBody>
      </p:sp>
      <p:pic>
        <p:nvPicPr>
          <p:cNvPr id="864" name="Google Shape;864;p83"/>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p84"/>
          <p:cNvSpPr/>
          <p:nvPr/>
        </p:nvSpPr>
        <p:spPr>
          <a:xfrm>
            <a:off x="1502230" y="2446907"/>
            <a:ext cx="9326880" cy="156966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Gestion de Stock</a:t>
            </a:r>
            <a:r>
              <a:rPr b="1" lang="en-US" sz="4800">
                <a:solidFill>
                  <a:srgbClr val="752864"/>
                </a:solidFill>
                <a:latin typeface="Poppins"/>
                <a:ea typeface="Poppins"/>
                <a:cs typeface="Poppins"/>
                <a:sym typeface="Poppins"/>
              </a:rPr>
              <a:t> / </a:t>
            </a:r>
            <a:r>
              <a:rPr b="1" i="0" lang="en-US" sz="4800" u="none" cap="none" strike="noStrike">
                <a:solidFill>
                  <a:srgbClr val="752864"/>
                </a:solidFill>
                <a:latin typeface="Poppins"/>
                <a:ea typeface="Poppins"/>
                <a:cs typeface="Poppins"/>
                <a:sym typeface="Poppins"/>
              </a:rPr>
              <a:t>Approvisionnement</a:t>
            </a:r>
            <a:r>
              <a:rPr b="1" lang="en-US" sz="4800">
                <a:solidFill>
                  <a:srgbClr val="752864"/>
                </a:solidFill>
                <a:latin typeface="Poppins"/>
                <a:ea typeface="Poppins"/>
                <a:cs typeface="Poppins"/>
                <a:sym typeface="Poppins"/>
              </a:rPr>
              <a:t> / A</a:t>
            </a:r>
            <a:r>
              <a:rPr b="1" i="0" lang="en-US" sz="4800" u="none" cap="none" strike="noStrike">
                <a:solidFill>
                  <a:srgbClr val="752864"/>
                </a:solidFill>
                <a:latin typeface="Poppins"/>
                <a:ea typeface="Poppins"/>
                <a:cs typeface="Poppins"/>
                <a:sym typeface="Poppins"/>
              </a:rPr>
              <a:t>chats</a:t>
            </a:r>
            <a:endParaRPr b="1" i="0" sz="4800" u="none" cap="none" strike="noStrike">
              <a:solidFill>
                <a:srgbClr val="752864"/>
              </a:solidFill>
              <a:latin typeface="Poppins"/>
              <a:ea typeface="Poppins"/>
              <a:cs typeface="Poppins"/>
              <a:sym typeface="Poppins"/>
            </a:endParaRPr>
          </a:p>
        </p:txBody>
      </p:sp>
      <p:pic>
        <p:nvPicPr>
          <p:cNvPr id="870" name="Google Shape;870;p84"/>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grpSp>
        <p:nvGrpSpPr>
          <p:cNvPr id="875" name="Google Shape;875;p85"/>
          <p:cNvGrpSpPr/>
          <p:nvPr/>
        </p:nvGrpSpPr>
        <p:grpSpPr>
          <a:xfrm>
            <a:off x="605117" y="1681511"/>
            <a:ext cx="3143925" cy="1152963"/>
            <a:chOff x="-1" y="-1"/>
            <a:chExt cx="4996557" cy="1152962"/>
          </a:xfrm>
        </p:grpSpPr>
        <p:sp>
          <p:nvSpPr>
            <p:cNvPr id="876" name="Google Shape;876;p85"/>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Finalité</a:t>
              </a:r>
              <a:endParaRPr/>
            </a:p>
          </p:txBody>
        </p:sp>
        <p:grpSp>
          <p:nvGrpSpPr>
            <p:cNvPr id="877" name="Google Shape;877;p85"/>
            <p:cNvGrpSpPr/>
            <p:nvPr/>
          </p:nvGrpSpPr>
          <p:grpSpPr>
            <a:xfrm>
              <a:off x="4191985" y="-1"/>
              <a:ext cx="804571" cy="1152962"/>
              <a:chOff x="0" y="0"/>
              <a:chExt cx="804567" cy="1152959"/>
            </a:xfrm>
          </p:grpSpPr>
          <p:sp>
            <p:nvSpPr>
              <p:cNvPr id="878" name="Google Shape;878;p85"/>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879" name="Google Shape;879;p85"/>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1</a:t>
                </a:r>
                <a:endParaRPr/>
              </a:p>
            </p:txBody>
          </p:sp>
          <p:sp>
            <p:nvSpPr>
              <p:cNvPr id="880" name="Google Shape;880;p85"/>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881" name="Google Shape;881;p85"/>
          <p:cNvGrpSpPr/>
          <p:nvPr/>
        </p:nvGrpSpPr>
        <p:grpSpPr>
          <a:xfrm>
            <a:off x="3887012" y="2018628"/>
            <a:ext cx="930955" cy="442988"/>
            <a:chOff x="34099" y="0"/>
            <a:chExt cx="2592661" cy="453439"/>
          </a:xfrm>
        </p:grpSpPr>
        <p:cxnSp>
          <p:nvCxnSpPr>
            <p:cNvPr id="882" name="Google Shape;882;p85"/>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883" name="Google Shape;883;p85"/>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884" name="Google Shape;884;p85"/>
          <p:cNvSpPr txBox="1"/>
          <p:nvPr/>
        </p:nvSpPr>
        <p:spPr>
          <a:xfrm>
            <a:off x="4955938" y="1587099"/>
            <a:ext cx="6687224" cy="92333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Poppins"/>
                <a:ea typeface="Poppins"/>
                <a:cs typeface="Poppins"/>
                <a:sym typeface="Poppins"/>
              </a:rPr>
              <a:t>Assurer la disponibilité permanente des ressources nécessaires dans le respect des exigences (règlementations, normes, bonnes pratiques, internes).	</a:t>
            </a:r>
            <a:endParaRPr/>
          </a:p>
        </p:txBody>
      </p:sp>
      <p:grpSp>
        <p:nvGrpSpPr>
          <p:cNvPr id="885" name="Google Shape;885;p85"/>
          <p:cNvGrpSpPr/>
          <p:nvPr/>
        </p:nvGrpSpPr>
        <p:grpSpPr>
          <a:xfrm>
            <a:off x="605116" y="4149820"/>
            <a:ext cx="3143926" cy="1152963"/>
            <a:chOff x="-1" y="-1"/>
            <a:chExt cx="4996557" cy="1152962"/>
          </a:xfrm>
        </p:grpSpPr>
        <p:sp>
          <p:nvSpPr>
            <p:cNvPr id="886" name="Google Shape;886;p85"/>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887" name="Google Shape;887;p85"/>
            <p:cNvGrpSpPr/>
            <p:nvPr/>
          </p:nvGrpSpPr>
          <p:grpSpPr>
            <a:xfrm>
              <a:off x="4191985" y="-1"/>
              <a:ext cx="804571" cy="1152962"/>
              <a:chOff x="0" y="0"/>
              <a:chExt cx="804567" cy="1152959"/>
            </a:xfrm>
          </p:grpSpPr>
          <p:sp>
            <p:nvSpPr>
              <p:cNvPr id="888" name="Google Shape;888;p85"/>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889" name="Google Shape;889;p85"/>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890" name="Google Shape;890;p85"/>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891" name="Google Shape;891;p85"/>
          <p:cNvGrpSpPr/>
          <p:nvPr/>
        </p:nvGrpSpPr>
        <p:grpSpPr>
          <a:xfrm>
            <a:off x="3941491" y="4483261"/>
            <a:ext cx="930955" cy="442988"/>
            <a:chOff x="34099" y="0"/>
            <a:chExt cx="2592661" cy="453439"/>
          </a:xfrm>
        </p:grpSpPr>
        <p:cxnSp>
          <p:nvCxnSpPr>
            <p:cNvPr id="892" name="Google Shape;892;p85"/>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893" name="Google Shape;893;p85"/>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894" name="Google Shape;894;p85"/>
          <p:cNvSpPr txBox="1"/>
          <p:nvPr/>
        </p:nvSpPr>
        <p:spPr>
          <a:xfrm>
            <a:off x="4955938" y="4030015"/>
            <a:ext cx="6687300" cy="12468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000"/>
              <a:buFont typeface="Poppins"/>
              <a:buChar char="-"/>
            </a:pPr>
            <a:r>
              <a:rPr lang="en-US" sz="2000">
                <a:solidFill>
                  <a:schemeClr val="dk1"/>
                </a:solidFill>
                <a:latin typeface="Poppins"/>
                <a:ea typeface="Poppins"/>
                <a:cs typeface="Poppins"/>
                <a:sym typeface="Poppins"/>
              </a:rPr>
              <a:t> </a:t>
            </a:r>
            <a:r>
              <a:rPr b="1" lang="en-US" sz="1800">
                <a:solidFill>
                  <a:schemeClr val="dk1"/>
                </a:solidFill>
                <a:latin typeface="Poppins"/>
                <a:ea typeface="Poppins"/>
                <a:cs typeface="Poppins"/>
                <a:sym typeface="Poppins"/>
              </a:rPr>
              <a:t>De : </a:t>
            </a:r>
            <a:r>
              <a:rPr lang="en-US" sz="1800">
                <a:solidFill>
                  <a:schemeClr val="dk1"/>
                </a:solidFill>
                <a:latin typeface="Poppins"/>
                <a:ea typeface="Poppins"/>
                <a:cs typeface="Poppins"/>
                <a:sym typeface="Poppins"/>
              </a:rPr>
              <a:t>Besoins en ressources (consommables, médicaments, équipements, prestations);</a:t>
            </a:r>
            <a:endParaRPr sz="1800"/>
          </a:p>
          <a:p>
            <a:pPr indent="-273050" lvl="0" marL="285750" marR="0" rtl="0" algn="l">
              <a:lnSpc>
                <a:spcPct val="150000"/>
              </a:lnSpc>
              <a:spcBef>
                <a:spcPts val="0"/>
              </a:spcBef>
              <a:spcAft>
                <a:spcPts val="0"/>
              </a:spcAft>
              <a:buClr>
                <a:schemeClr val="dk1"/>
              </a:buClr>
              <a:buSzPts val="1800"/>
              <a:buFont typeface="Poppins"/>
              <a:buChar char="-"/>
            </a:pPr>
            <a:r>
              <a:rPr b="1" lang="en-US" sz="1800">
                <a:solidFill>
                  <a:schemeClr val="dk1"/>
                </a:solidFill>
                <a:latin typeface="Poppins"/>
                <a:ea typeface="Poppins"/>
                <a:cs typeface="Poppins"/>
                <a:sym typeface="Poppins"/>
              </a:rPr>
              <a:t>A : </a:t>
            </a:r>
            <a:r>
              <a:rPr lang="en-US" sz="1800">
                <a:solidFill>
                  <a:schemeClr val="dk1"/>
                </a:solidFill>
                <a:latin typeface="Poppins"/>
                <a:ea typeface="Poppins"/>
                <a:cs typeface="Poppins"/>
                <a:sym typeface="Poppins"/>
              </a:rPr>
              <a:t>Satisfaction des besoins et efficacité </a:t>
            </a:r>
            <a:endParaRPr sz="1800">
              <a:solidFill>
                <a:schemeClr val="dk1"/>
              </a:solidFill>
              <a:latin typeface="Poppins"/>
              <a:ea typeface="Poppins"/>
              <a:cs typeface="Poppins"/>
              <a:sym typeface="Poppins"/>
            </a:endParaRPr>
          </a:p>
        </p:txBody>
      </p:sp>
      <p:sp>
        <p:nvSpPr>
          <p:cNvPr id="895" name="Google Shape;895;p85"/>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Finalité &amp; Périmètre</a:t>
            </a:r>
            <a:endParaRPr/>
          </a:p>
        </p:txBody>
      </p:sp>
      <p:sp>
        <p:nvSpPr>
          <p:cNvPr id="896" name="Google Shape;896;p85"/>
          <p:cNvSpPr txBox="1"/>
          <p:nvPr/>
        </p:nvSpPr>
        <p:spPr>
          <a:xfrm>
            <a:off x="731614" y="1096052"/>
            <a:ext cx="346505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Bigué</a:t>
            </a:r>
            <a:endParaRPr sz="1800">
              <a:solidFill>
                <a:schemeClr val="dk1"/>
              </a:solidFill>
              <a:latin typeface="Poppins"/>
              <a:ea typeface="Poppins"/>
              <a:cs typeface="Poppins"/>
              <a:sym typeface="Poppins"/>
            </a:endParaRPr>
          </a:p>
          <a:p>
            <a:pPr indent="0" lvl="0" marL="0" marR="0" rtl="0" algn="l">
              <a:spcBef>
                <a:spcPts val="0"/>
              </a:spcBef>
              <a:spcAft>
                <a:spcPts val="0"/>
              </a:spcAft>
              <a:buNone/>
            </a:pPr>
            <a:r>
              <a:t/>
            </a:r>
            <a:endParaRPr sz="1800">
              <a:solidFill>
                <a:schemeClr val="dk1"/>
              </a:solidFill>
              <a:latin typeface="Poppins"/>
              <a:ea typeface="Poppins"/>
              <a:cs typeface="Poppins"/>
              <a:sym typeface="Poppins"/>
            </a:endParaRPr>
          </a:p>
        </p:txBody>
      </p:sp>
      <p:sp>
        <p:nvSpPr>
          <p:cNvPr id="897" name="Google Shape;897;p85"/>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PS01 – Gestion de stocks, Appro &amp; Achats</a:t>
            </a:r>
            <a:endParaRPr sz="2800"/>
          </a:p>
        </p:txBody>
      </p:sp>
      <p:pic>
        <p:nvPicPr>
          <p:cNvPr id="898" name="Google Shape;898;p85"/>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86"/>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904" name="Google Shape;904;p86"/>
          <p:cNvSpPr txBox="1"/>
          <p:nvPr>
            <p:ph type="title"/>
          </p:nvPr>
        </p:nvSpPr>
        <p:spPr>
          <a:xfrm>
            <a:off x="1349700" y="198712"/>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PS01 – Gestion de stocks, Appro &amp; Achats</a:t>
            </a:r>
            <a:endParaRPr sz="2800"/>
          </a:p>
        </p:txBody>
      </p:sp>
      <p:graphicFrame>
        <p:nvGraphicFramePr>
          <p:cNvPr id="905" name="Google Shape;905;p86"/>
          <p:cNvGraphicFramePr/>
          <p:nvPr/>
        </p:nvGraphicFramePr>
        <p:xfrm>
          <a:off x="351478" y="1796148"/>
          <a:ext cx="3000000" cy="3000000"/>
        </p:xfrm>
        <a:graphic>
          <a:graphicData uri="http://schemas.openxmlformats.org/drawingml/2006/table">
            <a:tbl>
              <a:tblPr>
                <a:noFill/>
                <a:tableStyleId>{B4AB0BF5-2397-4616-B71D-7BEB6B27EA97}</a:tableStyleId>
              </a:tblPr>
              <a:tblGrid>
                <a:gridCol w="2886475"/>
                <a:gridCol w="877500"/>
                <a:gridCol w="1309275"/>
                <a:gridCol w="849625"/>
                <a:gridCol w="3985100"/>
                <a:gridCol w="1582025"/>
              </a:tblGrid>
              <a:tr h="5827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 </a:t>
                      </a:r>
                      <a:endParaRPr sz="1800"/>
                    </a:p>
                  </a:txBody>
                  <a:tcPr marT="0" marB="0" marR="0" marL="0"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a:t>
                      </a:r>
                      <a:endParaRPr sz="1800"/>
                    </a:p>
                  </a:txBody>
                  <a:tcPr marT="0" marB="0" marR="0" marL="0"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FREQ.</a:t>
                      </a:r>
                      <a:endParaRPr sz="1800"/>
                    </a:p>
                  </a:txBody>
                  <a:tcPr marT="0" marB="0" marR="0" marL="0"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CIBLE</a:t>
                      </a:r>
                      <a:endParaRPr sz="1800"/>
                    </a:p>
                  </a:txBody>
                  <a:tcPr marT="0" marB="0" marR="0" marL="0"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METHODE DE CALCUL</a:t>
                      </a:r>
                      <a:endParaRPr sz="1800"/>
                    </a:p>
                  </a:txBody>
                  <a:tcPr marT="0" marB="0" marR="0" marL="0"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TYPE</a:t>
                      </a:r>
                      <a:endParaRPr sz="1800"/>
                    </a:p>
                  </a:txBody>
                  <a:tcPr marT="0" marB="0" marR="0" marL="0" anchor="ctr">
                    <a:lnL cap="flat" cmpd="sng" w="12700">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r>
              <a:tr h="92647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Taux  d'indisponibilité de produits médicaux sensibles sur le marché</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Mensuelle</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1" i="0" lang="en-US" sz="1800" u="none" strike="noStrike">
                          <a:solidFill>
                            <a:schemeClr val="dk1"/>
                          </a:solidFill>
                          <a:latin typeface="Poppins"/>
                          <a:ea typeface="Poppins"/>
                          <a:cs typeface="Poppins"/>
                          <a:sym typeface="Poppins"/>
                        </a:rPr>
                        <a:t>&lt;5%</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rPr b="0" i="0" lang="en-US" sz="1800" u="none" strike="noStrike">
                          <a:latin typeface="Poppins"/>
                          <a:ea typeface="Poppins"/>
                          <a:cs typeface="Poppins"/>
                          <a:sym typeface="Poppins"/>
                        </a:rPr>
                        <a:t> </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Indicateur de suivi</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1235300">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de ruptures signalées</a:t>
                      </a:r>
                      <a:endParaRPr b="0" i="0" sz="1800" u="none" strike="noStrike">
                        <a:solidFill>
                          <a:srgbClr val="403151"/>
                        </a:solidFill>
                        <a:latin typeface="Poppins"/>
                        <a:ea typeface="Poppins"/>
                        <a:cs typeface="Poppins"/>
                        <a:sym typeface="Poppins"/>
                      </a:endParaRPr>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b="0" i="0" sz="1800" u="none" strike="noStrike">
                        <a:solidFill>
                          <a:srgbClr val="403151"/>
                        </a:solidFill>
                        <a:latin typeface="Poppins"/>
                        <a:ea typeface="Poppins"/>
                        <a:cs typeface="Poppins"/>
                        <a:sym typeface="Poppins"/>
                      </a:endParaRPr>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Mensuelle</a:t>
                      </a:r>
                      <a:endParaRPr b="0" i="0" sz="1800" u="none" strike="noStrike">
                        <a:solidFill>
                          <a:srgbClr val="403151"/>
                        </a:solidFill>
                        <a:latin typeface="Poppins"/>
                        <a:ea typeface="Poppins"/>
                        <a:cs typeface="Poppins"/>
                        <a:sym typeface="Poppins"/>
                      </a:endParaRPr>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1" i="0" lang="en-US" sz="1800" u="none" strike="noStrike">
                          <a:solidFill>
                            <a:schemeClr val="dk1"/>
                          </a:solidFill>
                          <a:latin typeface="Poppins"/>
                          <a:ea typeface="Poppins"/>
                          <a:cs typeface="Poppins"/>
                          <a:sym typeface="Poppins"/>
                        </a:rPr>
                        <a:t>&lt;1</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de ruptures signalées sur des fiches d'incidents</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Indicateur de performance</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1235300">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de défaillances à l'utilisation (produits non conformes)</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1" i="0" lang="en-US" sz="1800" u="none" strike="noStrike">
                          <a:solidFill>
                            <a:schemeClr val="dk1"/>
                          </a:solidFill>
                          <a:latin typeface="Poppins"/>
                          <a:ea typeface="Poppins"/>
                          <a:cs typeface="Poppins"/>
                          <a:sym typeface="Poppins"/>
                        </a:rPr>
                        <a:t>&lt;5</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de fiches d'incidents</a:t>
                      </a:r>
                      <a:endParaRPr b="0" i="0" sz="1800" u="none" strike="noStrike">
                        <a:solidFill>
                          <a:srgbClr val="403151"/>
                        </a:solidFill>
                        <a:latin typeface="Poppins"/>
                        <a:ea typeface="Poppins"/>
                        <a:cs typeface="Poppins"/>
                        <a:sym typeface="Poppins"/>
                      </a:endParaRPr>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Indicateur de performance</a:t>
                      </a:r>
                      <a:endParaRPr sz="1800"/>
                    </a:p>
                  </a:txBody>
                  <a:tcPr marT="0" marB="0" marR="0" marL="0"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bl>
          </a:graphicData>
        </a:graphic>
      </p:graphicFrame>
      <p:sp>
        <p:nvSpPr>
          <p:cNvPr id="906" name="Google Shape;906;p86"/>
          <p:cNvSpPr txBox="1"/>
          <p:nvPr/>
        </p:nvSpPr>
        <p:spPr>
          <a:xfrm>
            <a:off x="8924925" y="10017125"/>
            <a:ext cx="3071813" cy="269875"/>
          </a:xfrm>
          <a:prstGeom prst="rect">
            <a:avLst/>
          </a:prstGeom>
          <a:blipFill rotWithShape="1">
            <a:blip r:embed="rId3">
              <a:alphaModFix/>
            </a:blip>
            <a:stretch>
              <a:fillRect b="-19999" l="-991"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sp>
        <p:nvSpPr>
          <p:cNvPr id="907" name="Google Shape;907;p86"/>
          <p:cNvSpPr txBox="1"/>
          <p:nvPr/>
        </p:nvSpPr>
        <p:spPr>
          <a:xfrm>
            <a:off x="6338700" y="2556800"/>
            <a:ext cx="3863400" cy="657000"/>
          </a:xfrm>
          <a:prstGeom prst="rect">
            <a:avLst/>
          </a:prstGeom>
          <a:blipFill rotWithShape="1">
            <a:blip r:embed="rId4">
              <a:alphaModFix/>
            </a:blip>
            <a:stretch>
              <a:fillRect b="0" l="-917"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pic>
        <p:nvPicPr>
          <p:cNvPr id="908" name="Google Shape;908;p86"/>
          <p:cNvPicPr preferRelativeResize="0"/>
          <p:nvPr/>
        </p:nvPicPr>
        <p:blipFill rotWithShape="1">
          <a:blip r:embed="rId5">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sp>
        <p:nvSpPr>
          <p:cNvPr id="913" name="Google Shape;913;p87"/>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914" name="Google Shape;914;p87"/>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PS01 – Gestion de stocks, Appro &amp; Achats</a:t>
            </a:r>
            <a:endParaRPr/>
          </a:p>
        </p:txBody>
      </p:sp>
      <p:graphicFrame>
        <p:nvGraphicFramePr>
          <p:cNvPr id="915" name="Google Shape;915;p87"/>
          <p:cNvGraphicFramePr/>
          <p:nvPr/>
        </p:nvGraphicFramePr>
        <p:xfrm>
          <a:off x="549490" y="1626692"/>
          <a:ext cx="3000000" cy="3000000"/>
        </p:xfrm>
        <a:graphic>
          <a:graphicData uri="http://schemas.openxmlformats.org/drawingml/2006/table">
            <a:tbl>
              <a:tblPr>
                <a:noFill/>
                <a:tableStyleId>{B4AB0BF5-2397-4616-B71D-7BEB6B27EA97}</a:tableStyleId>
              </a:tblPr>
              <a:tblGrid>
                <a:gridCol w="5759675"/>
                <a:gridCol w="1561475"/>
                <a:gridCol w="1850625"/>
                <a:gridCol w="1921225"/>
              </a:tblGrid>
              <a:tr h="598625">
                <a:tc gridSpan="4">
                  <a:txBody>
                    <a:bodyPr/>
                    <a:lstStyle/>
                    <a:p>
                      <a:pPr indent="0" lvl="0" marL="0" marR="0" rtl="0" algn="ctr">
                        <a:spcBef>
                          <a:spcPts val="0"/>
                        </a:spcBef>
                        <a:spcAft>
                          <a:spcPts val="0"/>
                        </a:spcAft>
                        <a:buNone/>
                      </a:pPr>
                      <a:r>
                        <a:rPr b="1" i="0" lang="en-US" sz="1800" u="none" strike="noStrike">
                          <a:solidFill>
                            <a:srgbClr val="FFFFFF"/>
                          </a:solidFill>
                          <a:latin typeface="Century Gothic"/>
                          <a:ea typeface="Century Gothic"/>
                          <a:cs typeface="Century Gothic"/>
                          <a:sym typeface="Century Gothic"/>
                        </a:rPr>
                        <a:t>                </a:t>
                      </a:r>
                      <a:r>
                        <a:rPr b="1" i="0" lang="en-US" sz="1800" u="none" strike="noStrike">
                          <a:solidFill>
                            <a:srgbClr val="FFFFFF"/>
                          </a:solidFill>
                          <a:latin typeface="Poppins"/>
                          <a:ea typeface="Poppins"/>
                          <a:cs typeface="Poppins"/>
                          <a:sym typeface="Poppins"/>
                        </a:rPr>
                        <a:t>PS01  - Gestion des stocks, approvisionnement et achats</a:t>
                      </a:r>
                      <a:endParaRPr sz="1800"/>
                    </a:p>
                  </a:txBody>
                  <a:tcPr marT="9525" marB="0" marR="9525" marL="95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752864"/>
                    </a:solidFill>
                  </a:tcPr>
                </a:tc>
                <a:tc hMerge="1"/>
                <a:tc hMerge="1"/>
                <a:tc hMerge="1"/>
              </a:tr>
              <a:tr h="478900">
                <a:tc>
                  <a:txBody>
                    <a:bodyPr/>
                    <a:lstStyle/>
                    <a:p>
                      <a:pPr indent="0" lvl="0" marL="0" marR="0" rtl="0" algn="ctr">
                        <a:spcBef>
                          <a:spcPts val="0"/>
                        </a:spcBef>
                        <a:spcAft>
                          <a:spcPts val="0"/>
                        </a:spcAft>
                        <a:buNone/>
                      </a:pPr>
                      <a:r>
                        <a:rPr b="1" i="0" lang="en-US" sz="1800" u="none" strike="noStrike">
                          <a:solidFill>
                            <a:srgbClr val="752864"/>
                          </a:solidFill>
                          <a:latin typeface="Century Gothic"/>
                          <a:ea typeface="Century Gothic"/>
                          <a:cs typeface="Century Gothic"/>
                          <a:sym typeface="Century Gothic"/>
                        </a:rPr>
                        <a:t>Indicateurs</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Century Gothic"/>
                          <a:ea typeface="Century Gothic"/>
                          <a:cs typeface="Century Gothic"/>
                          <a:sym typeface="Century Gothic"/>
                        </a:rPr>
                        <a:t>Octobre </a:t>
                      </a:r>
                      <a:endParaRPr b="1" i="0" sz="1800" u="none" strike="noStrike">
                        <a:solidFill>
                          <a:srgbClr val="752864"/>
                        </a:solidFill>
                        <a:latin typeface="Century Gothic"/>
                        <a:ea typeface="Century Gothic"/>
                        <a:cs typeface="Century Gothic"/>
                        <a:sym typeface="Century Gothic"/>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Century Gothic"/>
                          <a:ea typeface="Century Gothic"/>
                          <a:cs typeface="Century Gothic"/>
                          <a:sym typeface="Century Gothic"/>
                        </a:rPr>
                        <a:t>Novembre </a:t>
                      </a:r>
                      <a:endParaRPr b="1" i="0" sz="1800" u="none" strike="noStrike">
                        <a:solidFill>
                          <a:srgbClr val="752864"/>
                        </a:solidFill>
                        <a:latin typeface="Century Gothic"/>
                        <a:ea typeface="Century Gothic"/>
                        <a:cs typeface="Century Gothic"/>
                        <a:sym typeface="Century Gothic"/>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Century Gothic"/>
                          <a:ea typeface="Century Gothic"/>
                          <a:cs typeface="Century Gothic"/>
                          <a:sym typeface="Century Gothic"/>
                        </a:rPr>
                        <a:t>Décembre </a:t>
                      </a:r>
                      <a:endParaRPr b="1" i="0" sz="1800" u="none" strike="noStrike">
                        <a:solidFill>
                          <a:srgbClr val="752864"/>
                        </a:solidFill>
                        <a:latin typeface="Century Gothic"/>
                        <a:ea typeface="Century Gothic"/>
                        <a:cs typeface="Century Gothic"/>
                        <a:sym typeface="Century Gothic"/>
                      </a:endParaRPr>
                    </a:p>
                  </a:txBody>
                  <a:tcPr marT="9525" marB="0" marR="9525" marL="9525" anchor="ctr">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1364850">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Taux  d'indisponibilité de produits médicaux sensibles sur le marché</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3,38</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3,38</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5,08</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478900">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Nombre de ruptures signalées</a:t>
                      </a:r>
                      <a:endParaRPr b="0" i="0" sz="1800" u="none" strike="noStrike">
                        <a:solidFill>
                          <a:srgbClr val="000000"/>
                        </a:solidFill>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Poppins"/>
                          <a:ea typeface="Poppins"/>
                          <a:cs typeface="Poppins"/>
                          <a:sym typeface="Poppins"/>
                        </a:rPr>
                        <a:t>4</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1364850">
                <a:tc>
                  <a:txBody>
                    <a:bodyPr/>
                    <a:lstStyle/>
                    <a:p>
                      <a:pPr indent="0" lvl="0" marL="0" marR="0" rtl="0" algn="l">
                        <a:spcBef>
                          <a:spcPts val="0"/>
                        </a:spcBef>
                        <a:spcAft>
                          <a:spcPts val="0"/>
                        </a:spcAft>
                        <a:buNone/>
                      </a:pPr>
                      <a:r>
                        <a:rPr b="0" i="0" lang="en-US" sz="1800" u="none" strike="noStrike">
                          <a:solidFill>
                            <a:srgbClr val="000000"/>
                          </a:solidFill>
                          <a:latin typeface="Poppins"/>
                          <a:ea typeface="Poppins"/>
                          <a:cs typeface="Poppins"/>
                          <a:sym typeface="Poppins"/>
                        </a:rPr>
                        <a:t>Nombre de défaillances à l'utilisation (produits non conformes)</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0</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bl>
          </a:graphicData>
        </a:graphic>
      </p:graphicFrame>
      <p:pic>
        <p:nvPicPr>
          <p:cNvPr id="916" name="Google Shape;916;p87"/>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0" name="Shape 920"/>
        <p:cNvGrpSpPr/>
        <p:nvPr/>
      </p:nvGrpSpPr>
      <p:grpSpPr>
        <a:xfrm>
          <a:off x="0" y="0"/>
          <a:ext cx="0" cy="0"/>
          <a:chOff x="0" y="0"/>
          <a:chExt cx="0" cy="0"/>
        </a:xfrm>
      </p:grpSpPr>
      <p:sp>
        <p:nvSpPr>
          <p:cNvPr id="921" name="Google Shape;921;p88"/>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Actions dans Qualipro (réalisées, en cours, en retard)</a:t>
            </a:r>
            <a:endParaRPr sz="2000">
              <a:solidFill>
                <a:schemeClr val="lt1"/>
              </a:solidFill>
              <a:latin typeface="Poppins"/>
              <a:ea typeface="Poppins"/>
              <a:cs typeface="Poppins"/>
              <a:sym typeface="Poppins"/>
            </a:endParaRPr>
          </a:p>
        </p:txBody>
      </p:sp>
      <p:graphicFrame>
        <p:nvGraphicFramePr>
          <p:cNvPr id="922" name="Google Shape;922;p88"/>
          <p:cNvGraphicFramePr/>
          <p:nvPr/>
        </p:nvGraphicFramePr>
        <p:xfrm>
          <a:off x="702149" y="2410952"/>
          <a:ext cx="3000000" cy="3000000"/>
        </p:xfrm>
        <a:graphic>
          <a:graphicData uri="http://schemas.openxmlformats.org/drawingml/2006/table">
            <a:tbl>
              <a:tblPr>
                <a:noFill/>
                <a:tableStyleId>{B4AB0BF5-2397-4616-B71D-7BEB6B27EA97}</a:tableStyleId>
              </a:tblPr>
              <a:tblGrid>
                <a:gridCol w="660050"/>
                <a:gridCol w="4233350"/>
                <a:gridCol w="3914725"/>
                <a:gridCol w="1979900"/>
              </a:tblGrid>
              <a:tr h="9098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Désignation</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Réalisation</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r>
              <a:tr h="1993025">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465</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800"/>
                        <a:buFont typeface="Poppins"/>
                        <a:buNone/>
                      </a:pPr>
                      <a:r>
                        <a:rPr lang="en-US" sz="1800">
                          <a:latin typeface="Poppins"/>
                          <a:ea typeface="Poppins"/>
                          <a:cs typeface="Poppins"/>
                          <a:sym typeface="Poppins"/>
                        </a:rPr>
                        <a:t>Changer de logiciel de gestion des approvisionnements, achats et stocks pour le lier aux opérations et à la comptabilité si possible</a:t>
                      </a:r>
                      <a:endParaRPr sz="1800">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lang="en-US" sz="1800">
                          <a:latin typeface="Poppins"/>
                          <a:ea typeface="Poppins"/>
                          <a:cs typeface="Poppins"/>
                          <a:sym typeface="Poppins"/>
                        </a:rPr>
                        <a:t>Nouveau logiciel Odoo</a:t>
                      </a:r>
                      <a:endParaRPr sz="1800">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100%</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923" name="Google Shape;923;p88"/>
          <p:cNvSpPr/>
          <p:nvPr/>
        </p:nvSpPr>
        <p:spPr>
          <a:xfrm>
            <a:off x="702000" y="1327626"/>
            <a:ext cx="10788000" cy="4278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Century Gothic"/>
                <a:ea typeface="Century Gothic"/>
                <a:cs typeface="Century Gothic"/>
                <a:sym typeface="Century Gothic"/>
              </a:rPr>
              <a:t> </a:t>
            </a:r>
            <a:r>
              <a:rPr b="1" lang="en-US" sz="1800">
                <a:solidFill>
                  <a:srgbClr val="FFFFFF"/>
                </a:solidFill>
                <a:latin typeface="Poppins"/>
                <a:ea typeface="Poppins"/>
                <a:cs typeface="Poppins"/>
                <a:sym typeface="Poppins"/>
              </a:rPr>
              <a:t>PS01  - Gestion des stocks, approvisionnement et achats</a:t>
            </a:r>
            <a:endParaRPr b="1" sz="1800">
              <a:solidFill>
                <a:srgbClr val="FFFFFF"/>
              </a:solidFill>
              <a:latin typeface="Poppins"/>
              <a:ea typeface="Poppins"/>
              <a:cs typeface="Poppins"/>
              <a:sym typeface="Poppins"/>
            </a:endParaRPr>
          </a:p>
        </p:txBody>
      </p:sp>
      <p:pic>
        <p:nvPicPr>
          <p:cNvPr id="924" name="Google Shape;924;p8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
        <p:nvSpPr>
          <p:cNvPr id="925" name="Google Shape;925;p88"/>
          <p:cNvSpPr txBox="1"/>
          <p:nvPr>
            <p:ph type="title"/>
          </p:nvPr>
        </p:nvSpPr>
        <p:spPr>
          <a:xfrm>
            <a:off x="974399" y="-51976"/>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PS01 – Gestion de stocks, Appro &amp; Achats</a:t>
            </a:r>
            <a:endParaRPr sz="2800"/>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p89"/>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graphicFrame>
        <p:nvGraphicFramePr>
          <p:cNvPr id="931" name="Google Shape;931;p89"/>
          <p:cNvGraphicFramePr/>
          <p:nvPr/>
        </p:nvGraphicFramePr>
        <p:xfrm>
          <a:off x="1443934" y="1883472"/>
          <a:ext cx="3000000" cy="3000000"/>
        </p:xfrm>
        <a:graphic>
          <a:graphicData uri="http://schemas.openxmlformats.org/drawingml/2006/table">
            <a:tbl>
              <a:tblPr>
                <a:noFill/>
                <a:tableStyleId>{B4AB0BF5-2397-4616-B71D-7BEB6B27EA97}</a:tableStyleId>
              </a:tblPr>
              <a:tblGrid>
                <a:gridCol w="9064475"/>
              </a:tblGrid>
              <a:tr h="439025">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PS01 Gestion</a:t>
                      </a:r>
                      <a:r>
                        <a:rPr b="1" i="0" lang="en-US" sz="1800" u="none" strike="noStrike">
                          <a:solidFill>
                            <a:schemeClr val="lt1"/>
                          </a:solidFill>
                          <a:latin typeface="Poppins"/>
                          <a:ea typeface="Poppins"/>
                          <a:cs typeface="Poppins"/>
                          <a:sym typeface="Poppins"/>
                        </a:rPr>
                        <a:t> des stocks, appro, achats</a:t>
                      </a:r>
                      <a:endParaRPr b="1" i="0" sz="1800" u="none" strike="noStrike">
                        <a:solidFill>
                          <a:schemeClr val="lt1"/>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r>
              <a:tr h="439025">
                <a:tc>
                  <a:txBody>
                    <a:bodyPr/>
                    <a:lstStyle/>
                    <a:p>
                      <a:pPr indent="0" lvl="0" marL="0" marR="0" rtl="0" algn="l">
                        <a:spcBef>
                          <a:spcPts val="0"/>
                        </a:spcBef>
                        <a:spcAft>
                          <a:spcPts val="0"/>
                        </a:spcAft>
                        <a:buNone/>
                      </a:pPr>
                      <a:r>
                        <a:t/>
                      </a:r>
                      <a:endParaRPr b="0" i="0" sz="1800" u="none" strike="noStrike">
                        <a:solidFill>
                          <a:srgbClr val="000000"/>
                        </a:solidFill>
                        <a:latin typeface="Arial"/>
                        <a:ea typeface="Arial"/>
                        <a:cs typeface="Arial"/>
                        <a:sym typeface="Arial"/>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r>
              <a:tr h="8708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1869725">
                <a:tc>
                  <a:txBody>
                    <a:bodyPr/>
                    <a:lstStyle/>
                    <a:p>
                      <a:pPr indent="0" lvl="0" marL="0" marR="0" rtl="0" algn="ctr">
                        <a:spcBef>
                          <a:spcPts val="0"/>
                        </a:spcBef>
                        <a:spcAft>
                          <a:spcPts val="0"/>
                        </a:spcAft>
                        <a:buNone/>
                      </a:pPr>
                      <a:r>
                        <a:t/>
                      </a:r>
                      <a:endParaRPr b="0" i="0" sz="1800" u="none" strike="noStrike">
                        <a:solidFill>
                          <a:srgbClr val="000000"/>
                        </a:solidFill>
                        <a:latin typeface="Arial"/>
                        <a:ea typeface="Arial"/>
                        <a:cs typeface="Arial"/>
                        <a:sym typeface="Arial"/>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932" name="Google Shape;932;p89"/>
          <p:cNvSpPr txBox="1"/>
          <p:nvPr>
            <p:ph type="title"/>
          </p:nvPr>
        </p:nvSpPr>
        <p:spPr>
          <a:xfrm>
            <a:off x="702000" y="168707"/>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PS01 – Gestion de Stock, Appro &amp; Achats</a:t>
            </a:r>
            <a:endParaRPr sz="2800"/>
          </a:p>
        </p:txBody>
      </p:sp>
      <p:pic>
        <p:nvPicPr>
          <p:cNvPr id="933" name="Google Shape;933;p8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7" name="Shape 937"/>
        <p:cNvGrpSpPr/>
        <p:nvPr/>
      </p:nvGrpSpPr>
      <p:grpSpPr>
        <a:xfrm>
          <a:off x="0" y="0"/>
          <a:ext cx="0" cy="0"/>
          <a:chOff x="0" y="0"/>
          <a:chExt cx="0" cy="0"/>
        </a:xfrm>
      </p:grpSpPr>
      <p:sp>
        <p:nvSpPr>
          <p:cNvPr id="938" name="Google Shape;938;p90"/>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sp>
        <p:nvSpPr>
          <p:cNvPr id="939" name="Google Shape;939;p90"/>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PS01 – Gestion de stocks, Appro &amp; Achats</a:t>
            </a:r>
            <a:endParaRPr sz="2800"/>
          </a:p>
        </p:txBody>
      </p:sp>
      <p:graphicFrame>
        <p:nvGraphicFramePr>
          <p:cNvPr id="940" name="Google Shape;940;p90"/>
          <p:cNvGraphicFramePr/>
          <p:nvPr/>
        </p:nvGraphicFramePr>
        <p:xfrm>
          <a:off x="844062" y="1241603"/>
          <a:ext cx="3000000" cy="3000000"/>
        </p:xfrm>
        <a:graphic>
          <a:graphicData uri="http://schemas.openxmlformats.org/drawingml/2006/table">
            <a:tbl>
              <a:tblPr>
                <a:noFill/>
                <a:tableStyleId>{B4AB0BF5-2397-4616-B71D-7BEB6B27EA97}</a:tableStyleId>
              </a:tblPr>
              <a:tblGrid>
                <a:gridCol w="3876025"/>
                <a:gridCol w="1636950"/>
                <a:gridCol w="4929700"/>
              </a:tblGrid>
              <a:tr h="5608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PS01 – Gestion de stocks, Appro &amp; Achats</a:t>
                      </a:r>
                      <a:endParaRPr sz="1800">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b="0" i="0" sz="1800" u="none" strike="noStrike">
                        <a:solidFill>
                          <a:srgbClr val="000000"/>
                        </a:solidFill>
                        <a:latin typeface="Arial"/>
                        <a:ea typeface="Arial"/>
                        <a:cs typeface="Arial"/>
                        <a:sym typeface="Arial"/>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Arial"/>
                        <a:ea typeface="Arial"/>
                        <a:cs typeface="Arial"/>
                        <a:sym typeface="Arial"/>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Arial"/>
                        <a:ea typeface="Arial"/>
                        <a:cs typeface="Arial"/>
                        <a:sym typeface="Arial"/>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b="1" i="0" sz="1800" u="none" strike="noStrike">
                        <a:solidFill>
                          <a:srgbClr val="752864"/>
                        </a:solidFill>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38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dernier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05/04/23</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Clr>
                          <a:schemeClr val="dk1"/>
                        </a:buClr>
                        <a:buSzPts val="1600"/>
                        <a:buFont typeface="Arial"/>
                        <a:buNone/>
                      </a:pPr>
                      <a:r>
                        <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75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Derniers Audits cloturés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Oui</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677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Ecarts/</a:t>
                      </a:r>
                      <a:r>
                        <a:rPr b="1" lang="en-US" sz="1800">
                          <a:solidFill>
                            <a:srgbClr val="752864"/>
                          </a:solidFill>
                          <a:latin typeface="Poppins"/>
                          <a:ea typeface="Poppins"/>
                          <a:cs typeface="Poppins"/>
                          <a:sym typeface="Poppins"/>
                        </a:rPr>
                        <a:t>points</a:t>
                      </a:r>
                      <a:r>
                        <a:rPr b="1" i="0" lang="en-US" sz="1800" u="none" strike="noStrike">
                          <a:solidFill>
                            <a:srgbClr val="752864"/>
                          </a:solidFill>
                          <a:latin typeface="Poppins"/>
                          <a:ea typeface="Poppins"/>
                          <a:cs typeface="Poppins"/>
                          <a:sym typeface="Poppins"/>
                        </a:rPr>
                        <a:t> faibles ouverts/non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Non</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Clr>
                          <a:schemeClr val="dk1"/>
                        </a:buClr>
                        <a:buSzPts val="1600"/>
                        <a:buFont typeface="Arial"/>
                        <a:buNone/>
                      </a:pPr>
                      <a:r>
                        <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542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prochain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pic>
        <p:nvPicPr>
          <p:cNvPr id="941" name="Google Shape;941;p9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91"/>
          <p:cNvSpPr/>
          <p:nvPr/>
        </p:nvSpPr>
        <p:spPr>
          <a:xfrm>
            <a:off x="1502230" y="2446907"/>
            <a:ext cx="9326880" cy="156966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Gestion des</a:t>
            </a:r>
            <a:r>
              <a:rPr b="1" i="0" lang="en-US" sz="4800" u="none" cap="none" strike="noStrike">
                <a:solidFill>
                  <a:srgbClr val="752864"/>
                </a:solidFill>
                <a:latin typeface="Poppins"/>
                <a:ea typeface="Poppins"/>
                <a:cs typeface="Poppins"/>
                <a:sym typeface="Poppins"/>
              </a:rPr>
              <a:t> Ressources Humaines</a:t>
            </a:r>
            <a:endParaRPr b="1" i="0" sz="4800" u="none" cap="none" strike="noStrike">
              <a:solidFill>
                <a:srgbClr val="752864"/>
              </a:solidFill>
              <a:latin typeface="Poppins"/>
              <a:ea typeface="Poppins"/>
              <a:cs typeface="Poppins"/>
              <a:sym typeface="Poppins"/>
            </a:endParaRPr>
          </a:p>
        </p:txBody>
      </p:sp>
      <p:pic>
        <p:nvPicPr>
          <p:cNvPr id="947" name="Google Shape;947;p91"/>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0"/>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Poppins"/>
              <a:buNone/>
            </a:pPr>
            <a:r>
              <a:rPr b="0" i="0" lang="en-US" sz="2000" u="none" cap="none" strike="noStrike">
                <a:solidFill>
                  <a:srgbClr val="FFFFFF"/>
                </a:solidFill>
                <a:latin typeface="Poppins"/>
                <a:ea typeface="Poppins"/>
                <a:cs typeface="Poppins"/>
                <a:sym typeface="Poppins"/>
              </a:rPr>
              <a:t>Gestion du processus</a:t>
            </a:r>
            <a:endParaRPr b="0" i="0" sz="2000" u="none" cap="none" strike="noStrike">
              <a:solidFill>
                <a:srgbClr val="FFFFFF"/>
              </a:solidFill>
              <a:latin typeface="Poppins"/>
              <a:ea typeface="Poppins"/>
              <a:cs typeface="Poppins"/>
              <a:sym typeface="Poppins"/>
            </a:endParaRPr>
          </a:p>
        </p:txBody>
      </p:sp>
      <p:graphicFrame>
        <p:nvGraphicFramePr>
          <p:cNvPr id="184" name="Google Shape;184;p20"/>
          <p:cNvGraphicFramePr/>
          <p:nvPr/>
        </p:nvGraphicFramePr>
        <p:xfrm>
          <a:off x="702030" y="1447778"/>
          <a:ext cx="3000000" cy="3000000"/>
        </p:xfrm>
        <a:graphic>
          <a:graphicData uri="http://schemas.openxmlformats.org/drawingml/2006/table">
            <a:tbl>
              <a:tblPr>
                <a:noFill/>
                <a:tableStyleId>{B4AB0BF5-2397-4616-B71D-7BEB6B27EA97}</a:tableStyleId>
              </a:tblPr>
              <a:tblGrid>
                <a:gridCol w="3972300"/>
                <a:gridCol w="1677625"/>
                <a:gridCol w="5052200"/>
              </a:tblGrid>
              <a:tr h="535700">
                <a:tc gridSpan="3">
                  <a:txBody>
                    <a:bodyPr/>
                    <a:lstStyle/>
                    <a:p>
                      <a:pPr indent="0" lvl="0" marL="0" marR="0" rtl="0" algn="ctr">
                        <a:spcBef>
                          <a:spcPts val="0"/>
                        </a:spcBef>
                        <a:spcAft>
                          <a:spcPts val="0"/>
                        </a:spcAft>
                        <a:buNone/>
                      </a:pPr>
                      <a:r>
                        <a:rPr b="1" i="0" lang="en-US" sz="1800" u="none" cap="none" strike="noStrike">
                          <a:solidFill>
                            <a:srgbClr val="FFFFFF"/>
                          </a:solidFill>
                          <a:latin typeface="Poppins"/>
                          <a:ea typeface="Poppins"/>
                          <a:cs typeface="Poppins"/>
                          <a:sym typeface="Poppins"/>
                        </a:rPr>
                        <a:t>PM01 – Gouvernance et management des performances</a:t>
                      </a:r>
                      <a:endParaRPr b="1" i="0" sz="1800" u="none" cap="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43450">
                <a:tc>
                  <a:txBody>
                    <a:bodyPr/>
                    <a:lstStyle/>
                    <a:p>
                      <a:pPr indent="0" lvl="0" marL="0" marR="0" rtl="0" algn="l">
                        <a:spcBef>
                          <a:spcPts val="0"/>
                        </a:spcBef>
                        <a:spcAft>
                          <a:spcPts val="0"/>
                        </a:spcAft>
                        <a:buNone/>
                      </a:pPr>
                      <a:r>
                        <a:t/>
                      </a:r>
                      <a:endParaRPr b="0" i="0" sz="1800" u="none" cap="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cap="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cap="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61300">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Rubriques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Réponses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cap="none" strike="noStrike">
                          <a:solidFill>
                            <a:srgbClr val="000000"/>
                          </a:solidFill>
                          <a:latin typeface="Poppins"/>
                          <a:ea typeface="Poppins"/>
                          <a:cs typeface="Poppins"/>
                          <a:sym typeface="Poppins"/>
                        </a:rPr>
                        <a:t>Commentaires</a:t>
                      </a:r>
                      <a:endParaRPr sz="1800"/>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10100">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Date du dernier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b="1" i="0" sz="1800" u="none" cap="none" strike="noStrike">
                        <a:solidFill>
                          <a:srgbClr val="00B05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rgbClr val="00B050"/>
                          </a:solidFill>
                          <a:latin typeface="Poppins"/>
                          <a:ea typeface="Poppins"/>
                          <a:cs typeface="Poppins"/>
                          <a:sym typeface="Poppins"/>
                        </a:rPr>
                        <a:t>Avril 2023</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580350">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Derniers Audits cloturés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b="1" sz="1800" u="none" cap="none" strike="noStrike">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rgbClr val="00B050"/>
                          </a:solidFill>
                          <a:latin typeface="Poppins"/>
                          <a:ea typeface="Poppins"/>
                          <a:cs typeface="Poppins"/>
                          <a:sym typeface="Poppins"/>
                        </a:rPr>
                        <a:t>Oui</a:t>
                      </a:r>
                      <a:r>
                        <a:rPr b="0" i="0" lang="en-US" sz="1800" u="none" cap="none" strike="noStrike">
                          <a:solidFill>
                            <a:srgbClr val="C00000"/>
                          </a:solidFill>
                          <a:latin typeface="Poppins"/>
                          <a:ea typeface="Poppins"/>
                          <a:cs typeface="Poppins"/>
                          <a:sym typeface="Poppins"/>
                        </a:rPr>
                        <a:t>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1145800">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Ecarts/pts faibles ouverts/non ?</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b="1" sz="1800" u="none" cap="none" strike="noStrike">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cap="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24975">
                <a:tc>
                  <a:txBody>
                    <a:bodyPr/>
                    <a:lstStyle/>
                    <a:p>
                      <a:pPr indent="0" lvl="0" marL="0" marR="0" rtl="0" algn="ctr">
                        <a:spcBef>
                          <a:spcPts val="0"/>
                        </a:spcBef>
                        <a:spcAft>
                          <a:spcPts val="0"/>
                        </a:spcAft>
                        <a:buNone/>
                      </a:pPr>
                      <a:r>
                        <a:rPr b="1" i="0" lang="en-US" sz="1800" u="none" cap="none" strike="noStrike">
                          <a:solidFill>
                            <a:srgbClr val="752864"/>
                          </a:solidFill>
                          <a:latin typeface="Poppins"/>
                          <a:ea typeface="Poppins"/>
                          <a:cs typeface="Poppins"/>
                          <a:sym typeface="Poppins"/>
                        </a:rPr>
                        <a:t>Date du prochain Audit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b="1" i="0" sz="1800" u="none" cap="none" strike="noStrike">
                        <a:solidFill>
                          <a:srgbClr val="00B05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cap="none" strike="noStrike">
                          <a:solidFill>
                            <a:srgbClr val="00B050"/>
                          </a:solidFill>
                          <a:latin typeface="Poppins"/>
                          <a:ea typeface="Poppins"/>
                          <a:cs typeface="Poppins"/>
                          <a:sym typeface="Poppins"/>
                        </a:rPr>
                        <a:t>Avril 2024</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185" name="Google Shape;185;p20"/>
          <p:cNvSpPr txBox="1"/>
          <p:nvPr>
            <p:ph type="title"/>
          </p:nvPr>
        </p:nvSpPr>
        <p:spPr>
          <a:xfrm>
            <a:off x="1506650" y="165300"/>
            <a:ext cx="106854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400"/>
              <a:buFont typeface="Poppins"/>
              <a:buNone/>
            </a:pPr>
            <a:r>
              <a:rPr b="1" lang="en-US" sz="2800">
                <a:solidFill>
                  <a:srgbClr val="752864"/>
                </a:solidFill>
                <a:latin typeface="Poppins"/>
                <a:ea typeface="Poppins"/>
                <a:cs typeface="Poppins"/>
                <a:sym typeface="Poppins"/>
              </a:rPr>
              <a:t> PM01 – Gouvernance et management des performances</a:t>
            </a:r>
            <a:endParaRPr sz="2800"/>
          </a:p>
        </p:txBody>
      </p:sp>
      <p:pic>
        <p:nvPicPr>
          <p:cNvPr id="186" name="Google Shape;186;p20"/>
          <p:cNvPicPr preferRelativeResize="0"/>
          <p:nvPr/>
        </p:nvPicPr>
        <p:blipFill rotWithShape="1">
          <a:blip r:embed="rId3">
            <a:alphaModFix/>
          </a:blip>
          <a:srcRect b="0" l="0" r="0" t="0"/>
          <a:stretch/>
        </p:blipFill>
        <p:spPr>
          <a:xfrm>
            <a:off x="167750" y="87420"/>
            <a:ext cx="1175788" cy="742574"/>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1" name="Shape 951"/>
        <p:cNvGrpSpPr/>
        <p:nvPr/>
      </p:nvGrpSpPr>
      <p:grpSpPr>
        <a:xfrm>
          <a:off x="0" y="0"/>
          <a:ext cx="0" cy="0"/>
          <a:chOff x="0" y="0"/>
          <a:chExt cx="0" cy="0"/>
        </a:xfrm>
      </p:grpSpPr>
      <p:grpSp>
        <p:nvGrpSpPr>
          <p:cNvPr id="952" name="Google Shape;952;p92"/>
          <p:cNvGrpSpPr/>
          <p:nvPr/>
        </p:nvGrpSpPr>
        <p:grpSpPr>
          <a:xfrm>
            <a:off x="605117" y="1681511"/>
            <a:ext cx="3143925" cy="1152963"/>
            <a:chOff x="-1" y="-1"/>
            <a:chExt cx="4996557" cy="1152962"/>
          </a:xfrm>
        </p:grpSpPr>
        <p:sp>
          <p:nvSpPr>
            <p:cNvPr id="953" name="Google Shape;953;p92"/>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Poppins"/>
                <a:buNone/>
              </a:pPr>
              <a:r>
                <a:rPr b="1" i="0" lang="en-US" sz="4000" u="none" cap="none" strike="noStrike">
                  <a:solidFill>
                    <a:srgbClr val="FFFFFF"/>
                  </a:solidFill>
                  <a:latin typeface="Poppins"/>
                  <a:ea typeface="Poppins"/>
                  <a:cs typeface="Poppins"/>
                  <a:sym typeface="Poppins"/>
                </a:rPr>
                <a:t>Finalité</a:t>
              </a:r>
              <a:endParaRPr/>
            </a:p>
          </p:txBody>
        </p:sp>
        <p:grpSp>
          <p:nvGrpSpPr>
            <p:cNvPr id="954" name="Google Shape;954;p92"/>
            <p:cNvGrpSpPr/>
            <p:nvPr/>
          </p:nvGrpSpPr>
          <p:grpSpPr>
            <a:xfrm>
              <a:off x="4191985" y="-1"/>
              <a:ext cx="804571" cy="1152962"/>
              <a:chOff x="0" y="0"/>
              <a:chExt cx="804567" cy="1152959"/>
            </a:xfrm>
          </p:grpSpPr>
          <p:sp>
            <p:nvSpPr>
              <p:cNvPr id="955" name="Google Shape;955;p92"/>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sp>
            <p:nvSpPr>
              <p:cNvPr id="956" name="Google Shape;956;p92"/>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Poppins"/>
                  <a:buNone/>
                </a:pPr>
                <a:r>
                  <a:rPr b="1" i="0" lang="en-US" sz="2400" u="none" cap="none" strike="noStrike">
                    <a:solidFill>
                      <a:srgbClr val="FFFFFF"/>
                    </a:solidFill>
                    <a:latin typeface="Poppins"/>
                    <a:ea typeface="Poppins"/>
                    <a:cs typeface="Poppins"/>
                    <a:sym typeface="Poppins"/>
                  </a:rPr>
                  <a:t>1</a:t>
                </a:r>
                <a:endParaRPr/>
              </a:p>
            </p:txBody>
          </p:sp>
          <p:sp>
            <p:nvSpPr>
              <p:cNvPr id="957" name="Google Shape;957;p92"/>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Poppins"/>
                  <a:ea typeface="Poppins"/>
                  <a:cs typeface="Poppins"/>
                  <a:sym typeface="Poppins"/>
                </a:endParaRPr>
              </a:p>
            </p:txBody>
          </p:sp>
        </p:grpSp>
      </p:grpSp>
      <p:grpSp>
        <p:nvGrpSpPr>
          <p:cNvPr id="958" name="Google Shape;958;p92"/>
          <p:cNvGrpSpPr/>
          <p:nvPr/>
        </p:nvGrpSpPr>
        <p:grpSpPr>
          <a:xfrm>
            <a:off x="3887012" y="2018628"/>
            <a:ext cx="930955" cy="442988"/>
            <a:chOff x="34099" y="0"/>
            <a:chExt cx="2592661" cy="453439"/>
          </a:xfrm>
        </p:grpSpPr>
        <p:cxnSp>
          <p:nvCxnSpPr>
            <p:cNvPr id="959" name="Google Shape;959;p92"/>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960" name="Google Shape;960;p92"/>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961" name="Google Shape;961;p92"/>
          <p:cNvSpPr txBox="1"/>
          <p:nvPr/>
        </p:nvSpPr>
        <p:spPr>
          <a:xfrm>
            <a:off x="4956088" y="1778429"/>
            <a:ext cx="6687300" cy="9234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403151"/>
                </a:solidFill>
                <a:latin typeface="Poppins"/>
                <a:ea typeface="Poppins"/>
                <a:cs typeface="Poppins"/>
                <a:sym typeface="Poppins"/>
              </a:rPr>
              <a:t>Assurer l'engagement et la motivation du personnel à fournir une qualité de service aux patients et à incarner les valeurs de l'entreprise.</a:t>
            </a:r>
            <a:r>
              <a:rPr lang="en-US" sz="1800">
                <a:solidFill>
                  <a:srgbClr val="7030A0"/>
                </a:solidFill>
                <a:latin typeface="Poppins"/>
                <a:ea typeface="Poppins"/>
                <a:cs typeface="Poppins"/>
                <a:sym typeface="Poppins"/>
              </a:rPr>
              <a:t>	</a:t>
            </a:r>
            <a:endParaRPr sz="1800">
              <a:latin typeface="Poppins"/>
              <a:ea typeface="Poppins"/>
              <a:cs typeface="Poppins"/>
              <a:sym typeface="Poppins"/>
            </a:endParaRPr>
          </a:p>
        </p:txBody>
      </p:sp>
      <p:grpSp>
        <p:nvGrpSpPr>
          <p:cNvPr id="962" name="Google Shape;962;p92"/>
          <p:cNvGrpSpPr/>
          <p:nvPr/>
        </p:nvGrpSpPr>
        <p:grpSpPr>
          <a:xfrm>
            <a:off x="605116" y="4149820"/>
            <a:ext cx="3143926" cy="1152963"/>
            <a:chOff x="-1" y="-1"/>
            <a:chExt cx="4996557" cy="1152962"/>
          </a:xfrm>
        </p:grpSpPr>
        <p:sp>
          <p:nvSpPr>
            <p:cNvPr id="963" name="Google Shape;963;p92"/>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964" name="Google Shape;964;p92"/>
            <p:cNvGrpSpPr/>
            <p:nvPr/>
          </p:nvGrpSpPr>
          <p:grpSpPr>
            <a:xfrm>
              <a:off x="4191985" y="-1"/>
              <a:ext cx="804571" cy="1152962"/>
              <a:chOff x="0" y="0"/>
              <a:chExt cx="804567" cy="1152959"/>
            </a:xfrm>
          </p:grpSpPr>
          <p:sp>
            <p:nvSpPr>
              <p:cNvPr id="965" name="Google Shape;965;p92"/>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966" name="Google Shape;966;p92"/>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967" name="Google Shape;967;p92"/>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968" name="Google Shape;968;p92"/>
          <p:cNvGrpSpPr/>
          <p:nvPr/>
        </p:nvGrpSpPr>
        <p:grpSpPr>
          <a:xfrm>
            <a:off x="3941491" y="4483261"/>
            <a:ext cx="930955" cy="442988"/>
            <a:chOff x="34099" y="0"/>
            <a:chExt cx="2592661" cy="453439"/>
          </a:xfrm>
        </p:grpSpPr>
        <p:cxnSp>
          <p:nvCxnSpPr>
            <p:cNvPr id="969" name="Google Shape;969;p92"/>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970" name="Google Shape;970;p92"/>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971" name="Google Shape;971;p92"/>
          <p:cNvSpPr txBox="1"/>
          <p:nvPr/>
        </p:nvSpPr>
        <p:spPr>
          <a:xfrm>
            <a:off x="4872513" y="4411015"/>
            <a:ext cx="6687300" cy="7851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47650" lvl="0" marL="285750" marR="0" rtl="0" algn="l">
              <a:lnSpc>
                <a:spcPct val="150000"/>
              </a:lnSpc>
              <a:spcBef>
                <a:spcPts val="0"/>
              </a:spcBef>
              <a:spcAft>
                <a:spcPts val="0"/>
              </a:spcAft>
              <a:buClr>
                <a:srgbClr val="403151"/>
              </a:buClr>
              <a:buSzPts val="1800"/>
              <a:buFont typeface="Poppins"/>
              <a:buChar char="-"/>
            </a:pPr>
            <a:r>
              <a:rPr lang="en-US" sz="1800">
                <a:solidFill>
                  <a:srgbClr val="403151"/>
                </a:solidFill>
                <a:latin typeface="Poppins"/>
                <a:ea typeface="Poppins"/>
                <a:cs typeface="Poppins"/>
                <a:sym typeface="Poppins"/>
              </a:rPr>
              <a:t>De : Besoin en compétences</a:t>
            </a:r>
            <a:r>
              <a:rPr lang="en-US" sz="1800">
                <a:solidFill>
                  <a:schemeClr val="dk1"/>
                </a:solidFill>
                <a:latin typeface="Poppins"/>
                <a:ea typeface="Poppins"/>
                <a:cs typeface="Poppins"/>
                <a:sym typeface="Poppins"/>
              </a:rPr>
              <a:t> </a:t>
            </a:r>
            <a:endParaRPr b="1" sz="1800">
              <a:solidFill>
                <a:srgbClr val="00B050"/>
              </a:solidFill>
              <a:latin typeface="Poppins"/>
              <a:ea typeface="Poppins"/>
              <a:cs typeface="Poppins"/>
              <a:sym typeface="Poppins"/>
            </a:endParaRPr>
          </a:p>
          <a:p>
            <a:pPr indent="-247650" lvl="0" marL="285750" marR="0" rtl="0" algn="l">
              <a:lnSpc>
                <a:spcPct val="150000"/>
              </a:lnSpc>
              <a:spcBef>
                <a:spcPts val="0"/>
              </a:spcBef>
              <a:spcAft>
                <a:spcPts val="0"/>
              </a:spcAft>
              <a:buClr>
                <a:srgbClr val="403151"/>
              </a:buClr>
              <a:buSzPts val="1800"/>
              <a:buFont typeface="Poppins"/>
              <a:buChar char="-"/>
            </a:pPr>
            <a:r>
              <a:rPr lang="en-US" sz="1800">
                <a:solidFill>
                  <a:srgbClr val="403151"/>
                </a:solidFill>
                <a:latin typeface="Poppins"/>
                <a:ea typeface="Poppins"/>
                <a:cs typeface="Poppins"/>
                <a:sym typeface="Poppins"/>
              </a:rPr>
              <a:t>A   : Satisfaction du besoin en compétences</a:t>
            </a:r>
            <a:r>
              <a:rPr lang="en-US" sz="1800">
                <a:solidFill>
                  <a:schemeClr val="dk1"/>
                </a:solidFill>
                <a:latin typeface="Poppins"/>
                <a:ea typeface="Poppins"/>
                <a:cs typeface="Poppins"/>
                <a:sym typeface="Poppins"/>
              </a:rPr>
              <a:t> </a:t>
            </a:r>
            <a:endParaRPr sz="1800">
              <a:solidFill>
                <a:srgbClr val="7030A0"/>
              </a:solidFill>
              <a:latin typeface="Poppins"/>
              <a:ea typeface="Poppins"/>
              <a:cs typeface="Poppins"/>
              <a:sym typeface="Poppins"/>
            </a:endParaRPr>
          </a:p>
        </p:txBody>
      </p:sp>
      <p:sp>
        <p:nvSpPr>
          <p:cNvPr id="972" name="Google Shape;972;p92"/>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1800">
                <a:solidFill>
                  <a:schemeClr val="lt1"/>
                </a:solidFill>
                <a:latin typeface="Poppins"/>
                <a:ea typeface="Poppins"/>
                <a:cs typeface="Poppins"/>
                <a:sym typeface="Poppins"/>
              </a:rPr>
              <a:t>  </a:t>
            </a:r>
            <a:r>
              <a:rPr lang="en-US" sz="2000">
                <a:solidFill>
                  <a:schemeClr val="lt1"/>
                </a:solidFill>
                <a:latin typeface="Poppins"/>
                <a:ea typeface="Poppins"/>
                <a:cs typeface="Poppins"/>
                <a:sym typeface="Poppins"/>
              </a:rPr>
              <a:t>Finalité &amp; Périmètre</a:t>
            </a:r>
            <a:endParaRPr sz="2000"/>
          </a:p>
        </p:txBody>
      </p:sp>
      <p:sp>
        <p:nvSpPr>
          <p:cNvPr id="973" name="Google Shape;973;p92"/>
          <p:cNvSpPr txBox="1"/>
          <p:nvPr/>
        </p:nvSpPr>
        <p:spPr>
          <a:xfrm>
            <a:off x="2530800" y="934340"/>
            <a:ext cx="3465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Mme Sambe</a:t>
            </a:r>
            <a:endParaRPr sz="1800">
              <a:solidFill>
                <a:schemeClr val="dk1"/>
              </a:solidFill>
              <a:latin typeface="Poppins"/>
              <a:ea typeface="Poppins"/>
              <a:cs typeface="Poppins"/>
              <a:sym typeface="Poppins"/>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Boris</a:t>
            </a:r>
            <a:endParaRPr sz="1800">
              <a:solidFill>
                <a:schemeClr val="dk1"/>
              </a:solidFill>
              <a:latin typeface="Poppins"/>
              <a:ea typeface="Poppins"/>
              <a:cs typeface="Poppins"/>
              <a:sym typeface="Poppins"/>
            </a:endParaRPr>
          </a:p>
        </p:txBody>
      </p:sp>
      <p:sp>
        <p:nvSpPr>
          <p:cNvPr id="974" name="Google Shape;974;p92"/>
          <p:cNvSpPr txBox="1"/>
          <p:nvPr>
            <p:ph type="title"/>
          </p:nvPr>
        </p:nvSpPr>
        <p:spPr>
          <a:xfrm>
            <a:off x="1508775" y="152595"/>
            <a:ext cx="10788000" cy="89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PS02 – Gestion des ressources humaines</a:t>
            </a:r>
            <a:endParaRPr sz="2800"/>
          </a:p>
        </p:txBody>
      </p:sp>
      <p:pic>
        <p:nvPicPr>
          <p:cNvPr id="975" name="Google Shape;975;p9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9" name="Shape 979"/>
        <p:cNvGrpSpPr/>
        <p:nvPr/>
      </p:nvGrpSpPr>
      <p:grpSpPr>
        <a:xfrm>
          <a:off x="0" y="0"/>
          <a:ext cx="0" cy="0"/>
          <a:chOff x="0" y="0"/>
          <a:chExt cx="0" cy="0"/>
        </a:xfrm>
      </p:grpSpPr>
      <p:graphicFrame>
        <p:nvGraphicFramePr>
          <p:cNvPr id="980" name="Google Shape;980;p93"/>
          <p:cNvGraphicFramePr/>
          <p:nvPr/>
        </p:nvGraphicFramePr>
        <p:xfrm>
          <a:off x="337239" y="1730320"/>
          <a:ext cx="3000000" cy="3000000"/>
        </p:xfrm>
        <a:graphic>
          <a:graphicData uri="http://schemas.openxmlformats.org/drawingml/2006/table">
            <a:tbl>
              <a:tblPr>
                <a:noFill/>
                <a:tableStyleId>{B4AB0BF5-2397-4616-B71D-7BEB6B27EA97}</a:tableStyleId>
              </a:tblPr>
              <a:tblGrid>
                <a:gridCol w="3240000"/>
                <a:gridCol w="1100350"/>
                <a:gridCol w="1234325"/>
                <a:gridCol w="1001625"/>
                <a:gridCol w="4913700"/>
              </a:tblGrid>
              <a:tr h="792450">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INDICATEURS </a:t>
                      </a:r>
                      <a:endParaRPr sz="1800">
                        <a:latin typeface="Poppins"/>
                        <a:ea typeface="Poppins"/>
                        <a:cs typeface="Poppins"/>
                        <a:sym typeface="Poppins"/>
                      </a:endParaRPr>
                    </a:p>
                  </a:txBody>
                  <a:tcPr marT="8125" marB="0" marR="8125" marL="81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RESP.</a:t>
                      </a:r>
                      <a:endParaRPr sz="1800">
                        <a:latin typeface="Poppins"/>
                        <a:ea typeface="Poppins"/>
                        <a:cs typeface="Poppins"/>
                        <a:sym typeface="Poppins"/>
                      </a:endParaRPr>
                    </a:p>
                  </a:txBody>
                  <a:tcPr marT="8125" marB="0" marR="8125" marL="81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FREQ.</a:t>
                      </a:r>
                      <a:endParaRPr sz="1800">
                        <a:latin typeface="Poppins"/>
                        <a:ea typeface="Poppins"/>
                        <a:cs typeface="Poppins"/>
                        <a:sym typeface="Poppins"/>
                      </a:endParaRPr>
                    </a:p>
                  </a:txBody>
                  <a:tcPr marT="8125" marB="0" marR="8125" marL="81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CIBLE</a:t>
                      </a:r>
                      <a:endParaRPr sz="1800">
                        <a:latin typeface="Poppins"/>
                        <a:ea typeface="Poppins"/>
                        <a:cs typeface="Poppins"/>
                        <a:sym typeface="Poppins"/>
                      </a:endParaRPr>
                    </a:p>
                  </a:txBody>
                  <a:tcPr marT="8125" marB="0" marR="8125" marL="81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METHODE DE CALCUL</a:t>
                      </a:r>
                      <a:endParaRPr sz="1800">
                        <a:latin typeface="Poppins"/>
                        <a:ea typeface="Poppins"/>
                        <a:cs typeface="Poppins"/>
                        <a:sym typeface="Poppins"/>
                      </a:endParaRPr>
                    </a:p>
                  </a:txBody>
                  <a:tcPr marT="8125" marB="0" marR="8125" marL="8125" anchor="ctr">
                    <a:lnL cap="flat" cmpd="sng" w="12700">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r>
              <a:tr h="792450">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Pourcentage de collaborateurs évalués</a:t>
                      </a:r>
                      <a:endParaRPr i="0" sz="1800" u="none" strike="noStrike">
                        <a:solidFill>
                          <a:srgbClr val="403151"/>
                        </a:solidFill>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Copilote</a:t>
                      </a:r>
                      <a:endParaRPr i="0" sz="1800" u="none" strike="noStrike">
                        <a:solidFill>
                          <a:srgbClr val="403151"/>
                        </a:solidFill>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Annuelle</a:t>
                      </a:r>
                      <a:endParaRPr i="0" sz="1800" u="none" strike="noStrike">
                        <a:solidFill>
                          <a:srgbClr val="403151"/>
                        </a:solidFill>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90%</a:t>
                      </a:r>
                      <a:endParaRPr sz="1800">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Nombres de collaborateurs évalués / Nombre d'évaluations prévues</a:t>
                      </a:r>
                      <a:endParaRPr sz="1800">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845350">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Taux de réalisation du plan de formation</a:t>
                      </a:r>
                      <a:endParaRPr sz="1800">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Copilote</a:t>
                      </a:r>
                      <a:endParaRPr i="0" sz="1800" u="none" strike="noStrike">
                        <a:solidFill>
                          <a:srgbClr val="403151"/>
                        </a:solidFill>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Annuelle</a:t>
                      </a:r>
                      <a:endParaRPr i="0" sz="1800" u="none" strike="noStrike">
                        <a:solidFill>
                          <a:srgbClr val="403151"/>
                        </a:solidFill>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90%</a:t>
                      </a:r>
                      <a:endParaRPr sz="1800">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Actions réalisées / actions prévues échues</a:t>
                      </a:r>
                      <a:endParaRPr sz="1800">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1495750">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Efficacité des actions de formation</a:t>
                      </a:r>
                      <a:endParaRPr sz="1800">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Copilote</a:t>
                      </a:r>
                      <a:endParaRPr i="0" sz="1800" u="none" strike="noStrike">
                        <a:solidFill>
                          <a:srgbClr val="403151"/>
                        </a:solidFill>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Annuelle</a:t>
                      </a:r>
                      <a:endParaRPr i="0" sz="1800" u="none" strike="noStrike">
                        <a:solidFill>
                          <a:srgbClr val="403151"/>
                        </a:solidFill>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85%</a:t>
                      </a:r>
                      <a:endParaRPr sz="1800">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rgbClr val="403151"/>
                          </a:solidFill>
                          <a:latin typeface="Poppins"/>
                          <a:ea typeface="Poppins"/>
                          <a:cs typeface="Poppins"/>
                          <a:sym typeface="Poppins"/>
                        </a:rPr>
                        <a:t>Nombre de formations efficaces / Nombre de formations réalisées</a:t>
                      </a:r>
                      <a:endParaRPr sz="1800">
                        <a:latin typeface="Poppins"/>
                        <a:ea typeface="Poppins"/>
                        <a:cs typeface="Poppins"/>
                        <a:sym typeface="Poppins"/>
                      </a:endParaRPr>
                    </a:p>
                  </a:txBody>
                  <a:tcPr marT="8125" marB="0" marR="8125" marL="81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bl>
          </a:graphicData>
        </a:graphic>
      </p:graphicFrame>
      <p:sp>
        <p:nvSpPr>
          <p:cNvPr id="981" name="Google Shape;981;p93"/>
          <p:cNvSpPr/>
          <p:nvPr/>
        </p:nvSpPr>
        <p:spPr>
          <a:xfrm>
            <a:off x="0" y="6451225"/>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982" name="Google Shape;982;p93"/>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PS02 – Gestion des Ressources Humaines</a:t>
            </a:r>
            <a:endParaRPr sz="2800"/>
          </a:p>
        </p:txBody>
      </p:sp>
      <p:pic>
        <p:nvPicPr>
          <p:cNvPr id="983" name="Google Shape;983;p93"/>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sp>
        <p:nvSpPr>
          <p:cNvPr id="988" name="Google Shape;988;p94"/>
          <p:cNvSpPr/>
          <p:nvPr/>
        </p:nvSpPr>
        <p:spPr>
          <a:xfrm>
            <a:off x="0" y="6451225"/>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 2023</a:t>
            </a:r>
            <a:endParaRPr sz="2000">
              <a:solidFill>
                <a:schemeClr val="lt1"/>
              </a:solidFill>
              <a:latin typeface="Poppins"/>
              <a:ea typeface="Poppins"/>
              <a:cs typeface="Poppins"/>
              <a:sym typeface="Poppins"/>
            </a:endParaRPr>
          </a:p>
        </p:txBody>
      </p:sp>
      <p:sp>
        <p:nvSpPr>
          <p:cNvPr id="989" name="Google Shape;989;p94"/>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PS02 – Gestion des Ressources Humaines</a:t>
            </a:r>
            <a:endParaRPr sz="2800"/>
          </a:p>
        </p:txBody>
      </p:sp>
      <p:pic>
        <p:nvPicPr>
          <p:cNvPr id="990" name="Google Shape;990;p94"/>
          <p:cNvPicPr preferRelativeResize="0"/>
          <p:nvPr/>
        </p:nvPicPr>
        <p:blipFill rotWithShape="1">
          <a:blip r:embed="rId3">
            <a:alphaModFix/>
          </a:blip>
          <a:srcRect b="0" l="0" r="0" t="0"/>
          <a:stretch/>
        </p:blipFill>
        <p:spPr>
          <a:xfrm>
            <a:off x="30013275" y="17346613"/>
            <a:ext cx="7848600" cy="5737225"/>
          </a:xfrm>
          <a:prstGeom prst="rect">
            <a:avLst/>
          </a:prstGeom>
          <a:noFill/>
          <a:ln>
            <a:noFill/>
          </a:ln>
        </p:spPr>
      </p:pic>
      <p:pic>
        <p:nvPicPr>
          <p:cNvPr id="991" name="Google Shape;991;p94"/>
          <p:cNvPicPr preferRelativeResize="0"/>
          <p:nvPr/>
        </p:nvPicPr>
        <p:blipFill rotWithShape="1">
          <a:blip r:embed="rId4">
            <a:alphaModFix/>
          </a:blip>
          <a:srcRect b="0" l="0" r="0" t="0"/>
          <a:stretch/>
        </p:blipFill>
        <p:spPr>
          <a:xfrm>
            <a:off x="38030150" y="17372013"/>
            <a:ext cx="5138738" cy="5670550"/>
          </a:xfrm>
          <a:prstGeom prst="rect">
            <a:avLst/>
          </a:prstGeom>
          <a:noFill/>
          <a:ln>
            <a:noFill/>
          </a:ln>
        </p:spPr>
      </p:pic>
      <p:graphicFrame>
        <p:nvGraphicFramePr>
          <p:cNvPr id="992" name="Google Shape;992;p94"/>
          <p:cNvGraphicFramePr/>
          <p:nvPr/>
        </p:nvGraphicFramePr>
        <p:xfrm>
          <a:off x="702000" y="1799797"/>
          <a:ext cx="3000000" cy="3000000"/>
        </p:xfrm>
        <a:graphic>
          <a:graphicData uri="http://schemas.openxmlformats.org/drawingml/2006/table">
            <a:tbl>
              <a:tblPr>
                <a:noFill/>
                <a:tableStyleId>{B4AB0BF5-2397-4616-B71D-7BEB6B27EA97}</a:tableStyleId>
              </a:tblPr>
              <a:tblGrid>
                <a:gridCol w="6916050"/>
                <a:gridCol w="3668675"/>
              </a:tblGrid>
              <a:tr h="442700">
                <a:tc gridSpan="2">
                  <a:txBody>
                    <a:bodyPr/>
                    <a:lstStyle/>
                    <a:p>
                      <a:pPr indent="0" lvl="0" marL="0" marR="0" rtl="0" algn="ctr">
                        <a:spcBef>
                          <a:spcPts val="0"/>
                        </a:spcBef>
                        <a:spcAft>
                          <a:spcPts val="0"/>
                        </a:spcAft>
                        <a:buNone/>
                      </a:pPr>
                      <a:r>
                        <a:rPr b="1" lang="en-US" sz="1800" u="none" strike="noStrike">
                          <a:solidFill>
                            <a:srgbClr val="FFFFFF"/>
                          </a:solidFill>
                          <a:latin typeface="Poppins"/>
                          <a:ea typeface="Poppins"/>
                          <a:cs typeface="Poppins"/>
                          <a:sym typeface="Poppins"/>
                        </a:rPr>
                        <a:t>          PS02 - Gestion des ressources humaines</a:t>
                      </a:r>
                      <a:endParaRPr b="1" sz="1800" u="none" strike="noStrike">
                        <a:solidFill>
                          <a:srgbClr val="FFFFFF"/>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752864"/>
                    </a:solidFill>
                  </a:tcPr>
                </a:tc>
                <a:tc hMerge="1"/>
              </a:tr>
              <a:tr h="375350">
                <a:tc>
                  <a:txBody>
                    <a:bodyPr/>
                    <a:lstStyle/>
                    <a:p>
                      <a:pPr indent="0" lvl="0" marL="0" marR="0" rtl="0" algn="ctr">
                        <a:spcBef>
                          <a:spcPts val="0"/>
                        </a:spcBef>
                        <a:spcAft>
                          <a:spcPts val="0"/>
                        </a:spcAft>
                        <a:buNone/>
                      </a:pPr>
                      <a:r>
                        <a:rPr b="1" lang="en-US" sz="1800" u="none" strike="noStrike">
                          <a:solidFill>
                            <a:srgbClr val="752864"/>
                          </a:solidFill>
                          <a:latin typeface="Poppins"/>
                          <a:ea typeface="Poppins"/>
                          <a:cs typeface="Poppins"/>
                          <a:sym typeface="Poppins"/>
                        </a:rPr>
                        <a:t>Indicateurs</a:t>
                      </a:r>
                      <a:endParaRPr sz="1800">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lang="en-US" sz="1800" u="none" strike="noStrike">
                          <a:solidFill>
                            <a:srgbClr val="752864"/>
                          </a:solidFill>
                          <a:latin typeface="Poppins"/>
                          <a:ea typeface="Poppins"/>
                          <a:cs typeface="Poppins"/>
                          <a:sym typeface="Poppins"/>
                        </a:rPr>
                        <a:t>Annuel</a:t>
                      </a:r>
                      <a:endParaRPr b="1" sz="1800" u="none" strike="noStrike">
                        <a:solidFill>
                          <a:srgbClr val="752864"/>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769450">
                <a:tc>
                  <a:txBody>
                    <a:bodyPr/>
                    <a:lstStyle/>
                    <a:p>
                      <a:pPr indent="0" lvl="0" marL="0" marR="0" rtl="0" algn="ctr">
                        <a:spcBef>
                          <a:spcPts val="0"/>
                        </a:spcBef>
                        <a:spcAft>
                          <a:spcPts val="0"/>
                        </a:spcAft>
                        <a:buNone/>
                      </a:pPr>
                      <a:r>
                        <a:rPr lang="en-US" sz="1800" u="none" strike="noStrike">
                          <a:solidFill>
                            <a:srgbClr val="000000"/>
                          </a:solidFill>
                          <a:latin typeface="Poppins"/>
                          <a:ea typeface="Poppins"/>
                          <a:cs typeface="Poppins"/>
                          <a:sym typeface="Poppins"/>
                        </a:rPr>
                        <a:t>Pourcentage de collaborateurs évalués</a:t>
                      </a:r>
                      <a:endParaRPr sz="1800" u="none" strike="noStrike">
                        <a:solidFill>
                          <a:srgbClr val="000000"/>
                        </a:solidFill>
                        <a:latin typeface="Poppins"/>
                        <a:ea typeface="Poppins"/>
                        <a:cs typeface="Poppins"/>
                        <a:sym typeface="Poppins"/>
                      </a:endParaRPr>
                    </a:p>
                  </a:txBody>
                  <a:tcPr marT="0" marB="0" marR="0" marL="0"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u="none" strike="noStrike">
                        <a:solidFill>
                          <a:srgbClr val="00B05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769450">
                <a:tc>
                  <a:txBody>
                    <a:bodyPr/>
                    <a:lstStyle/>
                    <a:p>
                      <a:pPr indent="0" lvl="0" marL="0" marR="0" rtl="0" algn="ctr">
                        <a:spcBef>
                          <a:spcPts val="0"/>
                        </a:spcBef>
                        <a:spcAft>
                          <a:spcPts val="0"/>
                        </a:spcAft>
                        <a:buNone/>
                      </a:pPr>
                      <a:r>
                        <a:rPr lang="en-US" sz="1800" u="none" strike="noStrike">
                          <a:solidFill>
                            <a:srgbClr val="000000"/>
                          </a:solidFill>
                          <a:latin typeface="Poppins"/>
                          <a:ea typeface="Poppins"/>
                          <a:cs typeface="Poppins"/>
                          <a:sym typeface="Poppins"/>
                        </a:rPr>
                        <a:t>Taux de réalisation du plan de formation</a:t>
                      </a:r>
                      <a:endParaRPr sz="1800">
                        <a:latin typeface="Poppins"/>
                        <a:ea typeface="Poppins"/>
                        <a:cs typeface="Poppins"/>
                        <a:sym typeface="Poppins"/>
                      </a:endParaRPr>
                    </a:p>
                  </a:txBody>
                  <a:tcPr marT="0" marB="0" marR="0" marL="0"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u="none" strike="noStrike">
                        <a:solidFill>
                          <a:srgbClr val="FF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769450">
                <a:tc>
                  <a:txBody>
                    <a:bodyPr/>
                    <a:lstStyle/>
                    <a:p>
                      <a:pPr indent="0" lvl="0" marL="0" marR="0" rtl="0" algn="ctr">
                        <a:spcBef>
                          <a:spcPts val="0"/>
                        </a:spcBef>
                        <a:spcAft>
                          <a:spcPts val="0"/>
                        </a:spcAft>
                        <a:buNone/>
                      </a:pPr>
                      <a:r>
                        <a:rPr lang="en-US" sz="1800" u="none" strike="noStrike">
                          <a:solidFill>
                            <a:srgbClr val="000000"/>
                          </a:solidFill>
                          <a:latin typeface="Poppins"/>
                          <a:ea typeface="Poppins"/>
                          <a:cs typeface="Poppins"/>
                          <a:sym typeface="Poppins"/>
                        </a:rPr>
                        <a:t>Efficacité des actions de formation </a:t>
                      </a:r>
                      <a:endParaRPr sz="1800">
                        <a:latin typeface="Poppins"/>
                        <a:ea typeface="Poppins"/>
                        <a:cs typeface="Poppins"/>
                        <a:sym typeface="Poppins"/>
                      </a:endParaRPr>
                    </a:p>
                  </a:txBody>
                  <a:tcPr marT="0" marB="0" marR="0" marL="0"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u="none" strike="noStrike">
                        <a:solidFill>
                          <a:srgbClr val="FF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bl>
          </a:graphicData>
        </a:graphic>
      </p:graphicFrame>
      <p:pic>
        <p:nvPicPr>
          <p:cNvPr id="993" name="Google Shape;993;p94"/>
          <p:cNvPicPr preferRelativeResize="0"/>
          <p:nvPr/>
        </p:nvPicPr>
        <p:blipFill rotWithShape="1">
          <a:blip r:embed="rId5">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graphicFrame>
        <p:nvGraphicFramePr>
          <p:cNvPr id="998" name="Google Shape;998;p95"/>
          <p:cNvGraphicFramePr/>
          <p:nvPr/>
        </p:nvGraphicFramePr>
        <p:xfrm>
          <a:off x="701999" y="2528205"/>
          <a:ext cx="3000000" cy="3000000"/>
        </p:xfrm>
        <a:graphic>
          <a:graphicData uri="http://schemas.openxmlformats.org/drawingml/2006/table">
            <a:tbl>
              <a:tblPr>
                <a:noFill/>
                <a:tableStyleId>{B4AB0BF5-2397-4616-B71D-7BEB6B27EA97}</a:tableStyleId>
              </a:tblPr>
              <a:tblGrid>
                <a:gridCol w="2927125"/>
                <a:gridCol w="3805000"/>
                <a:gridCol w="3805000"/>
              </a:tblGrid>
              <a:tr h="10014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a:t>
                      </a:r>
                      <a:r>
                        <a:rPr b="1" i="0" lang="en-US" sz="1800" u="none" strike="noStrike">
                          <a:solidFill>
                            <a:srgbClr val="752864"/>
                          </a:solidFill>
                          <a:latin typeface="Poppins"/>
                          <a:ea typeface="Poppins"/>
                          <a:cs typeface="Poppins"/>
                          <a:sym typeface="Poppins"/>
                        </a:rPr>
                        <a:t> non conformes</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Causes</a:t>
                      </a:r>
                      <a:endParaRPr sz="1800">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Actions</a:t>
                      </a:r>
                      <a:r>
                        <a:rPr b="1" i="0" lang="en-US" sz="1800" u="none" strike="noStrike">
                          <a:solidFill>
                            <a:srgbClr val="752864"/>
                          </a:solidFill>
                          <a:latin typeface="Poppins"/>
                          <a:ea typeface="Poppins"/>
                          <a:cs typeface="Poppins"/>
                          <a:sym typeface="Poppins"/>
                        </a:rPr>
                        <a:t> correctives</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r>
              <a:tr h="1462300">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999" name="Google Shape;999;p95"/>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Poppins"/>
              <a:buNone/>
            </a:pPr>
            <a:r>
              <a:rPr b="0" i="0" lang="en-US" sz="2000" u="none" cap="none" strike="noStrike">
                <a:solidFill>
                  <a:srgbClr val="FFFFFF"/>
                </a:solidFill>
                <a:latin typeface="Poppins"/>
                <a:ea typeface="Poppins"/>
                <a:cs typeface="Poppins"/>
                <a:sym typeface="Poppins"/>
              </a:rPr>
              <a:t> Présentation plan d’action cibles non atteintes</a:t>
            </a:r>
            <a:r>
              <a:rPr b="0" i="0" lang="en-US" sz="2000" u="none" cap="none" strike="noStrike">
                <a:solidFill>
                  <a:srgbClr val="FFFFFF"/>
                </a:solidFill>
                <a:latin typeface="Poppins"/>
                <a:ea typeface="Poppins"/>
                <a:cs typeface="Poppins"/>
                <a:sym typeface="Poppins"/>
              </a:rPr>
              <a:t> </a:t>
            </a:r>
            <a:r>
              <a:rPr b="0" i="0" lang="en-US" sz="2000" u="none" cap="none" strike="noStrike">
                <a:solidFill>
                  <a:srgbClr val="FFFFFF"/>
                </a:solidFill>
                <a:latin typeface="Poppins"/>
                <a:ea typeface="Poppins"/>
                <a:cs typeface="Poppins"/>
                <a:sym typeface="Poppins"/>
              </a:rPr>
              <a:t>2023</a:t>
            </a:r>
            <a:endParaRPr b="0" i="0" sz="2000" u="none" cap="none" strike="noStrike">
              <a:solidFill>
                <a:srgbClr val="FFFFFF"/>
              </a:solidFill>
              <a:latin typeface="Poppins"/>
              <a:ea typeface="Poppins"/>
              <a:cs typeface="Poppins"/>
              <a:sym typeface="Poppins"/>
            </a:endParaRPr>
          </a:p>
        </p:txBody>
      </p:sp>
      <p:sp>
        <p:nvSpPr>
          <p:cNvPr id="1000" name="Google Shape;1000;p95"/>
          <p:cNvSpPr txBox="1"/>
          <p:nvPr>
            <p:ph type="title"/>
          </p:nvPr>
        </p:nvSpPr>
        <p:spPr>
          <a:xfrm>
            <a:off x="965200" y="0"/>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PS02 – Gestion des Ressources Humaines</a:t>
            </a:r>
            <a:endParaRPr sz="2800"/>
          </a:p>
        </p:txBody>
      </p:sp>
      <p:sp>
        <p:nvSpPr>
          <p:cNvPr id="1001" name="Google Shape;1001;p95"/>
          <p:cNvSpPr/>
          <p:nvPr/>
        </p:nvSpPr>
        <p:spPr>
          <a:xfrm>
            <a:off x="701975" y="1638176"/>
            <a:ext cx="10537200" cy="4728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PS02 – Gestion des ressources humaines</a:t>
            </a:r>
            <a:endParaRPr sz="1800">
              <a:latin typeface="Poppins"/>
              <a:ea typeface="Poppins"/>
              <a:cs typeface="Poppins"/>
              <a:sym typeface="Poppins"/>
            </a:endParaRPr>
          </a:p>
        </p:txBody>
      </p:sp>
      <p:pic>
        <p:nvPicPr>
          <p:cNvPr id="1002" name="Google Shape;1002;p95"/>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6" name="Shape 1006"/>
        <p:cNvGrpSpPr/>
        <p:nvPr/>
      </p:nvGrpSpPr>
      <p:grpSpPr>
        <a:xfrm>
          <a:off x="0" y="0"/>
          <a:ext cx="0" cy="0"/>
          <a:chOff x="0" y="0"/>
          <a:chExt cx="0" cy="0"/>
        </a:xfrm>
      </p:grpSpPr>
      <p:graphicFrame>
        <p:nvGraphicFramePr>
          <p:cNvPr id="1007" name="Google Shape;1007;p96"/>
          <p:cNvGraphicFramePr/>
          <p:nvPr/>
        </p:nvGraphicFramePr>
        <p:xfrm>
          <a:off x="228460" y="1866843"/>
          <a:ext cx="3000000" cy="3000000"/>
        </p:xfrm>
        <a:graphic>
          <a:graphicData uri="http://schemas.openxmlformats.org/drawingml/2006/table">
            <a:tbl>
              <a:tblPr>
                <a:noFill/>
                <a:tableStyleId>{B4AB0BF5-2397-4616-B71D-7BEB6B27EA97}</a:tableStyleId>
              </a:tblPr>
              <a:tblGrid>
                <a:gridCol w="671075"/>
                <a:gridCol w="6183125"/>
                <a:gridCol w="1637050"/>
                <a:gridCol w="2310250"/>
                <a:gridCol w="994450"/>
              </a:tblGrid>
              <a:tr h="413625">
                <a:tc>
                  <a:txBody>
                    <a:bodyPr/>
                    <a:lstStyle/>
                    <a:p>
                      <a:pPr indent="0" lvl="0" marL="0" marR="0" rtl="0" algn="ctr">
                        <a:spcBef>
                          <a:spcPts val="0"/>
                        </a:spcBef>
                        <a:spcAft>
                          <a:spcPts val="0"/>
                        </a:spcAft>
                        <a:buNone/>
                      </a:pPr>
                      <a:r>
                        <a:rPr b="1" i="0" lang="en-US" u="none" strike="noStrike">
                          <a:solidFill>
                            <a:srgbClr val="752864"/>
                          </a:solidFill>
                          <a:latin typeface="Poppins"/>
                          <a:ea typeface="Poppins"/>
                          <a:cs typeface="Poppins"/>
                          <a:sym typeface="Poppins"/>
                        </a:rPr>
                        <a:t>N°</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u="none" strike="noStrike">
                          <a:solidFill>
                            <a:srgbClr val="752864"/>
                          </a:solidFill>
                          <a:latin typeface="Poppins"/>
                          <a:ea typeface="Poppins"/>
                          <a:cs typeface="Poppins"/>
                          <a:sym typeface="Poppins"/>
                        </a:rPr>
                        <a:t>Désignation</a:t>
                      </a:r>
                      <a:endParaRPr b="1" i="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u="none" strike="noStrike">
                          <a:solidFill>
                            <a:srgbClr val="752864"/>
                          </a:solidFill>
                          <a:latin typeface="Poppins"/>
                          <a:ea typeface="Poppins"/>
                          <a:cs typeface="Poppins"/>
                          <a:sym typeface="Poppins"/>
                        </a:rPr>
                        <a:t>Délai</a:t>
                      </a:r>
                      <a:endParaRPr b="1" i="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u="none" strike="noStrike">
                          <a:solidFill>
                            <a:srgbClr val="752864"/>
                          </a:solidFill>
                          <a:latin typeface="Poppins"/>
                          <a:ea typeface="Poppins"/>
                          <a:cs typeface="Poppins"/>
                          <a:sym typeface="Poppins"/>
                        </a:rPr>
                        <a:t>Responsable de réalisation</a:t>
                      </a:r>
                      <a:endParaRPr b="1" i="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u="none" strike="noStrike">
                          <a:solidFill>
                            <a:srgbClr val="752864"/>
                          </a:solidFill>
                          <a:latin typeface="Poppins"/>
                          <a:ea typeface="Poppins"/>
                          <a:cs typeface="Poppins"/>
                          <a:sym typeface="Poppins"/>
                        </a:rPr>
                        <a:t>Réalisation</a:t>
                      </a:r>
                      <a:endParaRPr b="1" i="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r>
              <a:tr h="211325">
                <a:tc>
                  <a:txBody>
                    <a:bodyPr/>
                    <a:lstStyle/>
                    <a:p>
                      <a:pPr indent="0" lvl="0" marL="0" marR="0" rtl="0" algn="l">
                        <a:spcBef>
                          <a:spcPts val="0"/>
                        </a:spcBef>
                        <a:spcAft>
                          <a:spcPts val="0"/>
                        </a:spcAft>
                        <a:buNone/>
                      </a:pPr>
                      <a:r>
                        <a:rPr lang="en-US">
                          <a:latin typeface="Poppins"/>
                          <a:ea typeface="Poppins"/>
                          <a:cs typeface="Poppins"/>
                          <a:sym typeface="Poppins"/>
                        </a:rPr>
                        <a:t>602</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a:latin typeface="Poppins"/>
                          <a:ea typeface="Poppins"/>
                          <a:cs typeface="Poppins"/>
                          <a:sym typeface="Poppins"/>
                        </a:rPr>
                        <a:t>Compléter les dossiers RH</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a:latin typeface="Poppins"/>
                          <a:ea typeface="Poppins"/>
                          <a:cs typeface="Poppins"/>
                          <a:sym typeface="Poppins"/>
                        </a:rPr>
                        <a:t>01/02/2024</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a:latin typeface="Poppins"/>
                          <a:ea typeface="Poppins"/>
                          <a:cs typeface="Poppins"/>
                          <a:sym typeface="Poppins"/>
                        </a:rPr>
                        <a:t>Boris</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47500">
                <a:tc>
                  <a:txBody>
                    <a:bodyPr/>
                    <a:lstStyle/>
                    <a:p>
                      <a:pPr indent="0" lvl="0" marL="0" marR="0" rtl="0" algn="l">
                        <a:spcBef>
                          <a:spcPts val="0"/>
                        </a:spcBef>
                        <a:spcAft>
                          <a:spcPts val="0"/>
                        </a:spcAft>
                        <a:buNone/>
                      </a:pPr>
                      <a:r>
                        <a:rPr lang="en-US">
                          <a:latin typeface="Poppins"/>
                          <a:ea typeface="Poppins"/>
                          <a:cs typeface="Poppins"/>
                          <a:sym typeface="Poppins"/>
                        </a:rPr>
                        <a:t>603</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Faire le suivi des évaluations à faire et des évaluations déjà réalisés</a:t>
                      </a:r>
                      <a:endParaRPr>
                        <a:latin typeface="Poppins"/>
                        <a:ea typeface="Poppins"/>
                        <a:cs typeface="Poppins"/>
                        <a:sym typeface="Poppins"/>
                      </a:endParaRPr>
                    </a:p>
                    <a:p>
                      <a:pPr indent="0" lvl="0" marL="0" marR="0" rtl="0" algn="l">
                        <a:spcBef>
                          <a:spcPts val="0"/>
                        </a:spcBef>
                        <a:spcAft>
                          <a:spcPts val="0"/>
                        </a:spcAft>
                        <a:buNone/>
                      </a:pPr>
                      <a:r>
                        <a:t/>
                      </a:r>
                      <a:endParaRPr>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01/02/2024</a:t>
                      </a:r>
                      <a:endParaRPr>
                        <a:latin typeface="Poppins"/>
                        <a:ea typeface="Poppins"/>
                        <a:cs typeface="Poppins"/>
                        <a:sym typeface="Poppins"/>
                      </a:endParaRPr>
                    </a:p>
                    <a:p>
                      <a:pPr indent="0" lvl="0" marL="0" marR="0" rtl="0" algn="ctr">
                        <a:spcBef>
                          <a:spcPts val="0"/>
                        </a:spcBef>
                        <a:spcAft>
                          <a:spcPts val="0"/>
                        </a:spcAft>
                        <a:buNone/>
                      </a:pPr>
                      <a:r>
                        <a:t/>
                      </a:r>
                      <a:endParaRPr>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a:latin typeface="Poppins"/>
                          <a:ea typeface="Poppins"/>
                          <a:cs typeface="Poppins"/>
                          <a:sym typeface="Poppins"/>
                        </a:rPr>
                        <a:t>Boris</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86200">
                <a:tc>
                  <a:txBody>
                    <a:bodyPr/>
                    <a:lstStyle/>
                    <a:p>
                      <a:pPr indent="0" lvl="0" marL="0" marR="0" rtl="0" algn="l">
                        <a:spcBef>
                          <a:spcPts val="0"/>
                        </a:spcBef>
                        <a:spcAft>
                          <a:spcPts val="0"/>
                        </a:spcAft>
                        <a:buNone/>
                      </a:pPr>
                      <a:r>
                        <a:rPr lang="en-US">
                          <a:latin typeface="Poppins"/>
                          <a:ea typeface="Poppins"/>
                          <a:cs typeface="Poppins"/>
                          <a:sym typeface="Poppins"/>
                        </a:rPr>
                        <a:t>604</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Mettre à jour la carte processus et la politique RH</a:t>
                      </a:r>
                      <a:endParaRPr>
                        <a:latin typeface="Poppins"/>
                        <a:ea typeface="Poppins"/>
                        <a:cs typeface="Poppins"/>
                        <a:sym typeface="Poppins"/>
                      </a:endParaRPr>
                    </a:p>
                    <a:p>
                      <a:pPr indent="0" lvl="0" marL="0" marR="0" rtl="0" algn="l">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01/02/2024</a:t>
                      </a:r>
                      <a:endParaRPr>
                        <a:latin typeface="Poppins"/>
                        <a:ea typeface="Poppins"/>
                        <a:cs typeface="Poppins"/>
                        <a:sym typeface="Poppins"/>
                      </a:endParaRPr>
                    </a:p>
                    <a:p>
                      <a:pPr indent="0" lvl="0" marL="0" marR="0" rtl="0" algn="ctr">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a:latin typeface="Poppins"/>
                          <a:ea typeface="Poppins"/>
                          <a:cs typeface="Poppins"/>
                          <a:sym typeface="Poppins"/>
                        </a:rPr>
                        <a:t>Boris</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965275">
                <a:tc>
                  <a:txBody>
                    <a:bodyPr/>
                    <a:lstStyle/>
                    <a:p>
                      <a:pPr indent="0" lvl="0" marL="0" marR="0" rtl="0" algn="l">
                        <a:spcBef>
                          <a:spcPts val="0"/>
                        </a:spcBef>
                        <a:spcAft>
                          <a:spcPts val="0"/>
                        </a:spcAft>
                        <a:buNone/>
                      </a:pPr>
                      <a:r>
                        <a:rPr lang="en-US">
                          <a:latin typeface="Poppins"/>
                          <a:ea typeface="Poppins"/>
                          <a:cs typeface="Poppins"/>
                          <a:sym typeface="Poppins"/>
                        </a:rPr>
                        <a:t>605</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a:latin typeface="Poppins"/>
                          <a:ea typeface="Poppins"/>
                          <a:cs typeface="Poppins"/>
                          <a:sym typeface="Poppins"/>
                        </a:rPr>
                        <a:t>Veiller à ce que le copilote reçoivent toutes les informations relatives aux recrutements (rapports de recrutements), aux évaluations et changements de statuts juridiques, afin qu'il mettent correctement à jour le dossier numérique du personnel</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01/02/2024</a:t>
                      </a:r>
                      <a:endParaRPr>
                        <a:latin typeface="Poppins"/>
                        <a:ea typeface="Poppins"/>
                        <a:cs typeface="Poppins"/>
                        <a:sym typeface="Poppins"/>
                      </a:endParaRPr>
                    </a:p>
                    <a:p>
                      <a:pPr indent="0" lvl="0" marL="0" marR="0" rtl="0" algn="ctr">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a:latin typeface="Poppins"/>
                          <a:ea typeface="Poppins"/>
                          <a:cs typeface="Poppins"/>
                          <a:sym typeface="Poppins"/>
                        </a:rPr>
                        <a:t>Boris</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11325">
                <a:tc>
                  <a:txBody>
                    <a:bodyPr/>
                    <a:lstStyle/>
                    <a:p>
                      <a:pPr indent="0" lvl="0" marL="0" marR="0" rtl="0" algn="l">
                        <a:spcBef>
                          <a:spcPts val="0"/>
                        </a:spcBef>
                        <a:spcAft>
                          <a:spcPts val="0"/>
                        </a:spcAft>
                        <a:buNone/>
                      </a:pPr>
                      <a:r>
                        <a:rPr lang="en-US">
                          <a:latin typeface="Poppins"/>
                          <a:ea typeface="Poppins"/>
                          <a:cs typeface="Poppins"/>
                          <a:sym typeface="Poppins"/>
                        </a:rPr>
                        <a:t>606</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a:latin typeface="Poppins"/>
                          <a:ea typeface="Poppins"/>
                          <a:cs typeface="Poppins"/>
                          <a:sym typeface="Poppins"/>
                        </a:rPr>
                        <a:t>Mettre à jour l'organigramme</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01/02/2024</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a:latin typeface="Poppins"/>
                          <a:ea typeface="Poppins"/>
                          <a:cs typeface="Poppins"/>
                          <a:sym typeface="Poppins"/>
                        </a:rPr>
                        <a:t>Boris</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33450">
                <a:tc>
                  <a:txBody>
                    <a:bodyPr/>
                    <a:lstStyle/>
                    <a:p>
                      <a:pPr indent="0" lvl="0" marL="0" marR="0" rtl="0" algn="l">
                        <a:spcBef>
                          <a:spcPts val="0"/>
                        </a:spcBef>
                        <a:spcAft>
                          <a:spcPts val="0"/>
                        </a:spcAft>
                        <a:buNone/>
                      </a:pPr>
                      <a:r>
                        <a:rPr lang="en-US">
                          <a:latin typeface="Poppins"/>
                          <a:ea typeface="Poppins"/>
                          <a:cs typeface="Poppins"/>
                          <a:sym typeface="Poppins"/>
                        </a:rPr>
                        <a:t>607</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a:latin typeface="Poppins"/>
                          <a:ea typeface="Poppins"/>
                          <a:cs typeface="Poppins"/>
                          <a:sym typeface="Poppins"/>
                        </a:rPr>
                        <a:t>Justifier l’inexistence du plan de formation de 2023</a:t>
                      </a:r>
                      <a:endParaRPr>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01/02/2024</a:t>
                      </a:r>
                      <a:endParaRPr>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Boris</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89000">
                <a:tc>
                  <a:txBody>
                    <a:bodyPr/>
                    <a:lstStyle/>
                    <a:p>
                      <a:pPr indent="0" lvl="0" marL="0" marR="0" rtl="0" algn="l">
                        <a:spcBef>
                          <a:spcPts val="0"/>
                        </a:spcBef>
                        <a:spcAft>
                          <a:spcPts val="0"/>
                        </a:spcAft>
                        <a:buNone/>
                      </a:pPr>
                      <a:r>
                        <a:rPr lang="en-US">
                          <a:latin typeface="Poppins"/>
                          <a:ea typeface="Poppins"/>
                          <a:cs typeface="Poppins"/>
                          <a:sym typeface="Poppins"/>
                        </a:rPr>
                        <a:t>608</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a:latin typeface="Poppins"/>
                          <a:ea typeface="Poppins"/>
                          <a:cs typeface="Poppins"/>
                          <a:sym typeface="Poppins"/>
                        </a:rPr>
                        <a:t>Mettre à jour l’analyse risque</a:t>
                      </a:r>
                      <a:endParaRPr>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01/02/2024</a:t>
                      </a:r>
                      <a:endParaRPr>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a:latin typeface="Poppins"/>
                          <a:ea typeface="Poppins"/>
                          <a:cs typeface="Poppins"/>
                          <a:sym typeface="Poppins"/>
                        </a:rPr>
                        <a:t>Boris</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026575">
                <a:tc>
                  <a:txBody>
                    <a:bodyPr/>
                    <a:lstStyle/>
                    <a:p>
                      <a:pPr indent="0" lvl="0" marL="0" marR="0" rtl="0" algn="l">
                        <a:spcBef>
                          <a:spcPts val="0"/>
                        </a:spcBef>
                        <a:spcAft>
                          <a:spcPts val="0"/>
                        </a:spcAft>
                        <a:buNone/>
                      </a:pPr>
                      <a:r>
                        <a:rPr lang="en-US">
                          <a:latin typeface="Poppins"/>
                          <a:ea typeface="Poppins"/>
                          <a:cs typeface="Poppins"/>
                          <a:sym typeface="Poppins"/>
                        </a:rPr>
                        <a:t>609</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lang="en-US">
                          <a:latin typeface="Poppins"/>
                          <a:ea typeface="Poppins"/>
                          <a:cs typeface="Poppins"/>
                          <a:sym typeface="Poppins"/>
                        </a:rPr>
                        <a:t>Etablir la liste de tous les recrutements de 2023 et demander les rapports de recrutements aux responsables des recrutements - Veiller à l'utilisation du rapport dès le début du processus de recrutement</a:t>
                      </a:r>
                      <a:endParaRPr>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oppins"/>
                        <a:buNone/>
                      </a:pPr>
                      <a:r>
                        <a:rPr lang="en-US">
                          <a:latin typeface="Poppins"/>
                          <a:ea typeface="Poppins"/>
                          <a:cs typeface="Poppins"/>
                          <a:sym typeface="Poppins"/>
                        </a:rPr>
                        <a:t>01/02/2024</a:t>
                      </a:r>
                      <a:endParaRPr>
                        <a:latin typeface="Poppins"/>
                        <a:ea typeface="Poppins"/>
                        <a:cs typeface="Poppins"/>
                        <a:sym typeface="Poppins"/>
                      </a:endParaRPr>
                    </a:p>
                    <a:p>
                      <a:pPr indent="0" lvl="0" marL="0" marR="0" rtl="0" algn="ctr">
                        <a:spcBef>
                          <a:spcPts val="0"/>
                        </a:spcBef>
                        <a:spcAft>
                          <a:spcPts val="0"/>
                        </a:spcAft>
                        <a:buNone/>
                      </a:pPr>
                      <a:r>
                        <a:t/>
                      </a:r>
                      <a:endParaRPr>
                        <a:latin typeface="Poppins"/>
                        <a:ea typeface="Poppins"/>
                        <a:cs typeface="Poppins"/>
                        <a:sym typeface="Poppins"/>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a:latin typeface="Poppins"/>
                          <a:ea typeface="Poppins"/>
                          <a:cs typeface="Poppins"/>
                          <a:sym typeface="Poppins"/>
                        </a:rPr>
                        <a:t>Boris</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008" name="Google Shape;1008;p96"/>
          <p:cNvSpPr/>
          <p:nvPr/>
        </p:nvSpPr>
        <p:spPr>
          <a:xfrm>
            <a:off x="1034676" y="1266451"/>
            <a:ext cx="9474300" cy="3693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PS02 – Gestion des ressources humaines</a:t>
            </a:r>
            <a:endParaRPr sz="1800">
              <a:latin typeface="Poppins"/>
              <a:ea typeface="Poppins"/>
              <a:cs typeface="Poppins"/>
              <a:sym typeface="Poppins"/>
            </a:endParaRPr>
          </a:p>
        </p:txBody>
      </p:sp>
      <p:sp>
        <p:nvSpPr>
          <p:cNvPr id="1009" name="Google Shape;1009;p96"/>
          <p:cNvSpPr txBox="1"/>
          <p:nvPr/>
        </p:nvSpPr>
        <p:spPr>
          <a:xfrm>
            <a:off x="701990" y="139289"/>
            <a:ext cx="10788000" cy="89610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752864"/>
              </a:buClr>
              <a:buSzPts val="3200"/>
              <a:buFont typeface="Arial"/>
              <a:buNone/>
            </a:pPr>
            <a:r>
              <a:rPr b="1" lang="en-US" sz="2800">
                <a:solidFill>
                  <a:srgbClr val="752864"/>
                </a:solidFill>
                <a:latin typeface="Poppins"/>
                <a:ea typeface="Poppins"/>
                <a:cs typeface="Poppins"/>
                <a:sym typeface="Poppins"/>
              </a:rPr>
              <a:t> PS02 – Gestion des ressources humaines</a:t>
            </a:r>
            <a:endParaRPr sz="2800">
              <a:latin typeface="Poppins"/>
              <a:ea typeface="Poppins"/>
              <a:cs typeface="Poppins"/>
              <a:sym typeface="Poppins"/>
            </a:endParaRPr>
          </a:p>
        </p:txBody>
      </p:sp>
      <p:pic>
        <p:nvPicPr>
          <p:cNvPr id="1010" name="Google Shape;1010;p96"/>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4" name="Shape 1014"/>
        <p:cNvGrpSpPr/>
        <p:nvPr/>
      </p:nvGrpSpPr>
      <p:grpSpPr>
        <a:xfrm>
          <a:off x="0" y="0"/>
          <a:ext cx="0" cy="0"/>
          <a:chOff x="0" y="0"/>
          <a:chExt cx="0" cy="0"/>
        </a:xfrm>
      </p:grpSpPr>
      <p:sp>
        <p:nvSpPr>
          <p:cNvPr id="1015" name="Google Shape;1015;p97"/>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sp>
        <p:nvSpPr>
          <p:cNvPr id="1016" name="Google Shape;1016;p97"/>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PS02 – Gestion des ressources humaines</a:t>
            </a:r>
            <a:endParaRPr sz="2800">
              <a:latin typeface="Poppins"/>
              <a:ea typeface="Poppins"/>
              <a:cs typeface="Poppins"/>
              <a:sym typeface="Poppins"/>
            </a:endParaRPr>
          </a:p>
        </p:txBody>
      </p:sp>
      <p:graphicFrame>
        <p:nvGraphicFramePr>
          <p:cNvPr id="1017" name="Google Shape;1017;p97"/>
          <p:cNvGraphicFramePr/>
          <p:nvPr/>
        </p:nvGraphicFramePr>
        <p:xfrm>
          <a:off x="844062" y="1241603"/>
          <a:ext cx="3000000" cy="3000000"/>
        </p:xfrm>
        <a:graphic>
          <a:graphicData uri="http://schemas.openxmlformats.org/drawingml/2006/table">
            <a:tbl>
              <a:tblPr>
                <a:noFill/>
                <a:tableStyleId>{B4AB0BF5-2397-4616-B71D-7BEB6B27EA97}</a:tableStyleId>
              </a:tblPr>
              <a:tblGrid>
                <a:gridCol w="3876025"/>
                <a:gridCol w="1411775"/>
                <a:gridCol w="5154850"/>
              </a:tblGrid>
              <a:tr h="5608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PS02 – Gestion des ressources humaines</a:t>
                      </a:r>
                      <a:endParaRPr sz="1800">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b="1" i="0" sz="1800" u="none" strike="noStrike">
                        <a:solidFill>
                          <a:srgbClr val="752864"/>
                        </a:solidFill>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38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dernier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07/11/2024</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298450" lvl="0" marL="285750" marR="0" rtl="0" algn="l">
                        <a:spcBef>
                          <a:spcPts val="0"/>
                        </a:spcBef>
                        <a:spcAft>
                          <a:spcPts val="0"/>
                        </a:spcAft>
                        <a:buClr>
                          <a:schemeClr val="dk1"/>
                        </a:buClr>
                        <a:buSzPts val="1800"/>
                        <a:buFont typeface="Poppins"/>
                        <a:buChar char="•"/>
                      </a:pPr>
                      <a:r>
                        <a:rPr i="0" lang="en-US" sz="1800" u="none" strike="noStrike">
                          <a:solidFill>
                            <a:schemeClr val="dk1"/>
                          </a:solidFill>
                          <a:latin typeface="Poppins"/>
                          <a:ea typeface="Poppins"/>
                          <a:cs typeface="Poppins"/>
                          <a:sym typeface="Poppins"/>
                        </a:rPr>
                        <a:t>05 </a:t>
                      </a:r>
                      <a:r>
                        <a:rPr lang="en-US" sz="1800">
                          <a:solidFill>
                            <a:schemeClr val="dk1"/>
                          </a:solidFill>
                          <a:latin typeface="Poppins"/>
                          <a:ea typeface="Poppins"/>
                          <a:cs typeface="Poppins"/>
                          <a:sym typeface="Poppins"/>
                        </a:rPr>
                        <a:t>points</a:t>
                      </a:r>
                      <a:r>
                        <a:rPr i="0" lang="en-US" sz="1800" u="none" strike="noStrike">
                          <a:solidFill>
                            <a:schemeClr val="dk1"/>
                          </a:solidFill>
                          <a:latin typeface="Poppins"/>
                          <a:ea typeface="Poppins"/>
                          <a:cs typeface="Poppins"/>
                          <a:sym typeface="Poppins"/>
                        </a:rPr>
                        <a:t> </a:t>
                      </a:r>
                      <a:r>
                        <a:rPr i="0" lang="en-US" sz="1800" u="none" strike="noStrike">
                          <a:solidFill>
                            <a:schemeClr val="dk1"/>
                          </a:solidFill>
                          <a:latin typeface="Poppins"/>
                          <a:ea typeface="Poppins"/>
                          <a:cs typeface="Poppins"/>
                          <a:sym typeface="Poppins"/>
                        </a:rPr>
                        <a:t>faibles</a:t>
                      </a:r>
                      <a:endParaRPr sz="1800">
                        <a:latin typeface="Poppins"/>
                        <a:ea typeface="Poppins"/>
                        <a:cs typeface="Poppins"/>
                        <a:sym typeface="Poppins"/>
                      </a:endParaRPr>
                    </a:p>
                    <a:p>
                      <a:pPr indent="-298450" lvl="0" marL="285750" marR="0" rtl="0" algn="l">
                        <a:spcBef>
                          <a:spcPts val="0"/>
                        </a:spcBef>
                        <a:spcAft>
                          <a:spcPts val="0"/>
                        </a:spcAft>
                        <a:buClr>
                          <a:schemeClr val="dk1"/>
                        </a:buClr>
                        <a:buSzPts val="1800"/>
                        <a:buFont typeface="Poppins"/>
                        <a:buChar char="•"/>
                      </a:pPr>
                      <a:r>
                        <a:rPr i="0" lang="en-US" sz="1800" u="none" strike="noStrike">
                          <a:solidFill>
                            <a:schemeClr val="dk1"/>
                          </a:solidFill>
                          <a:latin typeface="Poppins"/>
                          <a:ea typeface="Poppins"/>
                          <a:cs typeface="Poppins"/>
                          <a:sym typeface="Poppins"/>
                        </a:rPr>
                        <a:t> 01 piste d’amélioration</a:t>
                      </a:r>
                      <a:endParaRPr sz="1800">
                        <a:latin typeface="Poppins"/>
                        <a:ea typeface="Poppins"/>
                        <a:cs typeface="Poppins"/>
                        <a:sym typeface="Poppins"/>
                      </a:endParaRPr>
                    </a:p>
                    <a:p>
                      <a:pPr indent="-298450" lvl="0" marL="285750" marR="0" rtl="0" algn="l">
                        <a:spcBef>
                          <a:spcPts val="0"/>
                        </a:spcBef>
                        <a:spcAft>
                          <a:spcPts val="0"/>
                        </a:spcAft>
                        <a:buClr>
                          <a:schemeClr val="dk1"/>
                        </a:buClr>
                        <a:buSzPts val="1800"/>
                        <a:buFont typeface="Poppins"/>
                        <a:buChar char="•"/>
                      </a:pPr>
                      <a:r>
                        <a:rPr i="0" lang="en-US" sz="1800" u="none" strike="noStrike">
                          <a:solidFill>
                            <a:schemeClr val="dk1"/>
                          </a:solidFill>
                          <a:latin typeface="Poppins"/>
                          <a:ea typeface="Poppins"/>
                          <a:cs typeface="Poppins"/>
                          <a:sym typeface="Poppins"/>
                        </a:rPr>
                        <a:t>02 écarts</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75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Derniers Audits cloturés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Non</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677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Ecarts/</a:t>
                      </a:r>
                      <a:r>
                        <a:rPr b="1" lang="en-US" sz="1800">
                          <a:solidFill>
                            <a:srgbClr val="752864"/>
                          </a:solidFill>
                          <a:latin typeface="Poppins"/>
                          <a:ea typeface="Poppins"/>
                          <a:cs typeface="Poppins"/>
                          <a:sym typeface="Poppins"/>
                        </a:rPr>
                        <a:t>points</a:t>
                      </a:r>
                      <a:r>
                        <a:rPr b="1" i="0" lang="en-US" sz="1800" u="none" strike="noStrike">
                          <a:solidFill>
                            <a:srgbClr val="752864"/>
                          </a:solidFill>
                          <a:latin typeface="Poppins"/>
                          <a:ea typeface="Poppins"/>
                          <a:cs typeface="Poppins"/>
                          <a:sym typeface="Poppins"/>
                        </a:rPr>
                        <a:t> faibles ouverts/non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Oui</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Clr>
                          <a:schemeClr val="dk1"/>
                        </a:buClr>
                        <a:buSzPts val="1600"/>
                        <a:buFont typeface="Arial"/>
                        <a:buNone/>
                      </a:pPr>
                      <a:r>
                        <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542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prochain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Août</a:t>
                      </a:r>
                      <a:r>
                        <a:rPr i="0" lang="en-US" sz="1800" u="none" strike="noStrike">
                          <a:solidFill>
                            <a:schemeClr val="dk1"/>
                          </a:solidFill>
                          <a:latin typeface="Poppins"/>
                          <a:ea typeface="Poppins"/>
                          <a:cs typeface="Poppins"/>
                          <a:sym typeface="Poppins"/>
                        </a:rPr>
                        <a:t> 2024</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pic>
        <p:nvPicPr>
          <p:cNvPr id="1018" name="Google Shape;1018;p97"/>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2" name="Shape 1022"/>
        <p:cNvGrpSpPr/>
        <p:nvPr/>
      </p:nvGrpSpPr>
      <p:grpSpPr>
        <a:xfrm>
          <a:off x="0" y="0"/>
          <a:ext cx="0" cy="0"/>
          <a:chOff x="0" y="0"/>
          <a:chExt cx="0" cy="0"/>
        </a:xfrm>
      </p:grpSpPr>
      <p:sp>
        <p:nvSpPr>
          <p:cNvPr id="1023" name="Google Shape;1023;p98"/>
          <p:cNvSpPr/>
          <p:nvPr/>
        </p:nvSpPr>
        <p:spPr>
          <a:xfrm>
            <a:off x="1502230" y="2446907"/>
            <a:ext cx="9326880" cy="83099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Arial Rounded"/>
              <a:buNone/>
            </a:pPr>
            <a:r>
              <a:rPr b="1" i="0" lang="en-US" sz="4800" u="none" cap="none" strike="noStrike">
                <a:solidFill>
                  <a:srgbClr val="752864"/>
                </a:solidFill>
                <a:latin typeface="Poppins"/>
                <a:ea typeface="Poppins"/>
                <a:cs typeface="Poppins"/>
                <a:sym typeface="Poppins"/>
              </a:rPr>
              <a:t>Système d’information</a:t>
            </a:r>
            <a:endParaRPr b="1" i="0" sz="4800" u="none" cap="none" strike="noStrike">
              <a:solidFill>
                <a:srgbClr val="752864"/>
              </a:solidFill>
              <a:latin typeface="Poppins"/>
              <a:ea typeface="Poppins"/>
              <a:cs typeface="Poppins"/>
              <a:sym typeface="Poppins"/>
            </a:endParaRPr>
          </a:p>
        </p:txBody>
      </p:sp>
      <p:pic>
        <p:nvPicPr>
          <p:cNvPr id="1024" name="Google Shape;1024;p9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8" name="Shape 1028"/>
        <p:cNvGrpSpPr/>
        <p:nvPr/>
      </p:nvGrpSpPr>
      <p:grpSpPr>
        <a:xfrm>
          <a:off x="0" y="0"/>
          <a:ext cx="0" cy="0"/>
          <a:chOff x="0" y="0"/>
          <a:chExt cx="0" cy="0"/>
        </a:xfrm>
      </p:grpSpPr>
      <p:sp>
        <p:nvSpPr>
          <p:cNvPr id="1029" name="Google Shape;1029;p99"/>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PS03 – Système d’informations</a:t>
            </a:r>
            <a:endParaRPr sz="2800">
              <a:latin typeface="Poppins"/>
              <a:ea typeface="Poppins"/>
              <a:cs typeface="Poppins"/>
              <a:sym typeface="Poppins"/>
            </a:endParaRPr>
          </a:p>
        </p:txBody>
      </p:sp>
      <p:grpSp>
        <p:nvGrpSpPr>
          <p:cNvPr id="1030" name="Google Shape;1030;p99"/>
          <p:cNvGrpSpPr/>
          <p:nvPr/>
        </p:nvGrpSpPr>
        <p:grpSpPr>
          <a:xfrm>
            <a:off x="605116" y="1681511"/>
            <a:ext cx="4594274" cy="1152963"/>
            <a:chOff x="-1" y="-1"/>
            <a:chExt cx="4996557" cy="1152962"/>
          </a:xfrm>
        </p:grpSpPr>
        <p:sp>
          <p:nvSpPr>
            <p:cNvPr id="1031" name="Google Shape;1031;p99"/>
            <p:cNvSpPr/>
            <p:nvPr/>
          </p:nvSpPr>
          <p:spPr>
            <a:xfrm flipH="1">
              <a:off x="-1" y="166678"/>
              <a:ext cx="4191989" cy="818352"/>
            </a:xfrm>
            <a:prstGeom prst="rect">
              <a:avLst/>
            </a:prstGeom>
            <a:solidFill>
              <a:srgbClr val="4B2C50"/>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Calibri"/>
                <a:buNone/>
              </a:pPr>
              <a:r>
                <a:rPr b="1" i="0" lang="en-US" sz="4000" u="none" cap="none" strike="noStrike">
                  <a:solidFill>
                    <a:srgbClr val="FFFFFF"/>
                  </a:solidFill>
                  <a:latin typeface="Calibri"/>
                  <a:ea typeface="Calibri"/>
                  <a:cs typeface="Calibri"/>
                  <a:sym typeface="Calibri"/>
                </a:rPr>
                <a:t>Finalité</a:t>
              </a:r>
              <a:endParaRPr/>
            </a:p>
          </p:txBody>
        </p:sp>
        <p:grpSp>
          <p:nvGrpSpPr>
            <p:cNvPr id="1032" name="Google Shape;1032;p99"/>
            <p:cNvGrpSpPr/>
            <p:nvPr/>
          </p:nvGrpSpPr>
          <p:grpSpPr>
            <a:xfrm>
              <a:off x="4191985" y="-1"/>
              <a:ext cx="804571" cy="1152962"/>
              <a:chOff x="0" y="0"/>
              <a:chExt cx="804567" cy="1152959"/>
            </a:xfrm>
          </p:grpSpPr>
          <p:sp>
            <p:nvSpPr>
              <p:cNvPr id="1033" name="Google Shape;1033;p99"/>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4B2C50">
                  <a:alpha val="89803"/>
                </a:srgbClr>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sp>
            <p:nvSpPr>
              <p:cNvPr id="1034" name="Google Shape;1034;p99"/>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4B2C50">
                  <a:alpha val="80000"/>
                </a:srgbClr>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Calibri"/>
                  <a:buNone/>
                </a:pPr>
                <a:r>
                  <a:rPr b="1" i="0" lang="en-US" sz="2400" u="none" cap="none" strike="noStrike">
                    <a:solidFill>
                      <a:srgbClr val="FFFFFF"/>
                    </a:solidFill>
                    <a:latin typeface="Calibri"/>
                    <a:ea typeface="Calibri"/>
                    <a:cs typeface="Calibri"/>
                    <a:sym typeface="Calibri"/>
                  </a:rPr>
                  <a:t>1</a:t>
                </a:r>
                <a:endParaRPr/>
              </a:p>
            </p:txBody>
          </p:sp>
          <p:sp>
            <p:nvSpPr>
              <p:cNvPr id="1035" name="Google Shape;1035;p99"/>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4B2C50"/>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grpSp>
      </p:grpSp>
      <p:grpSp>
        <p:nvGrpSpPr>
          <p:cNvPr id="1036" name="Google Shape;1036;p99"/>
          <p:cNvGrpSpPr/>
          <p:nvPr/>
        </p:nvGrpSpPr>
        <p:grpSpPr>
          <a:xfrm>
            <a:off x="5421486" y="2018628"/>
            <a:ext cx="1405909" cy="442988"/>
            <a:chOff x="34099" y="0"/>
            <a:chExt cx="2592661" cy="453439"/>
          </a:xfrm>
        </p:grpSpPr>
        <p:cxnSp>
          <p:nvCxnSpPr>
            <p:cNvPr id="1037" name="Google Shape;1037;p99"/>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1038" name="Google Shape;1038;p99"/>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1039" name="Google Shape;1039;p99"/>
          <p:cNvSpPr txBox="1"/>
          <p:nvPr/>
        </p:nvSpPr>
        <p:spPr>
          <a:xfrm>
            <a:off x="6313300" y="1268425"/>
            <a:ext cx="5308500" cy="14775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7030A0"/>
                </a:solidFill>
                <a:latin typeface="Poppins"/>
                <a:ea typeface="Poppins"/>
                <a:cs typeface="Poppins"/>
                <a:sym typeface="Poppins"/>
              </a:rPr>
              <a:t>Garantir la fiabilité du Système d'Informations et une bonne gestion des ressources informatiques, téléphoniques et informationnelles afin d'automatiser les processus et faciliter l'aide à la décision </a:t>
            </a:r>
            <a:endParaRPr sz="1800">
              <a:solidFill>
                <a:srgbClr val="7030A0"/>
              </a:solidFill>
              <a:latin typeface="Poppins"/>
              <a:ea typeface="Poppins"/>
              <a:cs typeface="Poppins"/>
              <a:sym typeface="Poppins"/>
            </a:endParaRPr>
          </a:p>
        </p:txBody>
      </p:sp>
      <p:grpSp>
        <p:nvGrpSpPr>
          <p:cNvPr id="1040" name="Google Shape;1040;p99"/>
          <p:cNvGrpSpPr/>
          <p:nvPr/>
        </p:nvGrpSpPr>
        <p:grpSpPr>
          <a:xfrm>
            <a:off x="605116" y="3444161"/>
            <a:ext cx="4594275" cy="1152963"/>
            <a:chOff x="-1" y="-1"/>
            <a:chExt cx="4996557" cy="1152962"/>
          </a:xfrm>
        </p:grpSpPr>
        <p:sp>
          <p:nvSpPr>
            <p:cNvPr id="1041" name="Google Shape;1041;p99"/>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Calibri"/>
                <a:buNone/>
              </a:pPr>
              <a:r>
                <a:rPr b="1" i="0" lang="en-US" sz="4000" u="none" cap="none" strike="noStrike">
                  <a:solidFill>
                    <a:srgbClr val="FFFFFF"/>
                  </a:solidFill>
                  <a:latin typeface="Calibri"/>
                  <a:ea typeface="Calibri"/>
                  <a:cs typeface="Calibri"/>
                  <a:sym typeface="Calibri"/>
                </a:rPr>
                <a:t>Périmètre</a:t>
              </a:r>
              <a:endParaRPr/>
            </a:p>
          </p:txBody>
        </p:sp>
        <p:grpSp>
          <p:nvGrpSpPr>
            <p:cNvPr id="1042" name="Google Shape;1042;p99"/>
            <p:cNvGrpSpPr/>
            <p:nvPr/>
          </p:nvGrpSpPr>
          <p:grpSpPr>
            <a:xfrm>
              <a:off x="4191985" y="-1"/>
              <a:ext cx="804571" cy="1152962"/>
              <a:chOff x="0" y="0"/>
              <a:chExt cx="804567" cy="1152959"/>
            </a:xfrm>
          </p:grpSpPr>
          <p:sp>
            <p:nvSpPr>
              <p:cNvPr id="1043" name="Google Shape;1043;p99"/>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sp>
            <p:nvSpPr>
              <p:cNvPr id="1044" name="Google Shape;1044;p99"/>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Calibri"/>
                  <a:buNone/>
                </a:pPr>
                <a:r>
                  <a:rPr b="1" i="0" lang="en-US" sz="2400" u="none" cap="none" strike="noStrike">
                    <a:solidFill>
                      <a:srgbClr val="FFFFFF"/>
                    </a:solidFill>
                    <a:latin typeface="Calibri"/>
                    <a:ea typeface="Calibri"/>
                    <a:cs typeface="Calibri"/>
                    <a:sym typeface="Calibri"/>
                  </a:rPr>
                  <a:t>2</a:t>
                </a:r>
                <a:endParaRPr b="1" i="0" sz="2400" u="none" cap="none" strike="noStrike">
                  <a:solidFill>
                    <a:srgbClr val="FFFFFF"/>
                  </a:solidFill>
                  <a:latin typeface="Calibri"/>
                  <a:ea typeface="Calibri"/>
                  <a:cs typeface="Calibri"/>
                  <a:sym typeface="Calibri"/>
                </a:endParaRPr>
              </a:p>
            </p:txBody>
          </p:sp>
          <p:sp>
            <p:nvSpPr>
              <p:cNvPr id="1045" name="Google Shape;1045;p99"/>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grpSp>
      </p:grpSp>
      <p:grpSp>
        <p:nvGrpSpPr>
          <p:cNvPr id="1046" name="Google Shape;1046;p99"/>
          <p:cNvGrpSpPr/>
          <p:nvPr/>
        </p:nvGrpSpPr>
        <p:grpSpPr>
          <a:xfrm>
            <a:off x="5393046" y="3811320"/>
            <a:ext cx="1405909" cy="442988"/>
            <a:chOff x="34099" y="0"/>
            <a:chExt cx="2592661" cy="453439"/>
          </a:xfrm>
        </p:grpSpPr>
        <p:cxnSp>
          <p:nvCxnSpPr>
            <p:cNvPr id="1047" name="Google Shape;1047;p99"/>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1048" name="Google Shape;1048;p99"/>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1049" name="Google Shape;1049;p99"/>
          <p:cNvSpPr txBox="1"/>
          <p:nvPr/>
        </p:nvSpPr>
        <p:spPr>
          <a:xfrm>
            <a:off x="6313300" y="3204400"/>
            <a:ext cx="5245200" cy="14775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spcBef>
                <a:spcPts val="0"/>
              </a:spcBef>
              <a:spcAft>
                <a:spcPts val="0"/>
              </a:spcAft>
              <a:buClr>
                <a:srgbClr val="7030A0"/>
              </a:buClr>
              <a:buSzPts val="1800"/>
              <a:buFont typeface="Poppins"/>
              <a:buChar char="-"/>
            </a:pPr>
            <a:r>
              <a:rPr lang="en-US" sz="1800">
                <a:solidFill>
                  <a:srgbClr val="7030A0"/>
                </a:solidFill>
                <a:latin typeface="Poppins"/>
                <a:ea typeface="Poppins"/>
                <a:cs typeface="Poppins"/>
                <a:sym typeface="Poppins"/>
              </a:rPr>
              <a:t> </a:t>
            </a:r>
            <a:r>
              <a:rPr b="1" lang="en-US" sz="1800">
                <a:solidFill>
                  <a:srgbClr val="00B050"/>
                </a:solidFill>
                <a:latin typeface="Poppins"/>
                <a:ea typeface="Poppins"/>
                <a:cs typeface="Poppins"/>
                <a:sym typeface="Poppins"/>
              </a:rPr>
              <a:t>De : </a:t>
            </a:r>
            <a:r>
              <a:rPr lang="en-US" sz="1800">
                <a:solidFill>
                  <a:srgbClr val="7030A0"/>
                </a:solidFill>
                <a:latin typeface="Poppins"/>
                <a:ea typeface="Poppins"/>
                <a:cs typeface="Poppins"/>
                <a:sym typeface="Poppins"/>
              </a:rPr>
              <a:t>Besoin en ressources informatiques, téléphoniques et informationnelles</a:t>
            </a:r>
            <a:endParaRPr sz="1800">
              <a:solidFill>
                <a:srgbClr val="7030A0"/>
              </a:solidFill>
              <a:latin typeface="Poppins"/>
              <a:ea typeface="Poppins"/>
              <a:cs typeface="Poppins"/>
              <a:sym typeface="Poppins"/>
            </a:endParaRPr>
          </a:p>
          <a:p>
            <a:pPr indent="-285750" lvl="0" marL="285750" marR="0" rtl="0" algn="l">
              <a:spcBef>
                <a:spcPts val="0"/>
              </a:spcBef>
              <a:spcAft>
                <a:spcPts val="0"/>
              </a:spcAft>
              <a:buClr>
                <a:srgbClr val="00B050"/>
              </a:buClr>
              <a:buSzPts val="1800"/>
              <a:buFont typeface="Poppins"/>
              <a:buChar char="-"/>
            </a:pPr>
            <a:r>
              <a:rPr b="1" lang="en-US" sz="1800">
                <a:solidFill>
                  <a:srgbClr val="00B050"/>
                </a:solidFill>
                <a:latin typeface="Poppins"/>
                <a:ea typeface="Poppins"/>
                <a:cs typeface="Poppins"/>
                <a:sym typeface="Poppins"/>
              </a:rPr>
              <a:t> A : </a:t>
            </a:r>
            <a:r>
              <a:rPr lang="en-US" sz="1800">
                <a:solidFill>
                  <a:srgbClr val="7030A0"/>
                </a:solidFill>
                <a:latin typeface="Poppins"/>
                <a:ea typeface="Poppins"/>
                <a:cs typeface="Poppins"/>
                <a:sym typeface="Poppins"/>
              </a:rPr>
              <a:t>Ressources informatiques, téléphoniques et informationnelles disponibles, accessibles et fiables</a:t>
            </a:r>
            <a:endParaRPr sz="1800">
              <a:solidFill>
                <a:srgbClr val="7030A0"/>
              </a:solidFill>
              <a:latin typeface="Poppins"/>
              <a:ea typeface="Poppins"/>
              <a:cs typeface="Poppins"/>
              <a:sym typeface="Poppins"/>
            </a:endParaRPr>
          </a:p>
        </p:txBody>
      </p:sp>
      <p:sp>
        <p:nvSpPr>
          <p:cNvPr id="1050" name="Google Shape;1050;p99"/>
          <p:cNvSpPr/>
          <p:nvPr/>
        </p:nvSpPr>
        <p:spPr>
          <a:xfrm>
            <a:off x="10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Finalité &amp; Périmètre</a:t>
            </a:r>
            <a:endParaRPr sz="2000">
              <a:solidFill>
                <a:schemeClr val="lt1"/>
              </a:solidFill>
              <a:latin typeface="Poppins"/>
              <a:ea typeface="Poppins"/>
              <a:cs typeface="Poppins"/>
              <a:sym typeface="Poppins"/>
            </a:endParaRPr>
          </a:p>
        </p:txBody>
      </p:sp>
      <p:sp>
        <p:nvSpPr>
          <p:cNvPr id="1051" name="Google Shape;1051;p99"/>
          <p:cNvSpPr txBox="1"/>
          <p:nvPr/>
        </p:nvSpPr>
        <p:spPr>
          <a:xfrm>
            <a:off x="1928000" y="917596"/>
            <a:ext cx="3465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Lauriane</a:t>
            </a:r>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Khady</a:t>
            </a:r>
            <a:endParaRPr sz="1800">
              <a:solidFill>
                <a:schemeClr val="dk1"/>
              </a:solidFill>
              <a:latin typeface="Poppins"/>
              <a:ea typeface="Poppins"/>
              <a:cs typeface="Poppins"/>
              <a:sym typeface="Poppins"/>
            </a:endParaRPr>
          </a:p>
        </p:txBody>
      </p:sp>
      <p:pic>
        <p:nvPicPr>
          <p:cNvPr id="1052" name="Google Shape;1052;p9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6" name="Shape 1056"/>
        <p:cNvGrpSpPr/>
        <p:nvPr/>
      </p:nvGrpSpPr>
      <p:grpSpPr>
        <a:xfrm>
          <a:off x="0" y="0"/>
          <a:ext cx="0" cy="0"/>
          <a:chOff x="0" y="0"/>
          <a:chExt cx="0" cy="0"/>
        </a:xfrm>
      </p:grpSpPr>
      <p:sp>
        <p:nvSpPr>
          <p:cNvPr id="1057" name="Google Shape;1057;p100"/>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1058" name="Google Shape;1058;p100"/>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PS03 – Système d’informations</a:t>
            </a:r>
            <a:endParaRPr sz="2800"/>
          </a:p>
        </p:txBody>
      </p:sp>
      <p:graphicFrame>
        <p:nvGraphicFramePr>
          <p:cNvPr id="1059" name="Google Shape;1059;p100"/>
          <p:cNvGraphicFramePr/>
          <p:nvPr/>
        </p:nvGraphicFramePr>
        <p:xfrm>
          <a:off x="654701" y="1616414"/>
          <a:ext cx="3000000" cy="3000000"/>
        </p:xfrm>
        <a:graphic>
          <a:graphicData uri="http://schemas.openxmlformats.org/drawingml/2006/table">
            <a:tbl>
              <a:tblPr firstRow="1">
                <a:noFill/>
                <a:tableStyleId>{7A25A91B-4FEC-467A-B651-A79672153B92}</a:tableStyleId>
              </a:tblPr>
              <a:tblGrid>
                <a:gridCol w="4777700"/>
                <a:gridCol w="1233375"/>
                <a:gridCol w="1449525"/>
                <a:gridCol w="953625"/>
                <a:gridCol w="2279175"/>
              </a:tblGrid>
              <a:tr h="888250">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INDICATEURS </a:t>
                      </a:r>
                      <a:endParaRPr b="0" i="0" sz="1800" u="none" strike="noStrike">
                        <a:solidFill>
                          <a:srgbClr val="752864"/>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RESP.</a:t>
                      </a:r>
                      <a:endParaRPr b="0" i="0" sz="1800" u="none" strike="noStrike">
                        <a:solidFill>
                          <a:srgbClr val="752864"/>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FREQ.</a:t>
                      </a:r>
                      <a:endParaRPr b="0" i="0" sz="1800" u="none" strike="noStrike">
                        <a:solidFill>
                          <a:srgbClr val="752864"/>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CIBLE</a:t>
                      </a:r>
                      <a:endParaRPr b="0" i="0" sz="1800" u="none" strike="noStrike">
                        <a:solidFill>
                          <a:srgbClr val="752864"/>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solidFill>
                            <a:srgbClr val="752864"/>
                          </a:solidFill>
                          <a:latin typeface="Poppins"/>
                          <a:ea typeface="Poppins"/>
                          <a:cs typeface="Poppins"/>
                          <a:sym typeface="Poppins"/>
                        </a:rPr>
                        <a:t>METHODE DE CALCUL</a:t>
                      </a:r>
                      <a:endParaRPr b="0" i="0" sz="1800" u="none" strike="noStrike">
                        <a:solidFill>
                          <a:srgbClr val="752864"/>
                        </a:solidFill>
                        <a:latin typeface="Poppins"/>
                        <a:ea typeface="Poppins"/>
                        <a:cs typeface="Poppins"/>
                        <a:sym typeface="Poppins"/>
                      </a:endParaRPr>
                    </a:p>
                  </a:txBody>
                  <a:tcPr marT="9525" marB="0" marR="9525" marL="9525" anchor="ctr"/>
                </a:tc>
              </a:tr>
              <a:tr h="1327925">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Nombre d'incidents déclarés sur les ressources informatiques et informationnelles </a:t>
                      </a:r>
                      <a:endParaRPr b="0" i="0" sz="1800" u="none" strike="noStrike">
                        <a:solidFill>
                          <a:srgbClr val="403151"/>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403151"/>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Mensuelle</a:t>
                      </a:r>
                      <a:endParaRPr b="0" i="0" sz="1800" u="none" strike="noStrike">
                        <a:solidFill>
                          <a:srgbClr val="403151"/>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5</a:t>
                      </a:r>
                      <a:endParaRPr b="0" i="0" sz="1800" u="none" strike="noStrike">
                        <a:solidFill>
                          <a:srgbClr val="403151"/>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Décompte des fiches d'incident</a:t>
                      </a:r>
                      <a:endParaRPr b="0" i="0" sz="1800" u="none" strike="noStrike">
                        <a:solidFill>
                          <a:srgbClr val="403151"/>
                        </a:solidFill>
                        <a:latin typeface="Poppins"/>
                        <a:ea typeface="Poppins"/>
                        <a:cs typeface="Poppins"/>
                        <a:sym typeface="Poppins"/>
                      </a:endParaRPr>
                    </a:p>
                  </a:txBody>
                  <a:tcPr marT="9525" marB="0" marR="9525" marL="9525" anchor="ctr"/>
                </a:tc>
              </a:tr>
              <a:tr h="1327925">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Taux de satisfaction des utilisateurs du SI</a:t>
                      </a:r>
                      <a:endParaRPr b="0" i="0" sz="1800" u="none" strike="noStrike">
                        <a:solidFill>
                          <a:srgbClr val="403151"/>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Pilote</a:t>
                      </a:r>
                      <a:endParaRPr b="0" i="0" sz="1800" u="none" strike="noStrike">
                        <a:solidFill>
                          <a:srgbClr val="403151"/>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Annuelle</a:t>
                      </a:r>
                      <a:endParaRPr b="0" i="0" sz="1800" u="none" strike="noStrike">
                        <a:solidFill>
                          <a:srgbClr val="403151"/>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70%</a:t>
                      </a:r>
                      <a:endParaRPr b="0" i="0" sz="1800" u="none" strike="noStrike">
                        <a:solidFill>
                          <a:srgbClr val="403151"/>
                        </a:solidFill>
                        <a:latin typeface="Poppins"/>
                        <a:ea typeface="Poppins"/>
                        <a:cs typeface="Poppins"/>
                        <a:sym typeface="Poppins"/>
                      </a:endParaRPr>
                    </a:p>
                  </a:txBody>
                  <a:tcPr marT="9525" marB="0" marR="9525" marL="9525" anchor="ctr"/>
                </a:tc>
                <a:tc>
                  <a:txBody>
                    <a:bodyPr/>
                    <a:lstStyle/>
                    <a:p>
                      <a:pPr indent="0" lvl="0" marL="0" marR="0" rtl="0" algn="ctr">
                        <a:spcBef>
                          <a:spcPts val="0"/>
                        </a:spcBef>
                        <a:spcAft>
                          <a:spcPts val="0"/>
                        </a:spcAft>
                        <a:buNone/>
                      </a:pPr>
                      <a:r>
                        <a:rPr lang="en-US" sz="1800" u="none" strike="noStrike">
                          <a:latin typeface="Poppins"/>
                          <a:ea typeface="Poppins"/>
                          <a:cs typeface="Poppins"/>
                          <a:sym typeface="Poppins"/>
                        </a:rPr>
                        <a:t>Enquête de satisfaction auprès des utilisateurs</a:t>
                      </a:r>
                      <a:endParaRPr b="0" i="0" sz="1800" u="none" strike="noStrike">
                        <a:solidFill>
                          <a:srgbClr val="403151"/>
                        </a:solidFill>
                        <a:latin typeface="Poppins"/>
                        <a:ea typeface="Poppins"/>
                        <a:cs typeface="Poppins"/>
                        <a:sym typeface="Poppins"/>
                      </a:endParaRPr>
                    </a:p>
                  </a:txBody>
                  <a:tcPr marT="9525" marB="0" marR="9525" marL="9525" anchor="ctr"/>
                </a:tc>
              </a:tr>
            </a:tbl>
          </a:graphicData>
        </a:graphic>
      </p:graphicFrame>
      <p:pic>
        <p:nvPicPr>
          <p:cNvPr id="1060" name="Google Shape;1060;p10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4" name="Shape 1064"/>
        <p:cNvGrpSpPr/>
        <p:nvPr/>
      </p:nvGrpSpPr>
      <p:grpSpPr>
        <a:xfrm>
          <a:off x="0" y="0"/>
          <a:ext cx="0" cy="0"/>
          <a:chOff x="0" y="0"/>
          <a:chExt cx="0" cy="0"/>
        </a:xfrm>
      </p:grpSpPr>
      <p:sp>
        <p:nvSpPr>
          <p:cNvPr id="1065" name="Google Shape;1065;p101"/>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
        <p:nvSpPr>
          <p:cNvPr id="1066" name="Google Shape;1066;p101"/>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PS03 – Gestion du Système d’informations</a:t>
            </a:r>
            <a:endParaRPr sz="2800"/>
          </a:p>
        </p:txBody>
      </p:sp>
      <p:graphicFrame>
        <p:nvGraphicFramePr>
          <p:cNvPr id="1067" name="Google Shape;1067;p101"/>
          <p:cNvGraphicFramePr/>
          <p:nvPr/>
        </p:nvGraphicFramePr>
        <p:xfrm>
          <a:off x="702000" y="1921981"/>
          <a:ext cx="3000000" cy="3000000"/>
        </p:xfrm>
        <a:graphic>
          <a:graphicData uri="http://schemas.openxmlformats.org/drawingml/2006/table">
            <a:tbl>
              <a:tblPr>
                <a:noFill/>
                <a:tableStyleId>{B4AB0BF5-2397-4616-B71D-7BEB6B27EA97}</a:tableStyleId>
              </a:tblPr>
              <a:tblGrid>
                <a:gridCol w="5458850"/>
                <a:gridCol w="1668950"/>
                <a:gridCol w="1668950"/>
                <a:gridCol w="1668950"/>
              </a:tblGrid>
              <a:tr h="729400">
                <a:tc gridSpan="4">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  PS03 - Gestion du Système d'Informations </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752864"/>
                    </a:solidFill>
                  </a:tcPr>
                </a:tc>
                <a:tc hMerge="1"/>
                <a:tc hMerge="1"/>
                <a:tc hMerge="1"/>
              </a:tr>
              <a:tr h="6078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Octobre </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Novembre </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Décembre </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1853875">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Nombre d'incidents déclarés sur les ressources informatiques et informationnelles </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Poppins"/>
                          <a:ea typeface="Poppins"/>
                          <a:cs typeface="Poppins"/>
                          <a:sym typeface="Poppins"/>
                        </a:rPr>
                        <a:t>6</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C00000"/>
                          </a:solidFill>
                          <a:latin typeface="Poppins"/>
                          <a:ea typeface="Poppins"/>
                          <a:cs typeface="Poppins"/>
                          <a:sym typeface="Poppins"/>
                        </a:rPr>
                        <a:t>8</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00B050"/>
                          </a:solidFill>
                          <a:latin typeface="Poppins"/>
                          <a:ea typeface="Poppins"/>
                          <a:cs typeface="Poppins"/>
                          <a:sym typeface="Poppins"/>
                        </a:rPr>
                        <a:t>3</a:t>
                      </a:r>
                      <a:endParaRPr sz="1800"/>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bl>
          </a:graphicData>
        </a:graphic>
      </p:graphicFrame>
      <p:pic>
        <p:nvPicPr>
          <p:cNvPr id="1068" name="Google Shape;1068;p101"/>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1"/>
          <p:cNvSpPr/>
          <p:nvPr/>
        </p:nvSpPr>
        <p:spPr>
          <a:xfrm>
            <a:off x="1502230" y="2446907"/>
            <a:ext cx="9326880" cy="156966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Marketing et communication</a:t>
            </a:r>
            <a:endParaRPr b="1" i="0" sz="4800" u="none" cap="none" strike="noStrike">
              <a:solidFill>
                <a:srgbClr val="752864"/>
              </a:solidFill>
              <a:latin typeface="Poppins"/>
              <a:ea typeface="Poppins"/>
              <a:cs typeface="Poppins"/>
              <a:sym typeface="Poppins"/>
            </a:endParaRPr>
          </a:p>
        </p:txBody>
      </p:sp>
      <p:pic>
        <p:nvPicPr>
          <p:cNvPr id="192" name="Google Shape;192;p21"/>
          <p:cNvPicPr preferRelativeResize="0"/>
          <p:nvPr/>
        </p:nvPicPr>
        <p:blipFill rotWithShape="1">
          <a:blip r:embed="rId3">
            <a:alphaModFix/>
          </a:blip>
          <a:srcRect b="0" l="0" r="0" t="0"/>
          <a:stretch/>
        </p:blipFill>
        <p:spPr>
          <a:xfrm>
            <a:off x="167750" y="87420"/>
            <a:ext cx="1393764" cy="880238"/>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2" name="Shape 1072"/>
        <p:cNvGrpSpPr/>
        <p:nvPr/>
      </p:nvGrpSpPr>
      <p:grpSpPr>
        <a:xfrm>
          <a:off x="0" y="0"/>
          <a:ext cx="0" cy="0"/>
          <a:chOff x="0" y="0"/>
          <a:chExt cx="0" cy="0"/>
        </a:xfrm>
      </p:grpSpPr>
      <p:sp>
        <p:nvSpPr>
          <p:cNvPr id="1073" name="Google Shape;1073;p102"/>
          <p:cNvSpPr txBox="1"/>
          <p:nvPr>
            <p:ph type="title"/>
          </p:nvPr>
        </p:nvSpPr>
        <p:spPr>
          <a:xfrm>
            <a:off x="1066800" y="62950"/>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2800">
                <a:solidFill>
                  <a:srgbClr val="752864"/>
                </a:solidFill>
                <a:latin typeface="Poppins"/>
                <a:ea typeface="Poppins"/>
                <a:cs typeface="Poppins"/>
                <a:sym typeface="Poppins"/>
              </a:rPr>
              <a:t> PS03 – Système d’informations</a:t>
            </a:r>
            <a:endParaRPr sz="2800"/>
          </a:p>
        </p:txBody>
      </p:sp>
      <p:sp>
        <p:nvSpPr>
          <p:cNvPr id="1074" name="Google Shape;1074;p10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FFFFFF"/>
              </a:buClr>
              <a:buSzPts val="2800"/>
              <a:buChar char="•"/>
            </a:pPr>
            <a:r>
              <a:rPr b="1" lang="en-US">
                <a:solidFill>
                  <a:srgbClr val="FFFFFF"/>
                </a:solidFill>
                <a:latin typeface="Century Gothic"/>
                <a:ea typeface="Century Gothic"/>
                <a:cs typeface="Century Gothic"/>
                <a:sym typeface="Century Gothic"/>
              </a:rPr>
              <a:t>Cause</a:t>
            </a:r>
            <a:endParaRPr sz="3600">
              <a:latin typeface="Arial"/>
              <a:ea typeface="Arial"/>
              <a:cs typeface="Arial"/>
              <a:sym typeface="Arial"/>
            </a:endParaRPr>
          </a:p>
          <a:p>
            <a:pPr indent="0" lvl="0" marL="0" rtl="0" algn="ctr">
              <a:lnSpc>
                <a:spcPct val="90000"/>
              </a:lnSpc>
              <a:spcBef>
                <a:spcPts val="0"/>
              </a:spcBef>
              <a:spcAft>
                <a:spcPts val="0"/>
              </a:spcAft>
              <a:buClr>
                <a:srgbClr val="FFFFFF"/>
              </a:buClr>
              <a:buSzPts val="2800"/>
              <a:buChar char="•"/>
            </a:pPr>
            <a:r>
              <a:rPr b="1" lang="en-US">
                <a:solidFill>
                  <a:srgbClr val="FFFFFF"/>
                </a:solidFill>
                <a:latin typeface="Century Gothic"/>
                <a:ea typeface="Century Gothic"/>
                <a:cs typeface="Century Gothic"/>
                <a:sym typeface="Century Gothic"/>
              </a:rPr>
              <a:t>Action corrective</a:t>
            </a:r>
            <a:endParaRPr sz="3600">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t/>
            </a:r>
            <a:endParaRPr/>
          </a:p>
        </p:txBody>
      </p:sp>
      <p:graphicFrame>
        <p:nvGraphicFramePr>
          <p:cNvPr id="1075" name="Google Shape;1075;p102"/>
          <p:cNvGraphicFramePr/>
          <p:nvPr/>
        </p:nvGraphicFramePr>
        <p:xfrm>
          <a:off x="678418" y="2438550"/>
          <a:ext cx="3000000" cy="3000000"/>
        </p:xfrm>
        <a:graphic>
          <a:graphicData uri="http://schemas.openxmlformats.org/drawingml/2006/table">
            <a:tbl>
              <a:tblPr>
                <a:noFill/>
                <a:tableStyleId>{B4AB0BF5-2397-4616-B71D-7BEB6B27EA97}</a:tableStyleId>
              </a:tblPr>
              <a:tblGrid>
                <a:gridCol w="3359450"/>
                <a:gridCol w="3359450"/>
                <a:gridCol w="4366975"/>
              </a:tblGrid>
              <a:tr h="11215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 non conforme</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cause</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corrective</a:t>
                      </a:r>
                      <a:endParaRPr sz="1800">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r>
              <a:tr h="2409675">
                <a:tc>
                  <a:txBody>
                    <a:bodyPr/>
                    <a:lstStyle/>
                    <a:p>
                      <a:pPr indent="0" lvl="0" marL="0" marR="0" rtl="0" algn="ctr">
                        <a:lnSpc>
                          <a:spcPct val="100000"/>
                        </a:lnSpc>
                        <a:spcBef>
                          <a:spcPts val="0"/>
                        </a:spcBef>
                        <a:spcAft>
                          <a:spcPts val="0"/>
                        </a:spcAft>
                        <a:buClr>
                          <a:srgbClr val="000000"/>
                        </a:buClr>
                        <a:buSzPts val="2400"/>
                        <a:buFont typeface="Poppins"/>
                        <a:buNone/>
                      </a:pPr>
                      <a:r>
                        <a:rPr i="0" lang="en-US" sz="1800" u="none" strike="noStrike">
                          <a:solidFill>
                            <a:srgbClr val="000000"/>
                          </a:solidFill>
                          <a:latin typeface="Poppins"/>
                          <a:ea typeface="Poppins"/>
                          <a:cs typeface="Poppins"/>
                          <a:sym typeface="Poppins"/>
                        </a:rPr>
                        <a:t>Nombre d'incidents déclarés sur les ressources informatiques et informationnelles </a:t>
                      </a:r>
                      <a:endParaRPr sz="1800">
                        <a:latin typeface="Poppins"/>
                        <a:ea typeface="Poppins"/>
                        <a:cs typeface="Poppins"/>
                        <a:sym typeface="Poppins"/>
                      </a:endParaRPr>
                    </a:p>
                    <a:p>
                      <a:pPr indent="0" lvl="0" marL="0" marR="0" rtl="0" algn="ctr">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Poppins"/>
                        <a:buNone/>
                      </a:pPr>
                      <a:r>
                        <a:rPr i="0" lang="en-US" sz="1800" u="none" strike="noStrike">
                          <a:solidFill>
                            <a:srgbClr val="000000"/>
                          </a:solidFill>
                          <a:latin typeface="Poppins"/>
                          <a:ea typeface="Poppins"/>
                          <a:cs typeface="Poppins"/>
                          <a:sym typeface="Poppins"/>
                        </a:rPr>
                        <a:t>Problème avec Eyone,</a:t>
                      </a:r>
                      <a:endParaRPr sz="1800">
                        <a:latin typeface="Poppins"/>
                        <a:ea typeface="Poppins"/>
                        <a:cs typeface="Poppins"/>
                        <a:sym typeface="Poppins"/>
                      </a:endParaRPr>
                    </a:p>
                    <a:p>
                      <a:pPr indent="0" lvl="0" marL="0" marR="0" rtl="0" algn="ctr">
                        <a:lnSpc>
                          <a:spcPct val="100000"/>
                        </a:lnSpc>
                        <a:spcBef>
                          <a:spcPts val="0"/>
                        </a:spcBef>
                        <a:spcAft>
                          <a:spcPts val="0"/>
                        </a:spcAft>
                        <a:buClr>
                          <a:srgbClr val="000000"/>
                        </a:buClr>
                        <a:buSzPts val="2400"/>
                        <a:buFont typeface="Poppins"/>
                        <a:buNone/>
                      </a:pPr>
                      <a:r>
                        <a:rPr i="0" lang="en-US" sz="1800" u="none" strike="noStrike">
                          <a:solidFill>
                            <a:srgbClr val="000000"/>
                          </a:solidFill>
                          <a:latin typeface="Poppins"/>
                          <a:ea typeface="Poppins"/>
                          <a:cs typeface="Poppins"/>
                          <a:sym typeface="Poppins"/>
                        </a:rPr>
                        <a:t>Téléphonie, Imprimante gynéco 2</a:t>
                      </a:r>
                      <a:endParaRPr i="0" sz="1800" u="none" strike="noStrike">
                        <a:solidFill>
                          <a:srgbClr val="000000"/>
                        </a:solidFill>
                        <a:latin typeface="Poppins"/>
                        <a:ea typeface="Poppins"/>
                        <a:cs typeface="Poppins"/>
                        <a:sym typeface="Poppins"/>
                      </a:endParaRPr>
                    </a:p>
                    <a:p>
                      <a:pPr indent="0" lvl="0" marL="0" marR="0" rtl="0" algn="ctr">
                        <a:lnSpc>
                          <a:spcPct val="100000"/>
                        </a:lnSpc>
                        <a:spcBef>
                          <a:spcPts val="0"/>
                        </a:spcBef>
                        <a:spcAft>
                          <a:spcPts val="0"/>
                        </a:spcAft>
                        <a:buClr>
                          <a:srgbClr val="000000"/>
                        </a:buClr>
                        <a:buSzPts val="2400"/>
                        <a:buFont typeface="Poppins"/>
                        <a:buNone/>
                      </a:pPr>
                      <a:r>
                        <a:t/>
                      </a:r>
                      <a:endParaRPr sz="1800">
                        <a:latin typeface="Poppins"/>
                        <a:ea typeface="Poppins"/>
                        <a:cs typeface="Poppins"/>
                        <a:sym typeface="Poppins"/>
                      </a:endParaRPr>
                    </a:p>
                    <a:p>
                      <a:pPr indent="0" lvl="0" marL="0" marR="0" rtl="0" algn="ctr">
                        <a:lnSpc>
                          <a:spcPct val="100000"/>
                        </a:lnSpc>
                        <a:spcBef>
                          <a:spcPts val="0"/>
                        </a:spcBef>
                        <a:spcAft>
                          <a:spcPts val="0"/>
                        </a:spcAft>
                        <a:buClr>
                          <a:srgbClr val="000000"/>
                        </a:buClr>
                        <a:buSzPts val="2400"/>
                        <a:buFont typeface="Poppins"/>
                        <a:buNone/>
                      </a:pPr>
                      <a:r>
                        <a:t/>
                      </a:r>
                      <a:endParaRPr sz="1800">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400"/>
                        <a:buFont typeface="Calibri"/>
                        <a:buNone/>
                      </a:pPr>
                      <a:r>
                        <a:t/>
                      </a:r>
                      <a:endParaRPr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1076" name="Google Shape;1076;p102"/>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Poppins"/>
              <a:buNone/>
            </a:pPr>
            <a:r>
              <a:rPr b="0" i="0" lang="en-US" sz="2000" u="none" cap="none" strike="noStrike">
                <a:solidFill>
                  <a:srgbClr val="FFFFFF"/>
                </a:solidFill>
                <a:latin typeface="Poppins"/>
                <a:ea typeface="Poppins"/>
                <a:cs typeface="Poppins"/>
                <a:sym typeface="Poppins"/>
              </a:rPr>
              <a:t> Présentation plan d’action cibles non atteintes T4 202</a:t>
            </a:r>
            <a:r>
              <a:rPr lang="en-US" sz="2000">
                <a:solidFill>
                  <a:srgbClr val="FFFFFF"/>
                </a:solidFill>
                <a:latin typeface="Poppins"/>
                <a:ea typeface="Poppins"/>
                <a:cs typeface="Poppins"/>
                <a:sym typeface="Poppins"/>
              </a:rPr>
              <a:t>3</a:t>
            </a:r>
            <a:endParaRPr b="0" i="0" sz="2000" u="none" cap="none" strike="noStrike">
              <a:solidFill>
                <a:srgbClr val="FFFFFF"/>
              </a:solidFill>
              <a:latin typeface="Poppins"/>
              <a:ea typeface="Poppins"/>
              <a:cs typeface="Poppins"/>
              <a:sym typeface="Poppins"/>
            </a:endParaRPr>
          </a:p>
        </p:txBody>
      </p:sp>
      <p:sp>
        <p:nvSpPr>
          <p:cNvPr id="1077" name="Google Shape;1077;p102"/>
          <p:cNvSpPr/>
          <p:nvPr/>
        </p:nvSpPr>
        <p:spPr>
          <a:xfrm>
            <a:off x="678425" y="1690700"/>
            <a:ext cx="11085900" cy="4458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PS03 – Système d’informations</a:t>
            </a:r>
            <a:endParaRPr sz="1800"/>
          </a:p>
        </p:txBody>
      </p:sp>
      <p:pic>
        <p:nvPicPr>
          <p:cNvPr id="1078" name="Google Shape;1078;p102"/>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103"/>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Poppins"/>
              <a:buNone/>
            </a:pPr>
            <a:r>
              <a:rPr b="0" i="0" lang="en-US" sz="2000" u="none" cap="none" strike="noStrike">
                <a:solidFill>
                  <a:srgbClr val="FFFFFF"/>
                </a:solidFill>
                <a:latin typeface="Poppins"/>
                <a:ea typeface="Poppins"/>
                <a:cs typeface="Poppins"/>
                <a:sym typeface="Poppins"/>
              </a:rPr>
              <a:t>Actions dans Qualipro (réalisées, en cours, en retard)</a:t>
            </a:r>
            <a:endParaRPr b="0" i="0" sz="2000" u="none" cap="none" strike="noStrike">
              <a:solidFill>
                <a:srgbClr val="FFFFFF"/>
              </a:solidFill>
              <a:latin typeface="Poppins"/>
              <a:ea typeface="Poppins"/>
              <a:cs typeface="Poppins"/>
              <a:sym typeface="Poppins"/>
            </a:endParaRPr>
          </a:p>
        </p:txBody>
      </p:sp>
      <p:sp>
        <p:nvSpPr>
          <p:cNvPr id="1084" name="Google Shape;1084;p103"/>
          <p:cNvSpPr txBox="1"/>
          <p:nvPr>
            <p:ph type="title"/>
          </p:nvPr>
        </p:nvSpPr>
        <p:spPr>
          <a:xfrm>
            <a:off x="701675" y="165100"/>
            <a:ext cx="10788650" cy="89693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PS03 – Gestion du Système d’informations</a:t>
            </a:r>
            <a:endParaRPr sz="2800"/>
          </a:p>
        </p:txBody>
      </p:sp>
      <p:graphicFrame>
        <p:nvGraphicFramePr>
          <p:cNvPr id="1085" name="Google Shape;1085;p103"/>
          <p:cNvGraphicFramePr/>
          <p:nvPr/>
        </p:nvGraphicFramePr>
        <p:xfrm>
          <a:off x="702324" y="1810794"/>
          <a:ext cx="3000000" cy="3000000"/>
        </p:xfrm>
        <a:graphic>
          <a:graphicData uri="http://schemas.openxmlformats.org/drawingml/2006/table">
            <a:tbl>
              <a:tblPr>
                <a:noFill/>
                <a:tableStyleId>{B4AB0BF5-2397-4616-B71D-7BEB6B27EA97}</a:tableStyleId>
              </a:tblPr>
              <a:tblGrid>
                <a:gridCol w="674650"/>
                <a:gridCol w="4327100"/>
                <a:gridCol w="2227750"/>
                <a:gridCol w="1721775"/>
                <a:gridCol w="2023725"/>
              </a:tblGrid>
              <a:tr h="6308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N°</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Delai</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Responsable de réalisation</a:t>
                      </a:r>
                      <a:endParaRPr b="1" i="0" sz="1800" u="none" strike="noStrike">
                        <a:solidFill>
                          <a:srgbClr val="752864"/>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Etat</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1"/>
                    </a:solidFill>
                  </a:tcPr>
                </a:tc>
              </a:tr>
              <a:tr h="1648050">
                <a:tc>
                  <a:txBody>
                    <a:bodyPr/>
                    <a:lstStyle/>
                    <a:p>
                      <a:pPr indent="0" lvl="0" marL="0" marR="0" rtl="0" algn="ctr">
                        <a:spcBef>
                          <a:spcPts val="0"/>
                        </a:spcBef>
                        <a:spcAft>
                          <a:spcPts val="0"/>
                        </a:spcAft>
                        <a:buNone/>
                      </a:pPr>
                      <a:r>
                        <a:rPr lang="en-US" sz="1800">
                          <a:latin typeface="Poppins"/>
                          <a:ea typeface="Poppins"/>
                          <a:cs typeface="Poppins"/>
                          <a:sym typeface="Poppins"/>
                        </a:rPr>
                        <a:t>601</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Installer la plateforme Slack pour uniformiser la communication interne</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31/01/2024</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Sokhna</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Non réalisée</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876375">
                <a:tc>
                  <a:txBody>
                    <a:bodyPr/>
                    <a:lstStyle/>
                    <a:p>
                      <a:pPr indent="0" lvl="0" marL="0" marR="0" rtl="0" algn="ctr">
                        <a:spcBef>
                          <a:spcPts val="0"/>
                        </a:spcBef>
                        <a:spcAft>
                          <a:spcPts val="0"/>
                        </a:spcAft>
                        <a:buNone/>
                      </a:pPr>
                      <a:r>
                        <a:rPr lang="en-US" sz="1800">
                          <a:latin typeface="Poppins"/>
                          <a:ea typeface="Poppins"/>
                          <a:cs typeface="Poppins"/>
                          <a:sym typeface="Poppins"/>
                        </a:rPr>
                        <a:t>506</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Trouver un logiciel de suivi du processus des achats depuis la commande jusqu'au règlement. (Analyser l'offre d'Odoo par exemple)</a:t>
                      </a:r>
                      <a:endParaRPr i="0" sz="1800">
                        <a:solidFill>
                          <a:schemeClr val="dk1"/>
                        </a:solidFill>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31/08/2023</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Carl</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a:latin typeface="Poppins"/>
                          <a:ea typeface="Poppins"/>
                          <a:cs typeface="Poppins"/>
                          <a:sym typeface="Poppins"/>
                        </a:rPr>
                        <a:t>Réalisée</a:t>
                      </a:r>
                      <a:endParaRPr sz="1800">
                        <a:latin typeface="Poppins"/>
                        <a:ea typeface="Poppins"/>
                        <a:cs typeface="Poppins"/>
                        <a:sym typeface="Poppins"/>
                      </a:endParaRPr>
                    </a:p>
                  </a:txBody>
                  <a:tcPr marT="9525" marB="0" marR="9525" marL="952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086" name="Google Shape;1086;p103"/>
          <p:cNvSpPr/>
          <p:nvPr/>
        </p:nvSpPr>
        <p:spPr>
          <a:xfrm>
            <a:off x="701675" y="1292600"/>
            <a:ext cx="10974900" cy="369300"/>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PS03 – Gestion du système d’informations</a:t>
            </a:r>
            <a:endParaRPr/>
          </a:p>
        </p:txBody>
      </p:sp>
      <p:pic>
        <p:nvPicPr>
          <p:cNvPr id="1087" name="Google Shape;1087;p103"/>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1" name="Shape 1091"/>
        <p:cNvGrpSpPr/>
        <p:nvPr/>
      </p:nvGrpSpPr>
      <p:grpSpPr>
        <a:xfrm>
          <a:off x="0" y="0"/>
          <a:ext cx="0" cy="0"/>
          <a:chOff x="0" y="0"/>
          <a:chExt cx="0" cy="0"/>
        </a:xfrm>
      </p:grpSpPr>
      <p:sp>
        <p:nvSpPr>
          <p:cNvPr id="1092" name="Google Shape;1092;p104"/>
          <p:cNvSpPr/>
          <p:nvPr/>
        </p:nvSpPr>
        <p:spPr>
          <a:xfrm>
            <a:off x="0" y="645122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Audit</a:t>
            </a:r>
            <a:endParaRPr sz="2000">
              <a:solidFill>
                <a:schemeClr val="lt1"/>
              </a:solidFill>
              <a:latin typeface="Poppins"/>
              <a:ea typeface="Poppins"/>
              <a:cs typeface="Poppins"/>
              <a:sym typeface="Poppins"/>
            </a:endParaRPr>
          </a:p>
        </p:txBody>
      </p:sp>
      <p:graphicFrame>
        <p:nvGraphicFramePr>
          <p:cNvPr id="1093" name="Google Shape;1093;p104"/>
          <p:cNvGraphicFramePr/>
          <p:nvPr/>
        </p:nvGraphicFramePr>
        <p:xfrm>
          <a:off x="1273487" y="1381303"/>
          <a:ext cx="3000000" cy="3000000"/>
        </p:xfrm>
        <a:graphic>
          <a:graphicData uri="http://schemas.openxmlformats.org/drawingml/2006/table">
            <a:tbl>
              <a:tblPr>
                <a:noFill/>
                <a:tableStyleId>{B4AB0BF5-2397-4616-B71D-7BEB6B27EA97}</a:tableStyleId>
              </a:tblPr>
              <a:tblGrid>
                <a:gridCol w="3635375"/>
                <a:gridCol w="1535350"/>
                <a:gridCol w="4623650"/>
              </a:tblGrid>
              <a:tr h="446500">
                <a:tc gridSpan="3">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PS03 – Gestion du Système d’informations</a:t>
                      </a:r>
                      <a:endParaRPr sz="1800">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c hMerge="1"/>
              </a:tr>
              <a:tr h="464225">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tcPr>
                </a:tc>
              </a:tr>
              <a:tr h="48290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Rubriques</a:t>
                      </a:r>
                      <a:endParaRPr sz="1800">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Réponses</a:t>
                      </a:r>
                      <a:endParaRPr sz="1800">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Commentaires</a:t>
                      </a:r>
                      <a:endParaRPr b="1" i="0" sz="1800" u="none" strike="noStrike">
                        <a:solidFill>
                          <a:srgbClr val="752864"/>
                        </a:solidFill>
                        <a:latin typeface="Poppins"/>
                        <a:ea typeface="Poppins"/>
                        <a:cs typeface="Poppins"/>
                        <a:sym typeface="Poppins"/>
                      </a:endParaRPr>
                    </a:p>
                  </a:txBody>
                  <a:tcPr marT="9525" marB="0" marR="9525" marL="9525" anchor="b">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38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dernier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08/11/2022</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2 points faibles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075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Derniers Audits cloturés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Non</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11994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Ecarts/</a:t>
                      </a:r>
                      <a:r>
                        <a:rPr b="1" lang="en-US" sz="1800">
                          <a:solidFill>
                            <a:srgbClr val="752864"/>
                          </a:solidFill>
                          <a:latin typeface="Poppins"/>
                          <a:ea typeface="Poppins"/>
                          <a:cs typeface="Poppins"/>
                          <a:sym typeface="Poppins"/>
                        </a:rPr>
                        <a:t>points</a:t>
                      </a:r>
                      <a:r>
                        <a:rPr b="1" i="0" lang="en-US" sz="1800" u="none" strike="noStrike">
                          <a:solidFill>
                            <a:srgbClr val="752864"/>
                          </a:solidFill>
                          <a:latin typeface="Poppins"/>
                          <a:ea typeface="Poppins"/>
                          <a:cs typeface="Poppins"/>
                          <a:sym typeface="Poppins"/>
                        </a:rPr>
                        <a:t> faibles ouverts/non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Oui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rgbClr val="C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r h="654250">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Date du prochain Audit</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i="0" lang="en-US" sz="1800" u="none" strike="noStrike">
                          <a:solidFill>
                            <a:schemeClr val="dk1"/>
                          </a:solidFill>
                          <a:latin typeface="Poppins"/>
                          <a:ea typeface="Poppins"/>
                          <a:cs typeface="Poppins"/>
                          <a:sym typeface="Poppins"/>
                        </a:rPr>
                        <a:t>Novembre 2024</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i="0" lang="en-US" sz="1800" u="none" strike="noStrike">
                          <a:solidFill>
                            <a:srgbClr val="CC3300"/>
                          </a:solidFill>
                          <a:latin typeface="Poppins"/>
                          <a:ea typeface="Poppins"/>
                          <a:cs typeface="Poppins"/>
                          <a:sym typeface="Poppins"/>
                        </a:rPr>
                        <a:t> </a:t>
                      </a:r>
                      <a:endParaRPr sz="1800">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1094" name="Google Shape;1094;p104"/>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PS03 – Gestion du Système d’informations</a:t>
            </a:r>
            <a:endParaRPr sz="2800"/>
          </a:p>
        </p:txBody>
      </p:sp>
      <p:pic>
        <p:nvPicPr>
          <p:cNvPr id="1095" name="Google Shape;1095;p104"/>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9" name="Shape 1099"/>
        <p:cNvGrpSpPr/>
        <p:nvPr/>
      </p:nvGrpSpPr>
      <p:grpSpPr>
        <a:xfrm>
          <a:off x="0" y="0"/>
          <a:ext cx="0" cy="0"/>
          <a:chOff x="0" y="0"/>
          <a:chExt cx="0" cy="0"/>
        </a:xfrm>
      </p:grpSpPr>
      <p:sp>
        <p:nvSpPr>
          <p:cNvPr id="1100" name="Google Shape;1100;p105"/>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PS03 – Gestion du Système d’information</a:t>
            </a:r>
            <a:endParaRPr sz="2800"/>
          </a:p>
        </p:txBody>
      </p:sp>
      <p:graphicFrame>
        <p:nvGraphicFramePr>
          <p:cNvPr id="1101" name="Google Shape;1101;p105"/>
          <p:cNvGraphicFramePr/>
          <p:nvPr/>
        </p:nvGraphicFramePr>
        <p:xfrm>
          <a:off x="1158665" y="1993233"/>
          <a:ext cx="3000000" cy="3000000"/>
        </p:xfrm>
        <a:graphic>
          <a:graphicData uri="http://schemas.openxmlformats.org/drawingml/2006/table">
            <a:tbl>
              <a:tblPr>
                <a:noFill/>
                <a:tableStyleId>{B4AB0BF5-2397-4616-B71D-7BEB6B27EA97}</a:tableStyleId>
              </a:tblPr>
              <a:tblGrid>
                <a:gridCol w="4426100"/>
                <a:gridCol w="5448575"/>
              </a:tblGrid>
              <a:tr h="382825">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PS03 – Gestion du Système</a:t>
                      </a:r>
                      <a:r>
                        <a:rPr b="1" i="0" lang="en-US" sz="1800" u="none" strike="noStrike">
                          <a:solidFill>
                            <a:srgbClr val="FFFFFF"/>
                          </a:solidFill>
                          <a:latin typeface="Poppins"/>
                          <a:ea typeface="Poppins"/>
                          <a:cs typeface="Poppins"/>
                          <a:sym typeface="Poppins"/>
                        </a:rPr>
                        <a:t> d’informations</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r>
              <a:tr h="382825">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c>
                  <a:txBody>
                    <a:bodyPr/>
                    <a:lstStyle/>
                    <a:p>
                      <a:pPr indent="0" lvl="0" marL="0" marR="0" rtl="0" algn="l">
                        <a:spcBef>
                          <a:spcPts val="0"/>
                        </a:spcBef>
                        <a:spcAft>
                          <a:spcPts val="0"/>
                        </a:spcAft>
                        <a:buNone/>
                      </a:pPr>
                      <a:r>
                        <a:t/>
                      </a:r>
                      <a:endParaRPr i="0" sz="1800" u="none" strike="noStrike">
                        <a:solidFill>
                          <a:srgbClr val="000000"/>
                        </a:solidFill>
                        <a:latin typeface="Poppins"/>
                        <a:ea typeface="Poppins"/>
                        <a:cs typeface="Poppins"/>
                        <a:sym typeface="Poppins"/>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C0C0C0"/>
                      </a:solidFill>
                      <a:prstDash val="solid"/>
                      <a:round/>
                      <a:headEnd len="sm" w="sm" type="none"/>
                      <a:tailEnd len="sm" w="sm" type="none"/>
                    </a:lnB>
                  </a:tcPr>
                </a:tc>
              </a:tr>
              <a:tr h="7656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Besoin/réclamation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1621425">
                <a:tc>
                  <a:txBody>
                    <a:bodyPr/>
                    <a:lstStyle/>
                    <a:p>
                      <a:pPr indent="0" lvl="0" marL="0" marR="0" rtl="0" algn="ctr">
                        <a:lnSpc>
                          <a:spcPct val="100000"/>
                        </a:lnSpc>
                        <a:spcBef>
                          <a:spcPts val="0"/>
                        </a:spcBef>
                        <a:spcAft>
                          <a:spcPts val="0"/>
                        </a:spcAft>
                        <a:buClr>
                          <a:srgbClr val="000000"/>
                        </a:buClr>
                        <a:buSzPts val="1800"/>
                        <a:buFont typeface="Poppins"/>
                        <a:buNone/>
                      </a:pPr>
                      <a:r>
                        <a:rPr i="0" lang="en-US" sz="1800" u="none" strike="noStrike">
                          <a:solidFill>
                            <a:srgbClr val="000000"/>
                          </a:solidFill>
                          <a:latin typeface="Poppins"/>
                          <a:ea typeface="Poppins"/>
                          <a:cs typeface="Poppins"/>
                          <a:sym typeface="Poppins"/>
                        </a:rPr>
                        <a:t>Problème de communication</a:t>
                      </a:r>
                      <a:endParaRPr sz="1800">
                        <a:latin typeface="Poppins"/>
                        <a:ea typeface="Poppins"/>
                        <a:cs typeface="Poppins"/>
                        <a:sym typeface="Poppins"/>
                      </a:endParaRPr>
                    </a:p>
                    <a:p>
                      <a:pPr indent="0" lvl="0" marL="0" marR="0" rtl="0" algn="ctr">
                        <a:lnSpc>
                          <a:spcPct val="100000"/>
                        </a:lnSpc>
                        <a:spcBef>
                          <a:spcPts val="0"/>
                        </a:spcBef>
                        <a:spcAft>
                          <a:spcPts val="0"/>
                        </a:spcAft>
                        <a:buClr>
                          <a:srgbClr val="000000"/>
                        </a:buClr>
                        <a:buSzPts val="1800"/>
                        <a:buFont typeface="Poppins"/>
                        <a:buNone/>
                      </a:pPr>
                      <a:r>
                        <a:rPr i="0" lang="en-US" sz="1800" u="none" strike="noStrike">
                          <a:solidFill>
                            <a:srgbClr val="000000"/>
                          </a:solidFill>
                          <a:latin typeface="Poppins"/>
                          <a:ea typeface="Poppins"/>
                          <a:cs typeface="Poppins"/>
                          <a:sym typeface="Poppins"/>
                        </a:rPr>
                        <a:t>Problème de téléphone</a:t>
                      </a:r>
                      <a:endParaRPr i="0" sz="1800" u="none" strike="noStrike">
                        <a:solidFill>
                          <a:srgbClr val="0000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t/>
                      </a:r>
                      <a:endParaRPr i="0" sz="1800" u="none" strike="noStrike">
                        <a:solidFill>
                          <a:srgbClr val="CC3300"/>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1102" name="Google Shape;1102;p105"/>
          <p:cNvSpPr/>
          <p:nvPr/>
        </p:nvSpPr>
        <p:spPr>
          <a:xfrm>
            <a:off x="0" y="6429275"/>
            <a:ext cx="12192000" cy="2892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pic>
        <p:nvPicPr>
          <p:cNvPr id="1103" name="Google Shape;1103;p105"/>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106"/>
          <p:cNvSpPr/>
          <p:nvPr/>
        </p:nvSpPr>
        <p:spPr>
          <a:xfrm>
            <a:off x="1502230" y="2446907"/>
            <a:ext cx="9326880" cy="156966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52864"/>
              </a:buClr>
              <a:buSzPts val="4800"/>
              <a:buFont typeface="Poppins"/>
              <a:buNone/>
            </a:pPr>
            <a:r>
              <a:rPr b="1" i="0" lang="en-US" sz="4800" u="none" cap="none" strike="noStrike">
                <a:solidFill>
                  <a:srgbClr val="752864"/>
                </a:solidFill>
                <a:latin typeface="Poppins"/>
                <a:ea typeface="Poppins"/>
                <a:cs typeface="Poppins"/>
                <a:sym typeface="Poppins"/>
              </a:rPr>
              <a:t>Gestion des Ressources </a:t>
            </a:r>
            <a:r>
              <a:rPr b="1" lang="en-US" sz="4800">
                <a:solidFill>
                  <a:srgbClr val="752864"/>
                </a:solidFill>
                <a:latin typeface="Poppins"/>
                <a:ea typeface="Poppins"/>
                <a:cs typeface="Poppins"/>
                <a:sym typeface="Poppins"/>
              </a:rPr>
              <a:t>M</a:t>
            </a:r>
            <a:r>
              <a:rPr b="1" i="0" lang="en-US" sz="4800" u="none" cap="none" strike="noStrike">
                <a:solidFill>
                  <a:srgbClr val="752864"/>
                </a:solidFill>
                <a:latin typeface="Poppins"/>
                <a:ea typeface="Poppins"/>
                <a:cs typeface="Poppins"/>
                <a:sym typeface="Poppins"/>
              </a:rPr>
              <a:t>atérielles</a:t>
            </a:r>
            <a:endParaRPr b="1" i="0" sz="4800" u="none" cap="none" strike="noStrike">
              <a:solidFill>
                <a:srgbClr val="752864"/>
              </a:solidFill>
              <a:latin typeface="Poppins"/>
              <a:ea typeface="Poppins"/>
              <a:cs typeface="Poppins"/>
              <a:sym typeface="Poppins"/>
            </a:endParaRPr>
          </a:p>
        </p:txBody>
      </p:sp>
      <p:pic>
        <p:nvPicPr>
          <p:cNvPr id="1109" name="Google Shape;1109;p106"/>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3" name="Shape 1113"/>
        <p:cNvGrpSpPr/>
        <p:nvPr/>
      </p:nvGrpSpPr>
      <p:grpSpPr>
        <a:xfrm>
          <a:off x="0" y="0"/>
          <a:ext cx="0" cy="0"/>
          <a:chOff x="0" y="0"/>
          <a:chExt cx="0" cy="0"/>
        </a:xfrm>
      </p:grpSpPr>
      <p:sp>
        <p:nvSpPr>
          <p:cNvPr id="1114" name="Google Shape;1114;p107"/>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PS04 – Gestion des Ressources Matérielles</a:t>
            </a:r>
            <a:endParaRPr sz="2800"/>
          </a:p>
        </p:txBody>
      </p:sp>
      <p:grpSp>
        <p:nvGrpSpPr>
          <p:cNvPr id="1115" name="Google Shape;1115;p107"/>
          <p:cNvGrpSpPr/>
          <p:nvPr/>
        </p:nvGrpSpPr>
        <p:grpSpPr>
          <a:xfrm>
            <a:off x="605116" y="1681511"/>
            <a:ext cx="4594274" cy="1152963"/>
            <a:chOff x="-1" y="-1"/>
            <a:chExt cx="4996557" cy="1152962"/>
          </a:xfrm>
        </p:grpSpPr>
        <p:sp>
          <p:nvSpPr>
            <p:cNvPr id="1116" name="Google Shape;1116;p107"/>
            <p:cNvSpPr/>
            <p:nvPr/>
          </p:nvSpPr>
          <p:spPr>
            <a:xfrm flipH="1">
              <a:off x="-1" y="166678"/>
              <a:ext cx="4191989" cy="818352"/>
            </a:xfrm>
            <a:prstGeom prst="rect">
              <a:avLst/>
            </a:pr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000"/>
                <a:buFont typeface="Calibri"/>
                <a:buNone/>
              </a:pPr>
              <a:r>
                <a:rPr b="1" i="0" lang="en-US" sz="4000" u="none" cap="none" strike="noStrike">
                  <a:solidFill>
                    <a:srgbClr val="FFFFFF"/>
                  </a:solidFill>
                  <a:latin typeface="Calibri"/>
                  <a:ea typeface="Calibri"/>
                  <a:cs typeface="Calibri"/>
                  <a:sym typeface="Calibri"/>
                </a:rPr>
                <a:t>Finalité</a:t>
              </a:r>
              <a:endParaRPr/>
            </a:p>
          </p:txBody>
        </p:sp>
        <p:grpSp>
          <p:nvGrpSpPr>
            <p:cNvPr id="1117" name="Google Shape;1117;p107"/>
            <p:cNvGrpSpPr/>
            <p:nvPr/>
          </p:nvGrpSpPr>
          <p:grpSpPr>
            <a:xfrm>
              <a:off x="4191985" y="-1"/>
              <a:ext cx="804571" cy="1152962"/>
              <a:chOff x="0" y="0"/>
              <a:chExt cx="804567" cy="1152959"/>
            </a:xfrm>
          </p:grpSpPr>
          <p:sp>
            <p:nvSpPr>
              <p:cNvPr id="1118" name="Google Shape;1118;p107"/>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sp>
            <p:nvSpPr>
              <p:cNvPr id="1119" name="Google Shape;1119;p107"/>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752864"/>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400"/>
                  <a:buFont typeface="Calibri"/>
                  <a:buNone/>
                </a:pPr>
                <a:r>
                  <a:rPr b="1" i="0" lang="en-US" sz="2400" u="none" cap="none" strike="noStrike">
                    <a:solidFill>
                      <a:srgbClr val="FFFFFF"/>
                    </a:solidFill>
                    <a:latin typeface="Calibri"/>
                    <a:ea typeface="Calibri"/>
                    <a:cs typeface="Calibri"/>
                    <a:sym typeface="Calibri"/>
                  </a:rPr>
                  <a:t>1</a:t>
                </a:r>
                <a:endParaRPr/>
              </a:p>
            </p:txBody>
          </p:sp>
          <p:sp>
            <p:nvSpPr>
              <p:cNvPr id="1120" name="Google Shape;1120;p107"/>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752864"/>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5A5A6"/>
                  </a:solidFill>
                  <a:latin typeface="Calibri"/>
                  <a:ea typeface="Calibri"/>
                  <a:cs typeface="Calibri"/>
                  <a:sym typeface="Calibri"/>
                </a:endParaRPr>
              </a:p>
            </p:txBody>
          </p:sp>
        </p:grpSp>
      </p:grpSp>
      <p:grpSp>
        <p:nvGrpSpPr>
          <p:cNvPr id="1121" name="Google Shape;1121;p107"/>
          <p:cNvGrpSpPr/>
          <p:nvPr/>
        </p:nvGrpSpPr>
        <p:grpSpPr>
          <a:xfrm>
            <a:off x="5421486" y="2018628"/>
            <a:ext cx="1405909" cy="442988"/>
            <a:chOff x="34099" y="0"/>
            <a:chExt cx="2592661" cy="453439"/>
          </a:xfrm>
        </p:grpSpPr>
        <p:cxnSp>
          <p:nvCxnSpPr>
            <p:cNvPr id="1122" name="Google Shape;1122;p107"/>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1123" name="Google Shape;1123;p107"/>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1124" name="Google Shape;1124;p107"/>
          <p:cNvSpPr txBox="1"/>
          <p:nvPr/>
        </p:nvSpPr>
        <p:spPr>
          <a:xfrm>
            <a:off x="7049489" y="1577043"/>
            <a:ext cx="4271400" cy="12006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Poppins"/>
                <a:ea typeface="Poppins"/>
                <a:cs typeface="Poppins"/>
                <a:sym typeface="Poppins"/>
              </a:rPr>
              <a:t>Assurer l'accessibilité, le </a:t>
            </a:r>
            <a:r>
              <a:rPr lang="en-US" sz="1800">
                <a:solidFill>
                  <a:schemeClr val="dk1"/>
                </a:solidFill>
                <a:latin typeface="Poppins"/>
                <a:ea typeface="Poppins"/>
                <a:cs typeface="Poppins"/>
                <a:sym typeface="Poppins"/>
              </a:rPr>
              <a:t>fonctionnement</a:t>
            </a:r>
            <a:r>
              <a:rPr lang="en-US" sz="1800">
                <a:solidFill>
                  <a:schemeClr val="dk1"/>
                </a:solidFill>
                <a:latin typeface="Poppins"/>
                <a:ea typeface="Poppins"/>
                <a:cs typeface="Poppins"/>
                <a:sym typeface="Poppins"/>
              </a:rPr>
              <a:t> et un état entretenu des ressources matérielles	</a:t>
            </a:r>
            <a:endParaRPr sz="1800">
              <a:solidFill>
                <a:schemeClr val="dk1"/>
              </a:solidFill>
              <a:latin typeface="Poppins"/>
              <a:ea typeface="Poppins"/>
              <a:cs typeface="Poppins"/>
              <a:sym typeface="Poppins"/>
            </a:endParaRPr>
          </a:p>
        </p:txBody>
      </p:sp>
      <p:grpSp>
        <p:nvGrpSpPr>
          <p:cNvPr id="1125" name="Google Shape;1125;p107"/>
          <p:cNvGrpSpPr/>
          <p:nvPr/>
        </p:nvGrpSpPr>
        <p:grpSpPr>
          <a:xfrm>
            <a:off x="605116" y="3444161"/>
            <a:ext cx="4594275" cy="1152963"/>
            <a:chOff x="-1" y="-1"/>
            <a:chExt cx="4996557" cy="1152962"/>
          </a:xfrm>
        </p:grpSpPr>
        <p:sp>
          <p:nvSpPr>
            <p:cNvPr id="1126" name="Google Shape;1126;p107"/>
            <p:cNvSpPr/>
            <p:nvPr/>
          </p:nvSpPr>
          <p:spPr>
            <a:xfrm flipH="1">
              <a:off x="-1" y="166678"/>
              <a:ext cx="4191989" cy="818352"/>
            </a:xfrm>
            <a:prstGeom prst="rect">
              <a:avLst/>
            </a:pr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600"/>
                <a:buFont typeface="Poppins"/>
                <a:buNone/>
              </a:pPr>
              <a:r>
                <a:rPr b="1" i="0" lang="en-US" sz="3600" u="none" cap="none" strike="noStrike">
                  <a:solidFill>
                    <a:srgbClr val="FFFFFF"/>
                  </a:solidFill>
                  <a:latin typeface="Poppins"/>
                  <a:ea typeface="Poppins"/>
                  <a:cs typeface="Poppins"/>
                  <a:sym typeface="Poppins"/>
                </a:rPr>
                <a:t>Périmètre</a:t>
              </a:r>
              <a:endParaRPr/>
            </a:p>
          </p:txBody>
        </p:sp>
        <p:grpSp>
          <p:nvGrpSpPr>
            <p:cNvPr id="1127" name="Google Shape;1127;p107"/>
            <p:cNvGrpSpPr/>
            <p:nvPr/>
          </p:nvGrpSpPr>
          <p:grpSpPr>
            <a:xfrm>
              <a:off x="4191985" y="-1"/>
              <a:ext cx="804571" cy="1152962"/>
              <a:chOff x="0" y="0"/>
              <a:chExt cx="804567" cy="1152959"/>
            </a:xfrm>
          </p:grpSpPr>
          <p:sp>
            <p:nvSpPr>
              <p:cNvPr id="1128" name="Google Shape;1128;p107"/>
              <p:cNvSpPr/>
              <p:nvPr/>
            </p:nvSpPr>
            <p:spPr>
              <a:xfrm flipH="1">
                <a:off x="0" y="166677"/>
                <a:ext cx="402284" cy="986282"/>
              </a:xfrm>
              <a:custGeom>
                <a:rect b="b" l="l" r="r" t="t"/>
                <a:pathLst>
                  <a:path extrusionOk="0" h="21600" w="21600">
                    <a:moveTo>
                      <a:pt x="0" y="21600"/>
                    </a:moveTo>
                    <a:lnTo>
                      <a:pt x="21600" y="17922"/>
                    </a:lnTo>
                    <a:lnTo>
                      <a:pt x="21600" y="0"/>
                    </a:lnTo>
                    <a:lnTo>
                      <a:pt x="0" y="3733"/>
                    </a:lnTo>
                    <a:lnTo>
                      <a:pt x="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sp>
            <p:nvSpPr>
              <p:cNvPr id="1129" name="Google Shape;1129;p107"/>
              <p:cNvSpPr/>
              <p:nvPr/>
            </p:nvSpPr>
            <p:spPr>
              <a:xfrm flipH="1">
                <a:off x="402283" y="166677"/>
                <a:ext cx="402284" cy="986282"/>
              </a:xfrm>
              <a:custGeom>
                <a:rect b="b" l="l" r="r" t="t"/>
                <a:pathLst>
                  <a:path extrusionOk="0" h="21600" w="21600">
                    <a:moveTo>
                      <a:pt x="21600" y="21600"/>
                    </a:moveTo>
                    <a:lnTo>
                      <a:pt x="0" y="17922"/>
                    </a:lnTo>
                    <a:lnTo>
                      <a:pt x="0" y="0"/>
                    </a:lnTo>
                    <a:lnTo>
                      <a:pt x="21600" y="3733"/>
                    </a:lnTo>
                    <a:lnTo>
                      <a:pt x="21600" y="21600"/>
                    </a:lnTo>
                    <a:close/>
                  </a:path>
                </a:pathLst>
              </a:custGeom>
              <a:solidFill>
                <a:srgbClr val="EBBDA9"/>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1" i="0" lang="en-US" sz="2000" u="none" cap="none" strike="noStrike">
                    <a:solidFill>
                      <a:srgbClr val="FFFFFF"/>
                    </a:solidFill>
                    <a:latin typeface="Poppins"/>
                    <a:ea typeface="Poppins"/>
                    <a:cs typeface="Poppins"/>
                    <a:sym typeface="Poppins"/>
                  </a:rPr>
                  <a:t>2</a:t>
                </a:r>
                <a:endParaRPr b="1" i="0" sz="2000" u="none" cap="none" strike="noStrike">
                  <a:solidFill>
                    <a:srgbClr val="FFFFFF"/>
                  </a:solidFill>
                  <a:latin typeface="Poppins"/>
                  <a:ea typeface="Poppins"/>
                  <a:cs typeface="Poppins"/>
                  <a:sym typeface="Poppins"/>
                </a:endParaRPr>
              </a:p>
            </p:txBody>
          </p:sp>
          <p:sp>
            <p:nvSpPr>
              <p:cNvPr id="1130" name="Google Shape;1130;p107"/>
              <p:cNvSpPr/>
              <p:nvPr/>
            </p:nvSpPr>
            <p:spPr>
              <a:xfrm flipH="1">
                <a:off x="1" y="0"/>
                <a:ext cx="804566" cy="337116"/>
              </a:xfrm>
              <a:custGeom>
                <a:rect b="b" l="l" r="r" t="t"/>
                <a:pathLst>
                  <a:path extrusionOk="0" h="21600" w="21600">
                    <a:moveTo>
                      <a:pt x="10800" y="21600"/>
                    </a:moveTo>
                    <a:lnTo>
                      <a:pt x="0" y="10680"/>
                    </a:lnTo>
                    <a:lnTo>
                      <a:pt x="10800" y="0"/>
                    </a:lnTo>
                    <a:lnTo>
                      <a:pt x="21600" y="10680"/>
                    </a:lnTo>
                    <a:lnTo>
                      <a:pt x="10800" y="21600"/>
                    </a:lnTo>
                    <a:close/>
                  </a:path>
                </a:pathLst>
              </a:custGeom>
              <a:solidFill>
                <a:srgbClr val="EBBDA9"/>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rgbClr val="95A5A6"/>
                  </a:solidFill>
                  <a:latin typeface="Poppins"/>
                  <a:ea typeface="Poppins"/>
                  <a:cs typeface="Poppins"/>
                  <a:sym typeface="Poppins"/>
                </a:endParaRPr>
              </a:p>
            </p:txBody>
          </p:sp>
        </p:grpSp>
      </p:grpSp>
      <p:grpSp>
        <p:nvGrpSpPr>
          <p:cNvPr id="1131" name="Google Shape;1131;p107"/>
          <p:cNvGrpSpPr/>
          <p:nvPr/>
        </p:nvGrpSpPr>
        <p:grpSpPr>
          <a:xfrm>
            <a:off x="5393046" y="3811320"/>
            <a:ext cx="1405909" cy="442988"/>
            <a:chOff x="34099" y="0"/>
            <a:chExt cx="2592661" cy="453439"/>
          </a:xfrm>
        </p:grpSpPr>
        <p:cxnSp>
          <p:nvCxnSpPr>
            <p:cNvPr id="1132" name="Google Shape;1132;p107"/>
            <p:cNvCxnSpPr/>
            <p:nvPr/>
          </p:nvCxnSpPr>
          <p:spPr>
            <a:xfrm flipH="1" rot="10800000">
              <a:off x="2617228" y="0"/>
              <a:ext cx="1" cy="453439"/>
            </a:xfrm>
            <a:prstGeom prst="straightConnector1">
              <a:avLst/>
            </a:prstGeom>
            <a:noFill/>
            <a:ln cap="flat" cmpd="sng" w="19050">
              <a:solidFill>
                <a:srgbClr val="FFFFFF"/>
              </a:solidFill>
              <a:prstDash val="solid"/>
              <a:miter lim="400000"/>
              <a:headEnd len="sm" w="sm" type="none"/>
              <a:tailEnd len="sm" w="sm" type="none"/>
            </a:ln>
          </p:spPr>
        </p:cxnSp>
        <p:cxnSp>
          <p:nvCxnSpPr>
            <p:cNvPr id="1133" name="Google Shape;1133;p107"/>
            <p:cNvCxnSpPr/>
            <p:nvPr/>
          </p:nvCxnSpPr>
          <p:spPr>
            <a:xfrm rot="10800000">
              <a:off x="34099" y="233808"/>
              <a:ext cx="2592661" cy="1"/>
            </a:xfrm>
            <a:prstGeom prst="straightConnector1">
              <a:avLst/>
            </a:prstGeom>
            <a:noFill/>
            <a:ln cap="flat" cmpd="sng" w="19050">
              <a:solidFill>
                <a:srgbClr val="FFFFFF"/>
              </a:solidFill>
              <a:prstDash val="dash"/>
              <a:miter lim="400000"/>
              <a:headEnd len="sm" w="sm" type="none"/>
              <a:tailEnd len="med" w="med" type="oval"/>
            </a:ln>
          </p:spPr>
        </p:cxnSp>
      </p:grpSp>
      <p:sp>
        <p:nvSpPr>
          <p:cNvPr id="1134" name="Google Shape;1134;p107"/>
          <p:cNvSpPr txBox="1"/>
          <p:nvPr/>
        </p:nvSpPr>
        <p:spPr>
          <a:xfrm>
            <a:off x="6992651" y="3293300"/>
            <a:ext cx="4594200" cy="1616100"/>
          </a:xfrm>
          <a:prstGeom prst="rect">
            <a:avLst/>
          </a:prstGeom>
          <a:noFill/>
          <a:ln cap="flat" cmpd="sng" w="952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n-US" sz="1600">
                <a:solidFill>
                  <a:schemeClr val="dk1"/>
                </a:solidFill>
                <a:latin typeface="Poppins"/>
                <a:ea typeface="Poppins"/>
                <a:cs typeface="Poppins"/>
                <a:sym typeface="Poppins"/>
              </a:rPr>
              <a:t>-</a:t>
            </a:r>
            <a:r>
              <a:rPr b="1" lang="en-US" sz="1600">
                <a:solidFill>
                  <a:schemeClr val="dk1"/>
                </a:solidFill>
                <a:latin typeface="Poppins"/>
                <a:ea typeface="Poppins"/>
                <a:cs typeface="Poppins"/>
                <a:sym typeface="Poppins"/>
              </a:rPr>
              <a:t> </a:t>
            </a:r>
            <a:r>
              <a:rPr b="1" lang="en-US" sz="1800">
                <a:solidFill>
                  <a:schemeClr val="dk1"/>
                </a:solidFill>
                <a:latin typeface="Poppins"/>
                <a:ea typeface="Poppins"/>
                <a:cs typeface="Poppins"/>
                <a:sym typeface="Poppins"/>
              </a:rPr>
              <a:t>De : </a:t>
            </a:r>
            <a:r>
              <a:rPr lang="en-US" sz="1800">
                <a:solidFill>
                  <a:schemeClr val="dk1"/>
                </a:solidFill>
                <a:latin typeface="Poppins"/>
                <a:ea typeface="Poppins"/>
                <a:cs typeface="Poppins"/>
                <a:sym typeface="Poppins"/>
              </a:rPr>
              <a:t>Besoin ou défaillance matérielle</a:t>
            </a:r>
            <a:endParaRPr sz="1800"/>
          </a:p>
          <a:p>
            <a:pPr indent="0" lvl="0" marL="0" marR="0" rtl="0" algn="l">
              <a:lnSpc>
                <a:spcPct val="150000"/>
              </a:lnSpc>
              <a:spcBef>
                <a:spcPts val="0"/>
              </a:spcBef>
              <a:spcAft>
                <a:spcPts val="0"/>
              </a:spcAft>
              <a:buNone/>
            </a:pPr>
            <a:r>
              <a:rPr b="1" lang="en-US" sz="1800">
                <a:solidFill>
                  <a:schemeClr val="dk1"/>
                </a:solidFill>
                <a:latin typeface="Poppins"/>
                <a:ea typeface="Poppins"/>
                <a:cs typeface="Poppins"/>
                <a:sym typeface="Poppins"/>
              </a:rPr>
              <a:t>-</a:t>
            </a:r>
            <a:r>
              <a:rPr b="1" lang="en-US" sz="1800">
                <a:solidFill>
                  <a:schemeClr val="dk1"/>
                </a:solidFill>
                <a:latin typeface="Poppins"/>
                <a:ea typeface="Poppins"/>
                <a:cs typeface="Poppins"/>
                <a:sym typeface="Poppins"/>
              </a:rPr>
              <a:t>A : </a:t>
            </a:r>
            <a:r>
              <a:rPr lang="en-US" sz="1800">
                <a:solidFill>
                  <a:schemeClr val="dk1"/>
                </a:solidFill>
                <a:latin typeface="Poppins"/>
                <a:ea typeface="Poppins"/>
                <a:cs typeface="Poppins"/>
                <a:sym typeface="Poppins"/>
              </a:rPr>
              <a:t>Ressources matérielles fonctionnelles et de qualité mis à disposition</a:t>
            </a:r>
            <a:endParaRPr sz="1800">
              <a:solidFill>
                <a:schemeClr val="dk1"/>
              </a:solidFill>
              <a:latin typeface="Poppins"/>
              <a:ea typeface="Poppins"/>
              <a:cs typeface="Poppins"/>
              <a:sym typeface="Poppins"/>
            </a:endParaRPr>
          </a:p>
        </p:txBody>
      </p:sp>
      <p:sp>
        <p:nvSpPr>
          <p:cNvPr id="1135" name="Google Shape;1135;p107"/>
          <p:cNvSpPr/>
          <p:nvPr/>
        </p:nvSpPr>
        <p:spPr>
          <a:xfrm>
            <a:off x="10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Finalité &amp; Périmètre</a:t>
            </a:r>
            <a:endParaRPr sz="2000">
              <a:solidFill>
                <a:schemeClr val="lt1"/>
              </a:solidFill>
              <a:latin typeface="Poppins"/>
              <a:ea typeface="Poppins"/>
              <a:cs typeface="Poppins"/>
              <a:sym typeface="Poppins"/>
            </a:endParaRPr>
          </a:p>
        </p:txBody>
      </p:sp>
      <p:sp>
        <p:nvSpPr>
          <p:cNvPr id="1136" name="Google Shape;1136;p107"/>
          <p:cNvSpPr txBox="1"/>
          <p:nvPr/>
        </p:nvSpPr>
        <p:spPr>
          <a:xfrm>
            <a:off x="2035500" y="917433"/>
            <a:ext cx="3465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a:ea typeface="Poppins"/>
                <a:cs typeface="Poppins"/>
                <a:sym typeface="Poppins"/>
              </a:rPr>
              <a:t>Pilote : Haby</a:t>
            </a:r>
            <a:endParaRPr>
              <a:latin typeface="Poppins"/>
              <a:ea typeface="Poppins"/>
              <a:cs typeface="Poppins"/>
              <a:sym typeface="Poppins"/>
            </a:endParaRPr>
          </a:p>
          <a:p>
            <a:pPr indent="0" lvl="0" marL="0" marR="0" rtl="0" algn="l">
              <a:spcBef>
                <a:spcPts val="0"/>
              </a:spcBef>
              <a:spcAft>
                <a:spcPts val="0"/>
              </a:spcAft>
              <a:buNone/>
            </a:pPr>
            <a:r>
              <a:rPr lang="en-US" sz="1800">
                <a:solidFill>
                  <a:schemeClr val="dk1"/>
                </a:solidFill>
                <a:latin typeface="Poppins"/>
                <a:ea typeface="Poppins"/>
                <a:cs typeface="Poppins"/>
                <a:sym typeface="Poppins"/>
              </a:rPr>
              <a:t>Co-pilote :  Sokhna</a:t>
            </a:r>
            <a:endParaRPr sz="1800">
              <a:solidFill>
                <a:schemeClr val="dk1"/>
              </a:solidFill>
              <a:latin typeface="Poppins"/>
              <a:ea typeface="Poppins"/>
              <a:cs typeface="Poppins"/>
              <a:sym typeface="Poppins"/>
            </a:endParaRPr>
          </a:p>
        </p:txBody>
      </p:sp>
      <p:pic>
        <p:nvPicPr>
          <p:cNvPr id="1137" name="Google Shape;1137;p107"/>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1" name="Shape 1141"/>
        <p:cNvGrpSpPr/>
        <p:nvPr/>
      </p:nvGrpSpPr>
      <p:grpSpPr>
        <a:xfrm>
          <a:off x="0" y="0"/>
          <a:ext cx="0" cy="0"/>
          <a:chOff x="0" y="0"/>
          <a:chExt cx="0" cy="0"/>
        </a:xfrm>
      </p:grpSpPr>
      <p:sp>
        <p:nvSpPr>
          <p:cNvPr id="1142" name="Google Shape;1142;p108"/>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PS04 – Gestion des Ressources Matérielles</a:t>
            </a:r>
            <a:endParaRPr sz="2800"/>
          </a:p>
        </p:txBody>
      </p:sp>
      <p:graphicFrame>
        <p:nvGraphicFramePr>
          <p:cNvPr id="1143" name="Google Shape;1143;p108"/>
          <p:cNvGraphicFramePr/>
          <p:nvPr/>
        </p:nvGraphicFramePr>
        <p:xfrm>
          <a:off x="498721" y="1602722"/>
          <a:ext cx="3000000" cy="3000000"/>
        </p:xfrm>
        <a:graphic>
          <a:graphicData uri="http://schemas.openxmlformats.org/drawingml/2006/table">
            <a:tbl>
              <a:tblPr>
                <a:noFill/>
                <a:tableStyleId>{B4AB0BF5-2397-4616-B71D-7BEB6B27EA97}</a:tableStyleId>
              </a:tblPr>
              <a:tblGrid>
                <a:gridCol w="4667125"/>
                <a:gridCol w="1276150"/>
                <a:gridCol w="1499800"/>
                <a:gridCol w="986700"/>
                <a:gridCol w="2358225"/>
              </a:tblGrid>
              <a:tr h="352425">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INDICATEURS </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RESP.</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FREQ.</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CIBLE</a:t>
                      </a:r>
                      <a:endParaRPr sz="1800"/>
                    </a:p>
                  </a:txBody>
                  <a:tcPr marT="9525" marB="0" marR="9525" marL="9525" anchor="ctr">
                    <a:lnL cap="flat" cmpd="sng" w="12700">
                      <a:solidFill>
                        <a:srgbClr val="8064A2"/>
                      </a:solidFill>
                      <a:prstDash val="solid"/>
                      <a:round/>
                      <a:headEnd len="sm" w="sm" type="none"/>
                      <a:tailEnd len="sm" w="sm" type="none"/>
                    </a:lnL>
                    <a:lnR cap="flat" cmpd="sng" w="12700">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c>
                  <a:txBody>
                    <a:bodyPr/>
                    <a:lstStyle/>
                    <a:p>
                      <a:pPr indent="0" lvl="0" marL="0" marR="0" rtl="0" algn="ctr">
                        <a:spcBef>
                          <a:spcPts val="0"/>
                        </a:spcBef>
                        <a:spcAft>
                          <a:spcPts val="0"/>
                        </a:spcAft>
                        <a:buNone/>
                      </a:pPr>
                      <a:r>
                        <a:rPr b="1" i="0" lang="en-US" sz="1800" u="none" strike="noStrike">
                          <a:solidFill>
                            <a:schemeClr val="lt1"/>
                          </a:solidFill>
                          <a:latin typeface="Poppins"/>
                          <a:ea typeface="Poppins"/>
                          <a:cs typeface="Poppins"/>
                          <a:sym typeface="Poppins"/>
                        </a:rPr>
                        <a:t>METHODE DE CALCUL</a:t>
                      </a:r>
                      <a:endParaRPr sz="1800"/>
                    </a:p>
                  </a:txBody>
                  <a:tcPr marT="9525" marB="0" marR="9525" marL="9525" anchor="ctr">
                    <a:lnL cap="flat" cmpd="sng" w="12700">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12700">
                      <a:solidFill>
                        <a:srgbClr val="8064A2"/>
                      </a:solidFill>
                      <a:prstDash val="solid"/>
                      <a:round/>
                      <a:headEnd len="sm" w="sm" type="none"/>
                      <a:tailEnd len="sm" w="sm" type="none"/>
                    </a:lnB>
                    <a:solidFill>
                      <a:srgbClr val="752864"/>
                    </a:solidFill>
                  </a:tcPr>
                </a:tc>
              </a:tr>
              <a:tr h="35242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Modification ou rupture d'activité  pour cause d'indisponibilité du matériel</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≤3</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Décompte du nombre de ruptures d'activité( fiches incidents)</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12700">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35242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de pannes/dégradations de matériel médical</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≤6</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Décompte du nombre de pannes ( fiches incidents)</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35242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de pannes/dégradations de matériel informatique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≤10</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Décompte du nombre de pannes ( fiches incidents)</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r h="409575">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Nombre de pannes/dégradations de matériel </a:t>
                      </a:r>
                      <a:r>
                        <a:rPr lang="en-US" sz="1800">
                          <a:solidFill>
                            <a:srgbClr val="403151"/>
                          </a:solidFill>
                          <a:latin typeface="Poppins"/>
                          <a:ea typeface="Poppins"/>
                          <a:cs typeface="Poppins"/>
                          <a:sym typeface="Poppins"/>
                        </a:rPr>
                        <a:t>électroménager</a:t>
                      </a:r>
                      <a:r>
                        <a:rPr b="0" i="0" lang="en-US" sz="1800" u="none" strike="noStrike">
                          <a:solidFill>
                            <a:srgbClr val="403151"/>
                          </a:solidFill>
                          <a:latin typeface="Poppins"/>
                          <a:ea typeface="Poppins"/>
                          <a:cs typeface="Poppins"/>
                          <a:sym typeface="Poppins"/>
                        </a:rPr>
                        <a:t> et mobilier</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Pilote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Trimestrielle</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≤10</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i="0" lang="en-US" sz="1800" u="none" strike="noStrike">
                          <a:solidFill>
                            <a:srgbClr val="403151"/>
                          </a:solidFill>
                          <a:latin typeface="Poppins"/>
                          <a:ea typeface="Poppins"/>
                          <a:cs typeface="Poppins"/>
                          <a:sym typeface="Poppins"/>
                        </a:rPr>
                        <a:t>Décompte du nombre de pannes ( fiches incidents)</a:t>
                      </a:r>
                      <a:endParaRPr sz="1800"/>
                    </a:p>
                  </a:txBody>
                  <a:tcPr marT="9525" marB="0" marR="9525" marL="9525" anchor="ctr">
                    <a:lnL cap="flat" cmpd="sng" w="9525">
                      <a:solidFill>
                        <a:srgbClr val="8064A2"/>
                      </a:solidFill>
                      <a:prstDash val="solid"/>
                      <a:round/>
                      <a:headEnd len="sm" w="sm" type="none"/>
                      <a:tailEnd len="sm" w="sm" type="none"/>
                    </a:lnL>
                    <a:lnR cap="flat" cmpd="sng" w="9525">
                      <a:solidFill>
                        <a:srgbClr val="8064A2"/>
                      </a:solidFill>
                      <a:prstDash val="solid"/>
                      <a:round/>
                      <a:headEnd len="sm" w="sm" type="none"/>
                      <a:tailEnd len="sm" w="sm" type="none"/>
                    </a:lnR>
                    <a:lnT cap="flat" cmpd="sng" w="9525">
                      <a:solidFill>
                        <a:srgbClr val="8064A2"/>
                      </a:solidFill>
                      <a:prstDash val="solid"/>
                      <a:round/>
                      <a:headEnd len="sm" w="sm" type="none"/>
                      <a:tailEnd len="sm" w="sm" type="none"/>
                    </a:lnT>
                    <a:lnB cap="flat" cmpd="sng" w="9525">
                      <a:solidFill>
                        <a:srgbClr val="8064A2"/>
                      </a:solidFill>
                      <a:prstDash val="solid"/>
                      <a:round/>
                      <a:headEnd len="sm" w="sm" type="none"/>
                      <a:tailEnd len="sm" w="sm" type="none"/>
                    </a:lnB>
                    <a:solidFill>
                      <a:srgbClr val="FFFFFF"/>
                    </a:solidFill>
                  </a:tcPr>
                </a:tc>
              </a:tr>
            </a:tbl>
          </a:graphicData>
        </a:graphic>
      </p:graphicFrame>
      <p:pic>
        <p:nvPicPr>
          <p:cNvPr id="1144" name="Google Shape;1144;p108"/>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
        <p:nvSpPr>
          <p:cNvPr id="1145" name="Google Shape;1145;p108"/>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 Présentation des indicateurs calculés</a:t>
            </a:r>
            <a:endParaRPr sz="2000">
              <a:solidFill>
                <a:schemeClr val="lt1"/>
              </a:solidFill>
              <a:latin typeface="Poppins"/>
              <a:ea typeface="Poppins"/>
              <a:cs typeface="Poppins"/>
              <a:sym typeface="Poppins"/>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9" name="Shape 1149"/>
        <p:cNvGrpSpPr/>
        <p:nvPr/>
      </p:nvGrpSpPr>
      <p:grpSpPr>
        <a:xfrm>
          <a:off x="0" y="0"/>
          <a:ext cx="0" cy="0"/>
          <a:chOff x="0" y="0"/>
          <a:chExt cx="0" cy="0"/>
        </a:xfrm>
      </p:grpSpPr>
      <p:sp>
        <p:nvSpPr>
          <p:cNvPr id="1150" name="Google Shape;1150;p109"/>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PS04 – Gestion des Ressources Matérielles</a:t>
            </a:r>
            <a:endParaRPr sz="2800"/>
          </a:p>
        </p:txBody>
      </p:sp>
      <p:graphicFrame>
        <p:nvGraphicFramePr>
          <p:cNvPr id="1151" name="Google Shape;1151;p109"/>
          <p:cNvGraphicFramePr/>
          <p:nvPr/>
        </p:nvGraphicFramePr>
        <p:xfrm>
          <a:off x="701999" y="1291797"/>
          <a:ext cx="3000000" cy="3000000"/>
        </p:xfrm>
        <a:graphic>
          <a:graphicData uri="http://schemas.openxmlformats.org/drawingml/2006/table">
            <a:tbl>
              <a:tblPr>
                <a:noFill/>
                <a:tableStyleId>{B4AB0BF5-2397-4616-B71D-7BEB6B27EA97}</a:tableStyleId>
              </a:tblPr>
              <a:tblGrid>
                <a:gridCol w="5419750"/>
                <a:gridCol w="4970975"/>
              </a:tblGrid>
              <a:tr h="440650">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PS04 - Gestion des ressources matérielles</a:t>
                      </a:r>
                      <a:endParaRPr sz="1800">
                        <a:latin typeface="Poppins"/>
                        <a:ea typeface="Poppins"/>
                        <a:cs typeface="Poppins"/>
                        <a:sym typeface="Poppins"/>
                      </a:endParaRPr>
                    </a:p>
                  </a:txBody>
                  <a:tcPr marT="9525" marB="0" marR="9525" marL="95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752864"/>
                    </a:solidFill>
                  </a:tcPr>
                </a:tc>
                <a:tc hMerge="1"/>
              </a:tr>
              <a:tr h="37662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Indicateurs</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Trimestre 4</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1167500">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Modification ou rupture d'activité  pour cause d'indisponibilité du matériel</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lang="en-US" sz="1800">
                          <a:solidFill>
                            <a:srgbClr val="00B050"/>
                          </a:solidFill>
                          <a:latin typeface="Poppins"/>
                          <a:ea typeface="Poppins"/>
                          <a:cs typeface="Poppins"/>
                          <a:sym typeface="Poppins"/>
                        </a:rPr>
                        <a:t>0</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734400">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Nombre de pannes/dégradations de matériel médical</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lang="en-US" sz="1800">
                          <a:solidFill>
                            <a:srgbClr val="00B050"/>
                          </a:solidFill>
                          <a:latin typeface="Poppins"/>
                          <a:ea typeface="Poppins"/>
                          <a:cs typeface="Poppins"/>
                          <a:sym typeface="Poppins"/>
                        </a:rPr>
                        <a:t>5</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772050">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Nombre de pannes/dégradations de matériel informatique</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lang="en-US" sz="1800">
                          <a:solidFill>
                            <a:srgbClr val="C00000"/>
                          </a:solidFill>
                          <a:latin typeface="Poppins"/>
                          <a:ea typeface="Poppins"/>
                          <a:cs typeface="Poppins"/>
                          <a:sym typeface="Poppins"/>
                        </a:rPr>
                        <a:t>8</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753225">
                <a:tc>
                  <a:txBody>
                    <a:bodyPr/>
                    <a:lstStyle/>
                    <a:p>
                      <a:pPr indent="0" lvl="0" marL="0" marR="0" rtl="0" algn="ctr">
                        <a:spcBef>
                          <a:spcPts val="0"/>
                        </a:spcBef>
                        <a:spcAft>
                          <a:spcPts val="0"/>
                        </a:spcAft>
                        <a:buNone/>
                      </a:pPr>
                      <a:r>
                        <a:rPr i="0" lang="en-US" sz="1800" u="none" strike="noStrike">
                          <a:solidFill>
                            <a:srgbClr val="000000"/>
                          </a:solidFill>
                          <a:latin typeface="Poppins"/>
                          <a:ea typeface="Poppins"/>
                          <a:cs typeface="Poppins"/>
                          <a:sym typeface="Poppins"/>
                        </a:rPr>
                        <a:t>Nombre de pannes/dégradations de matériel électroménager et mobilier</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ctr">
                        <a:spcBef>
                          <a:spcPts val="0"/>
                        </a:spcBef>
                        <a:spcAft>
                          <a:spcPts val="0"/>
                        </a:spcAft>
                        <a:buNone/>
                      </a:pPr>
                      <a:r>
                        <a:rPr b="1" lang="en-US" sz="1800">
                          <a:solidFill>
                            <a:srgbClr val="00B050"/>
                          </a:solidFill>
                          <a:latin typeface="Poppins"/>
                          <a:ea typeface="Poppins"/>
                          <a:cs typeface="Poppins"/>
                          <a:sym typeface="Poppins"/>
                        </a:rPr>
                        <a:t>8</a:t>
                      </a:r>
                      <a:endParaRPr sz="1800">
                        <a:latin typeface="Poppins"/>
                        <a:ea typeface="Poppins"/>
                        <a:cs typeface="Poppins"/>
                        <a:sym typeface="Poppins"/>
                      </a:endParaRPr>
                    </a:p>
                  </a:txBody>
                  <a:tcPr marT="9525" marB="0" marR="9525" marL="9525"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bl>
          </a:graphicData>
        </a:graphic>
      </p:graphicFrame>
      <p:sp>
        <p:nvSpPr>
          <p:cNvPr id="1152" name="Google Shape;1152;p109"/>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Poppins"/>
              <a:buNone/>
            </a:pPr>
            <a:r>
              <a:rPr b="0" i="0" lang="en-US" sz="2000" u="none" cap="none" strike="noStrike">
                <a:solidFill>
                  <a:srgbClr val="FFFFFF"/>
                </a:solidFill>
                <a:latin typeface="Poppins"/>
                <a:ea typeface="Poppins"/>
                <a:cs typeface="Poppins"/>
                <a:sym typeface="Poppins"/>
              </a:rPr>
              <a:t> Présentation</a:t>
            </a:r>
            <a:r>
              <a:rPr b="0" i="0" lang="en-US" sz="2000" u="none" cap="none" strike="noStrike">
                <a:solidFill>
                  <a:srgbClr val="FFFFFF"/>
                </a:solidFill>
                <a:latin typeface="Poppins"/>
                <a:ea typeface="Poppins"/>
                <a:cs typeface="Poppins"/>
                <a:sym typeface="Poppins"/>
              </a:rPr>
              <a:t> des indicateurs T4 2023</a:t>
            </a:r>
            <a:endParaRPr b="0" i="0" sz="2000" u="none" cap="none" strike="noStrike">
              <a:solidFill>
                <a:srgbClr val="FFFFFF"/>
              </a:solidFill>
              <a:latin typeface="Poppins"/>
              <a:ea typeface="Poppins"/>
              <a:cs typeface="Poppins"/>
              <a:sym typeface="Poppins"/>
            </a:endParaRPr>
          </a:p>
        </p:txBody>
      </p:sp>
      <p:pic>
        <p:nvPicPr>
          <p:cNvPr id="1153" name="Google Shape;1153;p109"/>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7" name="Shape 1157"/>
        <p:cNvGrpSpPr/>
        <p:nvPr/>
      </p:nvGrpSpPr>
      <p:grpSpPr>
        <a:xfrm>
          <a:off x="0" y="0"/>
          <a:ext cx="0" cy="0"/>
          <a:chOff x="0" y="0"/>
          <a:chExt cx="0" cy="0"/>
        </a:xfrm>
      </p:grpSpPr>
      <p:sp>
        <p:nvSpPr>
          <p:cNvPr id="1158" name="Google Shape;1158;p110"/>
          <p:cNvSpPr/>
          <p:nvPr/>
        </p:nvSpPr>
        <p:spPr>
          <a:xfrm>
            <a:off x="351000" y="6456544"/>
            <a:ext cx="11490000" cy="276157"/>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lnSpc>
                <a:spcPct val="100000"/>
              </a:lnSpc>
              <a:spcBef>
                <a:spcPts val="0"/>
              </a:spcBef>
              <a:spcAft>
                <a:spcPts val="0"/>
              </a:spcAft>
              <a:buClr>
                <a:srgbClr val="FFFFFF"/>
              </a:buClr>
              <a:buSzPts val="2000"/>
              <a:buFont typeface="Poppins"/>
              <a:buNone/>
            </a:pPr>
            <a:r>
              <a:rPr b="0" i="0" lang="en-US" sz="2000" u="none" cap="none" strike="noStrike">
                <a:solidFill>
                  <a:srgbClr val="FFFFFF"/>
                </a:solidFill>
                <a:latin typeface="Poppins"/>
                <a:ea typeface="Poppins"/>
                <a:cs typeface="Poppins"/>
                <a:sym typeface="Poppins"/>
              </a:rPr>
              <a:t> Présentation plan d’action cibles non atteintes T4 2023</a:t>
            </a:r>
            <a:endParaRPr b="0" i="0" sz="2000" u="none" cap="none" strike="noStrike">
              <a:solidFill>
                <a:srgbClr val="FFFFFF"/>
              </a:solidFill>
              <a:latin typeface="Poppins"/>
              <a:ea typeface="Poppins"/>
              <a:cs typeface="Poppins"/>
              <a:sym typeface="Poppins"/>
            </a:endParaRPr>
          </a:p>
        </p:txBody>
      </p:sp>
      <p:sp>
        <p:nvSpPr>
          <p:cNvPr id="1159" name="Google Shape;1159;p110"/>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2800"/>
              <a:buFont typeface="Poppins"/>
              <a:buNone/>
            </a:pPr>
            <a:r>
              <a:rPr b="1" lang="en-US" sz="2800">
                <a:solidFill>
                  <a:srgbClr val="752864"/>
                </a:solidFill>
                <a:latin typeface="Poppins"/>
                <a:ea typeface="Poppins"/>
                <a:cs typeface="Poppins"/>
                <a:sym typeface="Poppins"/>
              </a:rPr>
              <a:t> PS04 – Gestion des Ressources Matérielles</a:t>
            </a:r>
            <a:endParaRPr sz="2800"/>
          </a:p>
        </p:txBody>
      </p:sp>
      <p:graphicFrame>
        <p:nvGraphicFramePr>
          <p:cNvPr id="1160" name="Google Shape;1160;p110"/>
          <p:cNvGraphicFramePr/>
          <p:nvPr/>
        </p:nvGraphicFramePr>
        <p:xfrm>
          <a:off x="749570" y="1852813"/>
          <a:ext cx="3000000" cy="3000000"/>
        </p:xfrm>
        <a:graphic>
          <a:graphicData uri="http://schemas.openxmlformats.org/drawingml/2006/table">
            <a:tbl>
              <a:tblPr>
                <a:noFill/>
                <a:tableStyleId>{B4AB0BF5-2397-4616-B71D-7BEB6B27EA97}</a:tableStyleId>
              </a:tblPr>
              <a:tblGrid>
                <a:gridCol w="3193175"/>
                <a:gridCol w="3193175"/>
                <a:gridCol w="4150825"/>
              </a:tblGrid>
              <a:tr h="10213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Cibles non atteintes</a:t>
                      </a:r>
                      <a:endParaRPr b="1" i="0" sz="1800" u="none" strike="noStrike">
                        <a:solidFill>
                          <a:srgbClr val="752864"/>
                        </a:solidFill>
                        <a:latin typeface="Poppins"/>
                        <a:ea typeface="Poppins"/>
                        <a:cs typeface="Poppins"/>
                        <a:sym typeface="Poppins"/>
                      </a:endParaRPr>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Cause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Action corrective</a:t>
                      </a:r>
                      <a:endParaRPr sz="1800"/>
                    </a:p>
                  </a:txBody>
                  <a:tcPr marT="0" marB="0" marR="0" marL="0"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808080"/>
                      </a:solidFill>
                      <a:prstDash val="solid"/>
                      <a:round/>
                      <a:headEnd len="sm" w="sm" type="none"/>
                      <a:tailEnd len="sm" w="sm" type="none"/>
                    </a:lnB>
                    <a:solidFill>
                      <a:schemeClr val="lt1"/>
                    </a:solidFill>
                  </a:tcPr>
                </a:tc>
              </a:tr>
              <a:tr h="779925">
                <a:tc>
                  <a:txBody>
                    <a:bodyPr/>
                    <a:lstStyle/>
                    <a:p>
                      <a:pPr indent="0" lvl="0" marL="0" marR="0" rtl="0" algn="ctr">
                        <a:lnSpc>
                          <a:spcPct val="100000"/>
                        </a:lnSpc>
                        <a:spcBef>
                          <a:spcPts val="0"/>
                        </a:spcBef>
                        <a:spcAft>
                          <a:spcPts val="0"/>
                        </a:spcAft>
                        <a:buClr>
                          <a:srgbClr val="000000"/>
                        </a:buClr>
                        <a:buSzPts val="1800"/>
                        <a:buFont typeface="Poppins"/>
                        <a:buNone/>
                      </a:pPr>
                      <a:r>
                        <a:rPr b="0" i="0" lang="en-US" sz="1800" u="none" strike="noStrike">
                          <a:solidFill>
                            <a:srgbClr val="000000"/>
                          </a:solidFill>
                          <a:latin typeface="Poppins"/>
                          <a:ea typeface="Poppins"/>
                          <a:cs typeface="Poppins"/>
                          <a:sym typeface="Poppins"/>
                        </a:rPr>
                        <a:t>Modification ou rupture d'activité  pour cause d'indisponibilité du matériel</a:t>
                      </a:r>
                      <a:endParaRPr sz="1800"/>
                    </a:p>
                    <a:p>
                      <a:pPr indent="0" lvl="0" marL="0" marR="0" rtl="0" algn="ctr">
                        <a:lnSpc>
                          <a:spcPct val="100000"/>
                        </a:lnSpc>
                        <a:spcBef>
                          <a:spcPts val="0"/>
                        </a:spcBef>
                        <a:spcAft>
                          <a:spcPts val="0"/>
                        </a:spcAft>
                        <a:buClr>
                          <a:srgbClr val="000000"/>
                        </a:buClr>
                        <a:buSzPts val="1800"/>
                        <a:buFont typeface="Poppins"/>
                        <a:buNone/>
                      </a:pPr>
                      <a:r>
                        <a:rPr b="0" i="0" lang="en-US" sz="1800" u="none" strike="noStrike">
                          <a:solidFill>
                            <a:srgbClr val="000000"/>
                          </a:solidFill>
                          <a:latin typeface="Poppins"/>
                          <a:ea typeface="Poppins"/>
                          <a:cs typeface="Poppins"/>
                          <a:sym typeface="Poppins"/>
                        </a:rPr>
                        <a:t>Informatique</a:t>
                      </a:r>
                      <a:endParaRPr sz="1800"/>
                    </a:p>
                    <a:p>
                      <a:pPr indent="0" lvl="0" marL="0" marR="0" rtl="0" algn="ctr">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Problème de téléphone </a:t>
                      </a:r>
                      <a:endParaRPr b="0"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Trouver un nouveau prestataire</a:t>
                      </a:r>
                      <a:endParaRPr b="0"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r>
              <a:tr h="779925">
                <a:tc>
                  <a:txBody>
                    <a:bodyPr/>
                    <a:lstStyle/>
                    <a:p>
                      <a:pPr indent="0" lvl="0" marL="0" marR="0" rtl="0" algn="ctr">
                        <a:lnSpc>
                          <a:spcPct val="100000"/>
                        </a:lnSpc>
                        <a:spcBef>
                          <a:spcPts val="0"/>
                        </a:spcBef>
                        <a:spcAft>
                          <a:spcPts val="0"/>
                        </a:spcAft>
                        <a:buClr>
                          <a:srgbClr val="000000"/>
                        </a:buClr>
                        <a:buSzPts val="1800"/>
                        <a:buFont typeface="Poppins"/>
                        <a:buNone/>
                      </a:pPr>
                      <a:r>
                        <a:rPr b="0" i="0" lang="en-US" sz="1800" u="none" strike="noStrike">
                          <a:solidFill>
                            <a:srgbClr val="000000"/>
                          </a:solidFill>
                          <a:latin typeface="Poppins"/>
                          <a:ea typeface="Poppins"/>
                          <a:cs typeface="Poppins"/>
                          <a:sym typeface="Poppins"/>
                        </a:rPr>
                        <a:t>Nombre de pannes/dégradations de matériel électroménager et mobilier</a:t>
                      </a:r>
                      <a:endParaRPr sz="1800"/>
                    </a:p>
                    <a:p>
                      <a:pPr indent="0" lvl="0" marL="0" marR="0" rtl="0" algn="ctr">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rgbClr val="000000"/>
                          </a:solidFill>
                          <a:latin typeface="Poppins"/>
                          <a:ea typeface="Poppins"/>
                          <a:cs typeface="Poppins"/>
                          <a:sym typeface="Poppins"/>
                        </a:rPr>
                        <a:t>Problème avec la Climatisation, Matériel non fonctionnel non mis au </a:t>
                      </a:r>
                      <a:r>
                        <a:rPr lang="en-US" sz="1800">
                          <a:latin typeface="Poppins"/>
                          <a:ea typeface="Poppins"/>
                          <a:cs typeface="Poppins"/>
                          <a:sym typeface="Poppins"/>
                        </a:rPr>
                        <a:t>rebut</a:t>
                      </a:r>
                      <a:r>
                        <a:rPr b="0" i="0" lang="en-US" sz="1800" u="none" strike="noStrike">
                          <a:solidFill>
                            <a:srgbClr val="000000"/>
                          </a:solidFill>
                          <a:latin typeface="Poppins"/>
                          <a:ea typeface="Poppins"/>
                          <a:cs typeface="Poppins"/>
                          <a:sym typeface="Poppins"/>
                        </a:rPr>
                        <a:t>, lit salle d’accouchement </a:t>
                      </a:r>
                      <a:endParaRPr sz="1800"/>
                    </a:p>
                  </a:txBody>
                  <a:tcPr marT="0" marB="0" marR="0" marL="0" anchor="b">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800" u="none" strike="noStrike">
                        <a:solidFill>
                          <a:srgbClr val="000000"/>
                        </a:solidFill>
                        <a:latin typeface="Poppins"/>
                        <a:ea typeface="Poppins"/>
                        <a:cs typeface="Poppins"/>
                        <a:sym typeface="Poppins"/>
                      </a:endParaRPr>
                    </a:p>
                  </a:txBody>
                  <a:tcPr marT="0" marB="0" marR="0" marL="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808080"/>
                      </a:solidFill>
                      <a:prstDash val="solid"/>
                      <a:round/>
                      <a:headEnd len="sm" w="sm" type="none"/>
                      <a:tailEnd len="sm" w="sm" type="none"/>
                    </a:lnT>
                    <a:lnB cap="flat" cmpd="sng" w="9525">
                      <a:solidFill>
                        <a:srgbClr val="808080"/>
                      </a:solidFill>
                      <a:prstDash val="solid"/>
                      <a:round/>
                      <a:headEnd len="sm" w="sm" type="none"/>
                      <a:tailEnd len="sm" w="sm" type="none"/>
                    </a:lnB>
                  </a:tcPr>
                </a:tc>
              </a:tr>
            </a:tbl>
          </a:graphicData>
        </a:graphic>
      </p:graphicFrame>
      <p:sp>
        <p:nvSpPr>
          <p:cNvPr id="1161" name="Google Shape;1161;p110"/>
          <p:cNvSpPr/>
          <p:nvPr/>
        </p:nvSpPr>
        <p:spPr>
          <a:xfrm>
            <a:off x="749570" y="1272426"/>
            <a:ext cx="10537152" cy="369332"/>
          </a:xfrm>
          <a:prstGeom prst="rect">
            <a:avLst/>
          </a:prstGeom>
          <a:solidFill>
            <a:srgbClr val="752864"/>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Poppins"/>
                <a:ea typeface="Poppins"/>
                <a:cs typeface="Poppins"/>
                <a:sym typeface="Poppins"/>
              </a:rPr>
              <a:t> PS04  - Gestion des ressources matérielles</a:t>
            </a:r>
            <a:endParaRPr sz="1800">
              <a:solidFill>
                <a:schemeClr val="dk1"/>
              </a:solidFill>
              <a:latin typeface="Poppins"/>
              <a:ea typeface="Poppins"/>
              <a:cs typeface="Poppins"/>
              <a:sym typeface="Poppins"/>
            </a:endParaRPr>
          </a:p>
        </p:txBody>
      </p:sp>
      <p:pic>
        <p:nvPicPr>
          <p:cNvPr id="1162" name="Google Shape;1162;p110"/>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6" name="Shape 1166"/>
        <p:cNvGrpSpPr/>
        <p:nvPr/>
      </p:nvGrpSpPr>
      <p:grpSpPr>
        <a:xfrm>
          <a:off x="0" y="0"/>
          <a:ext cx="0" cy="0"/>
          <a:chOff x="0" y="0"/>
          <a:chExt cx="0" cy="0"/>
        </a:xfrm>
      </p:grpSpPr>
      <p:sp>
        <p:nvSpPr>
          <p:cNvPr id="1167" name="Google Shape;1167;p111"/>
          <p:cNvSpPr txBox="1"/>
          <p:nvPr>
            <p:ph type="title"/>
          </p:nvPr>
        </p:nvSpPr>
        <p:spPr>
          <a:xfrm>
            <a:off x="702000" y="165295"/>
            <a:ext cx="10788000" cy="89607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52864"/>
              </a:buClr>
              <a:buSzPts val="3200"/>
              <a:buFont typeface="Poppins"/>
              <a:buNone/>
            </a:pPr>
            <a:r>
              <a:rPr b="1" lang="en-US" sz="3200">
                <a:solidFill>
                  <a:srgbClr val="752864"/>
                </a:solidFill>
                <a:latin typeface="Poppins"/>
                <a:ea typeface="Poppins"/>
                <a:cs typeface="Poppins"/>
                <a:sym typeface="Poppins"/>
              </a:rPr>
              <a:t> </a:t>
            </a:r>
            <a:r>
              <a:rPr b="1" lang="en-US" sz="2800">
                <a:solidFill>
                  <a:srgbClr val="752864"/>
                </a:solidFill>
                <a:latin typeface="Poppins"/>
                <a:ea typeface="Poppins"/>
                <a:cs typeface="Poppins"/>
                <a:sym typeface="Poppins"/>
              </a:rPr>
              <a:t>PS04 – Gestion des Ressources Matérielles</a:t>
            </a:r>
            <a:endParaRPr sz="2800"/>
          </a:p>
        </p:txBody>
      </p:sp>
      <p:graphicFrame>
        <p:nvGraphicFramePr>
          <p:cNvPr id="1168" name="Google Shape;1168;p111"/>
          <p:cNvGraphicFramePr/>
          <p:nvPr/>
        </p:nvGraphicFramePr>
        <p:xfrm>
          <a:off x="1240971" y="1593670"/>
          <a:ext cx="3000000" cy="3000000"/>
        </p:xfrm>
        <a:graphic>
          <a:graphicData uri="http://schemas.openxmlformats.org/drawingml/2006/table">
            <a:tbl>
              <a:tblPr>
                <a:noFill/>
                <a:tableStyleId>{B4AB0BF5-2397-4616-B71D-7BEB6B27EA97}</a:tableStyleId>
              </a:tblPr>
              <a:tblGrid>
                <a:gridCol w="4245425"/>
                <a:gridCol w="5800325"/>
              </a:tblGrid>
              <a:tr h="569425">
                <a:tc gridSpan="2">
                  <a:txBody>
                    <a:bodyPr/>
                    <a:lstStyle/>
                    <a:p>
                      <a:pPr indent="0" lvl="0" marL="0" marR="0" rtl="0" algn="ctr">
                        <a:spcBef>
                          <a:spcPts val="0"/>
                        </a:spcBef>
                        <a:spcAft>
                          <a:spcPts val="0"/>
                        </a:spcAft>
                        <a:buNone/>
                      </a:pPr>
                      <a:r>
                        <a:rPr b="1" i="0" lang="en-US" sz="1800" u="none" strike="noStrike">
                          <a:solidFill>
                            <a:srgbClr val="FFFFFF"/>
                          </a:solidFill>
                          <a:latin typeface="Poppins"/>
                          <a:ea typeface="Poppins"/>
                          <a:cs typeface="Poppins"/>
                          <a:sym typeface="Poppins"/>
                        </a:rPr>
                        <a:t>PS04 – Gestion</a:t>
                      </a:r>
                      <a:r>
                        <a:rPr b="1" i="0" lang="en-US" sz="1800" u="none" strike="noStrike">
                          <a:solidFill>
                            <a:srgbClr val="FFFFFF"/>
                          </a:solidFill>
                          <a:latin typeface="Poppins"/>
                          <a:ea typeface="Poppins"/>
                          <a:cs typeface="Poppins"/>
                          <a:sym typeface="Poppins"/>
                        </a:rPr>
                        <a:t> des ressources matérielles</a:t>
                      </a:r>
                      <a:endParaRPr b="1" i="0" sz="1800" u="none" strike="noStrike">
                        <a:solidFill>
                          <a:srgbClr val="FFFFFF"/>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752864"/>
                    </a:solidFill>
                  </a:tcPr>
                </a:tc>
                <a:tc hMerge="1"/>
              </a:tr>
              <a:tr h="1138875">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Difficultés rencontrées dans le processus &amp; Qualipro</a:t>
                      </a:r>
                      <a:endParaRPr sz="1800"/>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i="0" lang="en-US" sz="1800" u="none" strike="noStrike">
                          <a:solidFill>
                            <a:srgbClr val="752864"/>
                          </a:solidFill>
                          <a:latin typeface="Poppins"/>
                          <a:ea typeface="Poppins"/>
                          <a:cs typeface="Poppins"/>
                          <a:sym typeface="Poppins"/>
                        </a:rPr>
                        <a:t>Besoin/réclamation</a:t>
                      </a:r>
                      <a:endParaRPr b="1" i="0" sz="1800" u="none" strike="noStrike">
                        <a:solidFill>
                          <a:srgbClr val="752864"/>
                        </a:solidFill>
                        <a:latin typeface="Poppins"/>
                        <a:ea typeface="Poppins"/>
                        <a:cs typeface="Poppins"/>
                        <a:sym typeface="Poppins"/>
                      </a:endParaRPr>
                    </a:p>
                  </a:txBody>
                  <a:tcPr marT="9525" marB="0" marR="9525" marL="9525" anchor="ctr">
                    <a:lnL cap="flat" cmpd="sng" w="9525">
                      <a:solidFill>
                        <a:srgbClr val="C0C0C0"/>
                      </a:solidFill>
                      <a:prstDash val="solid"/>
                      <a:round/>
                      <a:headEnd len="sm" w="sm" type="none"/>
                      <a:tailEnd len="sm" w="sm" type="none"/>
                    </a:lnL>
                    <a:lnR cap="flat" cmpd="sng" w="9525">
                      <a:solidFill>
                        <a:srgbClr val="C0C0C0"/>
                      </a:solidFill>
                      <a:prstDash val="solid"/>
                      <a:round/>
                      <a:headEnd len="sm" w="sm" type="none"/>
                      <a:tailEnd len="sm" w="sm" type="none"/>
                    </a:lnR>
                    <a:lnT cap="flat" cmpd="sng" w="9525">
                      <a:solidFill>
                        <a:srgbClr val="C0C0C0"/>
                      </a:solidFill>
                      <a:prstDash val="solid"/>
                      <a:round/>
                      <a:headEnd len="sm" w="sm" type="none"/>
                      <a:tailEnd len="sm" w="sm" type="none"/>
                    </a:lnT>
                    <a:lnB cap="flat" cmpd="sng" w="9525">
                      <a:solidFill>
                        <a:srgbClr val="002060"/>
                      </a:solidFill>
                      <a:prstDash val="solid"/>
                      <a:round/>
                      <a:headEnd len="sm" w="sm" type="none"/>
                      <a:tailEnd len="sm" w="sm" type="none"/>
                    </a:lnB>
                    <a:solidFill>
                      <a:schemeClr val="lt1"/>
                    </a:solidFill>
                  </a:tcPr>
                </a:tc>
              </a:tr>
              <a:tr h="1897375">
                <a:tc>
                  <a:txBody>
                    <a:bodyPr/>
                    <a:lstStyle/>
                    <a:p>
                      <a:pPr indent="0" lvl="0" marL="0" marR="0" rtl="0" algn="ctr">
                        <a:spcBef>
                          <a:spcPts val="0"/>
                        </a:spcBef>
                        <a:spcAft>
                          <a:spcPts val="0"/>
                        </a:spcAft>
                        <a:buClr>
                          <a:srgbClr val="000000"/>
                        </a:buClr>
                        <a:buSzPts val="1800"/>
                        <a:buFont typeface="Arial"/>
                        <a:buNone/>
                      </a:pPr>
                      <a:r>
                        <a:rPr b="0" i="0" lang="en-US" sz="1800" u="none" strike="noStrike">
                          <a:solidFill>
                            <a:srgbClr val="000000"/>
                          </a:solidFill>
                          <a:latin typeface="Poppins"/>
                          <a:ea typeface="Poppins"/>
                          <a:cs typeface="Poppins"/>
                          <a:sym typeface="Poppins"/>
                        </a:rPr>
                        <a:t>Problème de téléphone récurrent</a:t>
                      </a:r>
                      <a:endParaRPr sz="1800"/>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c>
                  <a:txBody>
                    <a:bodyPr/>
                    <a:lstStyle/>
                    <a:p>
                      <a:pPr indent="0" lvl="0" marL="0" marR="0" rtl="0" algn="ctr">
                        <a:spcBef>
                          <a:spcPts val="0"/>
                        </a:spcBef>
                        <a:spcAft>
                          <a:spcPts val="0"/>
                        </a:spcAft>
                        <a:buNone/>
                      </a:pPr>
                      <a:r>
                        <a:rPr b="0" i="0" lang="en-US" sz="1800" u="none" strike="noStrike">
                          <a:solidFill>
                            <a:schemeClr val="dk1"/>
                          </a:solidFill>
                          <a:latin typeface="Poppins"/>
                          <a:ea typeface="Poppins"/>
                          <a:cs typeface="Poppins"/>
                          <a:sym typeface="Poppins"/>
                        </a:rPr>
                        <a:t>Trouver</a:t>
                      </a:r>
                      <a:r>
                        <a:rPr b="0" i="0" lang="en-US" sz="1800" u="none" strike="noStrike">
                          <a:solidFill>
                            <a:schemeClr val="dk1"/>
                          </a:solidFill>
                          <a:latin typeface="Poppins"/>
                          <a:ea typeface="Poppins"/>
                          <a:cs typeface="Poppins"/>
                          <a:sym typeface="Poppins"/>
                        </a:rPr>
                        <a:t> un nouveau prestataire pour la téléphonie</a:t>
                      </a:r>
                      <a:endParaRPr b="0" i="0" sz="1800" u="none" strike="noStrike">
                        <a:solidFill>
                          <a:schemeClr val="dk1"/>
                        </a:solidFill>
                        <a:latin typeface="Poppins"/>
                        <a:ea typeface="Poppins"/>
                        <a:cs typeface="Poppins"/>
                        <a:sym typeface="Poppins"/>
                      </a:endParaRPr>
                    </a:p>
                  </a:txBody>
                  <a:tcPr marT="9525" marB="0" marR="9525" marL="9525" anchor="ctr">
                    <a:lnL cap="flat" cmpd="sng" w="9525">
                      <a:solidFill>
                        <a:srgbClr val="002060"/>
                      </a:solidFill>
                      <a:prstDash val="solid"/>
                      <a:round/>
                      <a:headEnd len="sm" w="sm" type="none"/>
                      <a:tailEnd len="sm" w="sm" type="none"/>
                    </a:lnL>
                    <a:lnR cap="flat" cmpd="sng" w="9525">
                      <a:solidFill>
                        <a:srgbClr val="002060"/>
                      </a:solidFill>
                      <a:prstDash val="solid"/>
                      <a:round/>
                      <a:headEnd len="sm" w="sm" type="none"/>
                      <a:tailEnd len="sm" w="sm" type="none"/>
                    </a:lnR>
                    <a:lnT cap="flat" cmpd="sng" w="9525">
                      <a:solidFill>
                        <a:srgbClr val="002060"/>
                      </a:solidFill>
                      <a:prstDash val="solid"/>
                      <a:round/>
                      <a:headEnd len="sm" w="sm" type="none"/>
                      <a:tailEnd len="sm" w="sm" type="none"/>
                    </a:lnT>
                    <a:lnB cap="flat" cmpd="sng" w="9525">
                      <a:solidFill>
                        <a:srgbClr val="002060"/>
                      </a:solidFill>
                      <a:prstDash val="solid"/>
                      <a:round/>
                      <a:headEnd len="sm" w="sm" type="none"/>
                      <a:tailEnd len="sm" w="sm" type="none"/>
                    </a:lnB>
                  </a:tcPr>
                </a:tc>
              </a:tr>
            </a:tbl>
          </a:graphicData>
        </a:graphic>
      </p:graphicFrame>
      <p:sp>
        <p:nvSpPr>
          <p:cNvPr id="1169" name="Google Shape;1169;p111"/>
          <p:cNvSpPr/>
          <p:nvPr/>
        </p:nvSpPr>
        <p:spPr>
          <a:xfrm>
            <a:off x="0" y="6477350"/>
            <a:ext cx="12192000" cy="276000"/>
          </a:xfrm>
          <a:prstGeom prst="rect">
            <a:avLst/>
          </a:prstGeom>
          <a:solidFill>
            <a:srgbClr val="EBBDA9"/>
          </a:solidFill>
          <a:ln>
            <a:noFill/>
          </a:ln>
        </p:spPr>
        <p:txBody>
          <a:bodyPr anchorCtr="0" anchor="ctr" bIns="45700" lIns="914400" spcFirstLastPara="1" rIns="91425" wrap="square" tIns="45700">
            <a:noAutofit/>
          </a:bodyPr>
          <a:lstStyle/>
          <a:p>
            <a:pPr indent="0" lvl="0" marL="0" marR="0" rtl="0" algn="ctr">
              <a:spcBef>
                <a:spcPts val="0"/>
              </a:spcBef>
              <a:spcAft>
                <a:spcPts val="0"/>
              </a:spcAft>
              <a:buNone/>
            </a:pPr>
            <a:r>
              <a:rPr lang="en-US" sz="2000">
                <a:solidFill>
                  <a:schemeClr val="lt1"/>
                </a:solidFill>
                <a:latin typeface="Poppins"/>
                <a:ea typeface="Poppins"/>
                <a:cs typeface="Poppins"/>
                <a:sym typeface="Poppins"/>
              </a:rPr>
              <a:t>Gestion du processus</a:t>
            </a:r>
            <a:endParaRPr sz="2000">
              <a:solidFill>
                <a:schemeClr val="lt1"/>
              </a:solidFill>
              <a:latin typeface="Poppins"/>
              <a:ea typeface="Poppins"/>
              <a:cs typeface="Poppins"/>
              <a:sym typeface="Poppins"/>
            </a:endParaRPr>
          </a:p>
        </p:txBody>
      </p:sp>
      <p:pic>
        <p:nvPicPr>
          <p:cNvPr id="1170" name="Google Shape;1170;p111"/>
          <p:cNvPicPr preferRelativeResize="0"/>
          <p:nvPr/>
        </p:nvPicPr>
        <p:blipFill rotWithShape="1">
          <a:blip r:embed="rId3">
            <a:alphaModFix/>
          </a:blip>
          <a:srcRect b="0" l="0" r="0" t="0"/>
          <a:stretch/>
        </p:blipFill>
        <p:spPr>
          <a:xfrm>
            <a:off x="167750" y="87420"/>
            <a:ext cx="1341036" cy="84693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