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6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8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9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10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11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12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13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14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8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312" r:id="rId14"/>
    <p:sldId id="298" r:id="rId15"/>
    <p:sldId id="311" r:id="rId16"/>
    <p:sldId id="313" r:id="rId17"/>
    <p:sldId id="315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39"/>
    <a:srgbClr val="F79646"/>
    <a:srgbClr val="FF9933"/>
    <a:srgbClr val="FFCC05"/>
    <a:srgbClr val="7F508B"/>
    <a:srgbClr val="990000"/>
    <a:srgbClr val="0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4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5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6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7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9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13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14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16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18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19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20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39.xml"/><Relationship Id="rId1" Type="http://schemas.microsoft.com/office/2011/relationships/chartStyle" Target="style39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HP\Desktop\POWER%20QUERY\ENQUETES%20DE%20SATISFACTION\Analyse%20des%20reponses%20enqu&#234;tes%20pers.admin%20I%2023-02-22%20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ownloads\Questionnaire%20satisfaction%20du%20personnel%20param&#233;dical%20(r&#233;ponses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LA PROPRETE ET L’HYGIENE DES LOCAUX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0524278215223093E-2"/>
          <c:y val="0.20696217509278475"/>
          <c:w val="0.57016951006124239"/>
          <c:h val="0.69784378540329506"/>
        </c:manualLayout>
      </c:layout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39988245021716"/>
          <c:y val="0.23572142947395924"/>
          <c:w val="0.35009756335881481"/>
          <c:h val="0.58932820206407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APPRECIATION GLOBALE DU SERVICE RENDU AU</a:t>
            </a:r>
            <a:r>
              <a:rPr lang="fr-FR" sz="1800" baseline="0" dirty="0"/>
              <a:t> PATIENT</a:t>
            </a:r>
            <a:endParaRPr lang="fr-F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C00E-4AC6-AD21-938B023F136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0000"/>
                    </a:schemeClr>
                  </a:gs>
                  <a:gs pos="84000">
                    <a:schemeClr val="accent2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C00E-4AC6-AD21-938B023F1364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C00E-4AC6-AD21-938B023F13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C00E-4AC6-AD21-938B023F136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E-4AC6-AD21-938B023F13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E-4AC6-AD21-938B023F136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00E-4AC6-AD21-938B023F136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00E-4AC6-AD21-938B023F1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1'!$M$14:$M$17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0E-4AC6-AD21-938B023F136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MODE D’ORGANISATION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3645-4325-9DE6-5CA5C67F53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3645-4325-9DE6-5CA5C67F53BF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3645-4325-9DE6-5CA5C67F53B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3645-4325-9DE6-5CA5C67F53BF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645-4325-9DE6-5CA5C67F53B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1'!$N$14:$N$17</c:f>
              <c:numCache>
                <c:formatCode>0%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45-4325-9DE6-5CA5C67F5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REPARTITION DES TACHES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7497-493B-915F-4C91ADB7C30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7497-493B-915F-4C91ADB7C308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7497-493B-915F-4C91ADB7C30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7497-493B-915F-4C91ADB7C30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497-493B-915F-4C91ADB7C308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1'!$O$14:$O$17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97-493B-915F-4C91ADB7C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DIFFUSION DES PLANNINGS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3C6F-4DE7-BF56-044940545F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3C6F-4DE7-BF56-044940545F85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3C6F-4DE7-BF56-044940545F8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3C6F-4DE7-BF56-044940545F85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C6F-4DE7-BF56-044940545F85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1'!$P$14:$P$17</c:f>
              <c:numCache>
                <c:formatCode>0%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6F-4DE7-BF56-044940545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INFORMATIONS SUR L’ORGANISATION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AD1C-4E42-947A-6793F9152FD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AD1C-4E42-947A-6793F9152FD7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AD1C-4E42-947A-6793F9152FD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AD1C-4E42-947A-6793F9152FD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D1C-4E42-947A-6793F9152FD7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1'!$Q$14:$Q$17</c:f>
              <c:numCache>
                <c:formatCode>0%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0.4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1C-4E42-947A-6793F9152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CIRCUIT DU PATIENT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158F-4550-8CC3-E40950F18D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0000"/>
                    </a:schemeClr>
                  </a:gs>
                  <a:gs pos="84000">
                    <a:schemeClr val="accent2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158F-4550-8CC3-E40950F18D72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158F-4550-8CC3-E40950F18D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158F-4550-8CC3-E40950F18D7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8F-4550-8CC3-E40950F18D7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58F-4550-8CC3-E40950F18D72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1'!$R$14:$R$17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8F-4550-8CC3-E40950F18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PROGRAMME DES INTERVE</a:t>
            </a:r>
            <a:r>
              <a:rPr lang="fr-FR" sz="1800" baseline="0" dirty="0"/>
              <a:t>NTIONS</a:t>
            </a:r>
            <a:endParaRPr lang="fr-F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448E-4839-A474-46A1F97DA39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448E-4839-A474-46A1F97DA39F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448E-4839-A474-46A1F97DA3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448E-4839-A474-46A1F97DA39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PROGRAMM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48E-4839-A474-46A1F97DA39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1'!$S$14:$S$17</c:f>
              <c:numCache>
                <c:formatCode>0%</c:formatCode>
                <c:ptCount val="4"/>
                <c:pt idx="0">
                  <c:v>0</c:v>
                </c:pt>
                <c:pt idx="1">
                  <c:v>0.3</c:v>
                </c:pt>
                <c:pt idx="2">
                  <c:v>0.6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8E-4839-A474-46A1F97DA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GESTION DES DISFONCTIONNEMENTS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0B57-4316-A633-D7D9FDBFBE9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0B57-4316-A633-D7D9FDBFBE98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0B57-4316-A633-D7D9FDBFBE9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0B57-4316-A633-D7D9FDBFBE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1'!$T$14:$T$17</c:f>
              <c:numCache>
                <c:formatCode>0%</c:formatCode>
                <c:ptCount val="4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57-4316-A633-D7D9FDBFB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RECOMMANDERIZ-VOUS NEST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1980622651281898E-2"/>
          <c:y val="0.16973732036285039"/>
          <c:w val="0.45602339409421377"/>
          <c:h val="0.730990803672277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F2-4A30-8A01-6D7B5D37F1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F2-4A30-8A01-6D7B5D37F1C2}"/>
              </c:ext>
            </c:extLst>
          </c:dPt>
          <c:dLbls>
            <c:dLbl>
              <c:idx val="0"/>
              <c:layout>
                <c:manualLayout>
                  <c:x val="-2.9353778865592074E-3"/>
                  <c:y val="-0.341237581942568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F2-4A30-8A01-6D7B5D37F1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F2-4A30-8A01-6D7B5D37F1C2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Malgun Gothic" panose="020B0503020000020004" pitchFamily="34" charset="-127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Calcul!$C$53:$D$53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Calcul!$C$54:$D$54</c:f>
              <c:numCache>
                <c:formatCode>General</c:formatCode>
                <c:ptCount val="2"/>
                <c:pt idx="0">
                  <c:v>12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F2-4A30-8A01-6D7B5D37F1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846226033753636"/>
          <c:y val="0.24686313713644747"/>
          <c:w val="0.23344185492262978"/>
          <c:h val="0.520012104692187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NIVEAU </a:t>
            </a:r>
            <a:r>
              <a:rPr lang="fr-FR" sz="1800" b="1" i="0" u="none" strike="noStrike" baseline="0" dirty="0">
                <a:effectLst/>
              </a:rPr>
              <a:t>GLOBAL</a:t>
            </a:r>
            <a:r>
              <a:rPr lang="fr-FR" sz="1800" dirty="0"/>
              <a:t> DE SATISFACTION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3C8E-4801-AD62-2A3FEBB3C9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3C8E-4801-AD62-2A3FEBB3C90F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3C8E-4801-AD62-2A3FEBB3C9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3C8E-4801-AD62-2A3FEBB3C9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C8E-4801-AD62-2A3FEBB3C9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C8E-4801-AD62-2A3FEBB3C90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1'!$X$14:$X$17</c:f>
              <c:numCache>
                <c:formatCode>0%</c:formatCode>
                <c:ptCount val="4"/>
                <c:pt idx="0">
                  <c:v>0</c:v>
                </c:pt>
                <c:pt idx="1">
                  <c:v>0.4</c:v>
                </c:pt>
                <c:pt idx="2">
                  <c:v>0.6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8E-4801-AD62-2A3FEBB3C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LA PROPRETE ET L’HYGIENE  DU MATERIEL</a:t>
            </a:r>
            <a:endParaRPr lang="fr-FR" sz="1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spPr>
            <a:effectLst>
              <a:outerShdw blurRad="57150" dist="19050" dir="5400000" algn="ctr" rotWithShape="0">
                <a:srgbClr val="000000">
                  <a:alpha val="60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B71F-4409-83A7-2F7BF835D9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B71F-4409-83A7-2F7BF835D952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B71F-4409-83A7-2F7BF835D9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B71F-4409-83A7-2F7BF835D952}"/>
              </c:ext>
            </c:extLst>
          </c:dPt>
          <c:dLbls>
            <c:dLbl>
              <c:idx val="1"/>
              <c:spPr>
                <a:noFill/>
                <a:ln>
                  <a:solidFill>
                    <a:schemeClr val="accent1">
                      <a:alpha val="0"/>
                    </a:schemeClr>
                  </a:solidFill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71F-4409-83A7-2F7BF835D952}"/>
                </c:ext>
              </c:extLst>
            </c:dLbl>
            <c:spPr>
              <a:noFill/>
              <a:ln>
                <a:solidFill>
                  <a:schemeClr val="accent1">
                    <a:alpha val="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33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1'!$E$14:$E$17</c:f>
              <c:numCache>
                <c:formatCode>0%</c:formatCode>
                <c:ptCount val="4"/>
                <c:pt idx="0">
                  <c:v>0.1</c:v>
                </c:pt>
                <c:pt idx="1">
                  <c:v>0</c:v>
                </c:pt>
                <c:pt idx="2">
                  <c:v>0.6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1F-4409-83A7-2F7BF835D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187310889092153"/>
          <c:y val="0.27037316578073656"/>
          <c:w val="0.32847998113802895"/>
          <c:h val="0.45500356952400611"/>
        </c:manualLayout>
      </c:layout>
      <c:overlay val="0"/>
      <c:spPr>
        <a:noFill/>
        <a:ln>
          <a:noFill/>
        </a:ln>
        <a:effectLst>
          <a:outerShdw blurRad="50800" dist="50800" dir="5400000" sx="1000" sy="1000" algn="ctr" rotWithShape="0">
            <a:srgbClr val="000000">
              <a:alpha val="43137"/>
            </a:srgb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4915980330045"/>
          <c:y val="6.8376051642762781E-2"/>
          <c:w val="0.70945103126477005"/>
          <c:h val="0.86324789671447444"/>
        </c:manualLayout>
      </c:layout>
      <c:pieChart>
        <c:varyColors val="1"/>
        <c:ser>
          <c:idx val="0"/>
          <c:order val="0"/>
          <c:spPr>
            <a:ln w="28575">
              <a:solidFill>
                <a:schemeClr val="accent6"/>
              </a:solidFill>
            </a:ln>
            <a:effectLst>
              <a:outerShdw blurRad="101600" sx="105000" sy="105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 w="28575">
                <a:solidFill>
                  <a:schemeClr val="accent6"/>
                </a:solidFill>
              </a:ln>
              <a:effectLst>
                <a:outerShdw blurRad="101600" sx="105000" sy="105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3F-4CF4-8BBB-0F1DCDE2144F}"/>
              </c:ext>
            </c:extLst>
          </c:dPt>
          <c:dPt>
            <c:idx val="1"/>
            <c:bubble3D val="0"/>
            <c:spPr>
              <a:noFill/>
              <a:ln w="28575">
                <a:solidFill>
                  <a:schemeClr val="accent6"/>
                </a:solidFill>
              </a:ln>
              <a:effectLst>
                <a:outerShdw blurRad="101600" sx="105000" sy="105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3F-4CF4-8BBB-0F1DCDE2144F}"/>
              </c:ext>
            </c:extLst>
          </c:dPt>
          <c:val>
            <c:numRef>
              <c:f>Calcul!$E$66:$F$66</c:f>
              <c:numCache>
                <c:formatCode>0%</c:formatCode>
                <c:ptCount val="2"/>
                <c:pt idx="0">
                  <c:v>0.55555555555555558</c:v>
                </c:pt>
                <c:pt idx="1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3F-4CF4-8BBB-0F1DCDE21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b="1">
                <a:latin typeface="Century Gothic" panose="020B0502020202020204" pitchFamily="34" charset="0"/>
              </a:rPr>
              <a:t>Mode de fonctionnement du service</a:t>
            </a:r>
          </a:p>
        </c:rich>
      </c:tx>
      <c:layout>
        <c:manualLayout>
          <c:xMode val="edge"/>
          <c:yMode val="edge"/>
          <c:x val="0.10374750798169839"/>
          <c:y val="2.3537067969704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46223120247936234"/>
          <c:y val="0.14892149873244609"/>
          <c:w val="0.46940046967813231"/>
          <c:h val="0.778351324266284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D7-47EF-B738-9D42CF12C1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D7-47EF-B738-9D42CF12C1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D7-47EF-B738-9D42CF12C1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D7-47EF-B738-9D42CF12C1F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D7-47EF-B738-9D42CF12C1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D7-47EF-B738-9D42CF12C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Calcul!$C$5:$F$5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Calcul!$C$6:$F$6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D7-47EF-B738-9D42CF12C1F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216134990273866E-2"/>
          <c:y val="0.18973524372779499"/>
          <c:w val="0.42327058008009283"/>
          <c:h val="0.67874046768604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400" b="1" dirty="0">
                <a:latin typeface="Century Gothic" panose="020B0502020202020204" pitchFamily="34" charset="0"/>
              </a:rPr>
              <a:t>MATERIEL MIS A VOTRE DISPOSITION POUR TRAVAILLER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436027436977355"/>
          <c:y val="0.16633007459476409"/>
          <c:w val="0.46329097461521829"/>
          <c:h val="0.771796593499087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38-4732-9FB9-66FAFFA1A323}"/>
              </c:ext>
            </c:extLst>
          </c:dPt>
          <c:dPt>
            <c:idx val="1"/>
            <c:bubble3D val="0"/>
            <c:spPr>
              <a:solidFill>
                <a:srgbClr val="1F497D">
                  <a:lumMod val="75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38-4732-9FB9-66FAFFA1A3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C38-4732-9FB9-66FAFFA1A323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C38-4732-9FB9-66FAFFA1A32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38-4732-9FB9-66FAFFA1A323}"/>
                </c:ext>
              </c:extLst>
            </c:dLbl>
            <c:dLbl>
              <c:idx val="1"/>
              <c:layout>
                <c:manualLayout>
                  <c:x val="-4.3740462674723798E-2"/>
                  <c:y val="0.118129631365050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38-4732-9FB9-66FAFFA1A323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Calcul!$C$8:$F$8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Calcul!$C$9:$F$9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38-4732-9FB9-66FAFFA1A32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00355429263275"/>
          <c:y val="0.1613377937156297"/>
          <c:w val="0.36434914263291523"/>
          <c:h val="0.7017094979719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VOS</a:t>
            </a:r>
            <a:r>
              <a:rPr lang="en-US" sz="1600" baseline="0" dirty="0">
                <a:latin typeface="Century Gothic" panose="020B0502020202020204" pitchFamily="34" charset="0"/>
              </a:rPr>
              <a:t> FOURNITURES ET VOTRE MOBILIER</a:t>
            </a:r>
            <a:endParaRPr lang="en-US" sz="1600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1944192014959729"/>
          <c:w val="0.60392957130358704"/>
          <c:h val="0.731758226352260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28-410E-BD59-2BCE74047A09}"/>
              </c:ext>
            </c:extLst>
          </c:dPt>
          <c:dPt>
            <c:idx val="1"/>
            <c:bubble3D val="0"/>
            <c:spPr>
              <a:solidFill>
                <a:srgbClr val="F79646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28-410E-BD59-2BCE74047A09}"/>
              </c:ext>
            </c:extLst>
          </c:dPt>
          <c:dPt>
            <c:idx val="2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28-410E-BD59-2BCE74047A09}"/>
              </c:ext>
            </c:extLst>
          </c:dPt>
          <c:dPt>
            <c:idx val="3"/>
            <c:bubble3D val="0"/>
            <c:spPr>
              <a:solidFill>
                <a:srgbClr val="88B36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28-410E-BD59-2BCE74047A0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28-410E-BD59-2BCE74047A09}"/>
                </c:ext>
              </c:extLst>
            </c:dLbl>
            <c:dLbl>
              <c:idx val="1"/>
              <c:layout>
                <c:manualLayout>
                  <c:x val="-5.1542108367973731E-2"/>
                  <c:y val="0.162663439809547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28-410E-BD59-2BCE74047A09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Calcul!$C$11:$F$11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Calcul!$C$12:$F$12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28-410E-BD59-2BCE74047A0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96595062637714"/>
          <c:y val="0.1565306621656038"/>
          <c:w val="0.34887405697784279"/>
          <c:h val="0.78016903367343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PROPRETÉ ET L’HYGIENE DE L’ENVIRONNEMENT DE TRAVAIL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1354115526043472"/>
          <c:y val="0.20429959629833694"/>
          <c:w val="0.49197498411904445"/>
          <c:h val="0.7048257892032265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77-40CC-9C19-0D88CD90EE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77-40CC-9C19-0D88CD90EE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77-40CC-9C19-0D88CD90EE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77-40CC-9C19-0D88CD90EE3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77-40CC-9C19-0D88CD90EE3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77-40CC-9C19-0D88CD90EE34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Calcul!$C$14:$F$14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Calcul!$C$15:$F$15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77-40CC-9C19-0D88CD90EE3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13269486404167"/>
          <c:y val="0.19446239940254381"/>
          <c:w val="0.34672352856518668"/>
          <c:h val="0.685928692712089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PARTAGE DES ECHANGES AVEC LES MEDECINS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1495009992331427E-2"/>
          <c:y val="0.19573834404970195"/>
          <c:w val="0.51152840107845454"/>
          <c:h val="0.766354582278700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74-4973-8039-902714DB2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74-4973-8039-902714DB2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74-4973-8039-902714DB2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74-4973-8039-902714DB2CD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74-4973-8039-902714DB2C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74-4973-8039-902714DB2CD0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Calcul!$C$17:$F$17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Calcul!$C$18:$F$18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74-4973-8039-902714DB2C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03454046685933"/>
          <c:y val="0.19674666678244107"/>
          <c:w val="0.39305633487006708"/>
          <c:h val="0.729876960748134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entury Gothic" panose="020B0502020202020204" pitchFamily="34" charset="0"/>
              </a:rPr>
              <a:t>PARTAGE DES ECHANGES AVEC LES PARAMEDICAUX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4982800275663692E-2"/>
          <c:y val="0.18779147084109929"/>
          <c:w val="0.53250704929965953"/>
          <c:h val="0.7440682577986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94-422B-8D9A-07A21F3492C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94-422B-8D9A-07A21F3492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94-422B-8D9A-07A21F3492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94-422B-8D9A-07A21F3492C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94-422B-8D9A-07A21F3492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94-422B-8D9A-07A21F3492CB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Calcul!$C$20:$F$20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Calcul!$C$21:$F$21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94-422B-8D9A-07A21F3492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60640854067383"/>
          <c:y val="0.11798026819213669"/>
          <c:w val="0.37146047080416961"/>
          <c:h val="0.841508590349732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PARTAGE DES ECHANGES AVEC L’ADMINISTRATION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6529830390330838E-2"/>
          <c:y val="0.23860766878407086"/>
          <c:w val="0.48877172158255122"/>
          <c:h val="0.702808703698176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33-4F07-9587-523CEECDF7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33-4F07-9587-523CEECDF7B4}"/>
              </c:ext>
            </c:extLst>
          </c:dPt>
          <c:dPt>
            <c:idx val="2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33-4F07-9587-523CEECDF7B4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33-4F07-9587-523CEECDF7B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33-4F07-9587-523CEECDF7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33-4F07-9587-523CEECDF7B4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Calcul!$C$23:$F$23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Calcul!$C$24:$F$24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33-4F07-9587-523CEECDF7B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282375124272098"/>
          <c:y val="0.22507373830837402"/>
          <c:w val="0.44279664381898087"/>
          <c:h val="0.72987656464957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PARTAGE DES ECHANGES AVEC LES PARTENAIRES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4743137455531189E-2"/>
          <c:y val="0.20633511788632225"/>
          <c:w val="0.48332113638486895"/>
          <c:h val="0.7075124887052177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EE-43AB-AE46-BC5473DCE1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EE-43AB-AE46-BC5473DCE1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FEE-43AB-AE46-BC5473DCE1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FEE-43AB-AE46-BC5473DCE17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EE-43AB-AE46-BC5473DCE1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EE-43AB-AE46-BC5473DCE171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Calcul!$C$26:$F$26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Calcul!$C$27:$F$27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EE-43AB-AE46-BC5473DCE1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632855539194091"/>
          <c:y val="0.23556777819082683"/>
          <c:w val="0.44483846643207003"/>
          <c:h val="0.66972347116811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entury Gothic" panose="020B0502020202020204" pitchFamily="34" charset="0"/>
              </a:rPr>
              <a:t>INFORMATION SUR L’ORGANISATION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3782498285186938E-2"/>
          <c:y val="0.22339232494546349"/>
          <c:w val="0.52087325323480094"/>
          <c:h val="0.685559857027273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996-46E7-BEDE-86B97BCB98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996-46E7-BEDE-86B97BCB984E}"/>
              </c:ext>
            </c:extLst>
          </c:dPt>
          <c:dPt>
            <c:idx val="2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996-46E7-BEDE-86B97BCB984E}"/>
              </c:ext>
            </c:extLst>
          </c:dPt>
          <c:dPt>
            <c:idx val="3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996-46E7-BEDE-86B97BCB984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6-46E7-BEDE-86B97BCB98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6-46E7-BEDE-86B97BCB984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Calcul!$C$29:$F$29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Calcul!$C$30:$F$30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96-46E7-BEDE-86B97BCB984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549688726898667"/>
          <c:y val="0.24295557194211448"/>
          <c:w val="0.37203253690009264"/>
          <c:h val="0.64318165524728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LA PROPRETE DES LOCAUX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9735-4D50-90BF-E7F498EC87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0000"/>
                    </a:schemeClr>
                  </a:gs>
                  <a:gs pos="84000">
                    <a:schemeClr val="accent2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9735-4D50-90BF-E7F498EC87D4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9735-4D50-90BF-E7F498EC87D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9735-4D50-90BF-E7F498EC87D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35-4D50-90BF-E7F498EC87D4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1'!$F$14:$F$17</c:f>
              <c:numCache>
                <c:formatCode>0%</c:formatCode>
                <c:ptCount val="4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35-4D50-90BF-E7F498EC8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41590934158047"/>
          <c:y val="0.2736588481189039"/>
          <c:w val="0.31248255814383857"/>
          <c:h val="0.4754853262458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LA VIE INTERNE DE L’ENTREPRISE (</a:t>
            </a:r>
            <a:r>
              <a:rPr lang="en-US" sz="1600" dirty="0" err="1">
                <a:latin typeface="Century Gothic" panose="020B0502020202020204" pitchFamily="34" charset="0"/>
              </a:rPr>
              <a:t>évènements</a:t>
            </a:r>
            <a:r>
              <a:rPr lang="en-US" sz="1600" dirty="0">
                <a:latin typeface="Century Gothic" panose="020B0502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2366367071542163E-2"/>
          <c:y val="0.20445125510799766"/>
          <c:w val="0.47807025321173691"/>
          <c:h val="0.711004342438115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28-44AC-AA4D-CA50361B26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28-44AC-AA4D-CA50361B26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28-44AC-AA4D-CA50361B26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28-44AC-AA4D-CA50361B26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28-44AC-AA4D-CA50361B26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28-44AC-AA4D-CA50361B26E6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Calcul!$C$32:$F$32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Calcul!$C$33:$F$33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28-44AC-AA4D-CA50361B26E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71735905465962"/>
          <c:y val="0.17244292868774388"/>
          <c:w val="0.37816419984309518"/>
          <c:h val="0.78802757038539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APPRECIATION GLOBAL</a:t>
            </a:r>
            <a:r>
              <a:rPr lang="en-US" sz="1600" baseline="0" dirty="0">
                <a:latin typeface="Century Gothic" panose="020B0502020202020204" pitchFamily="34" charset="0"/>
              </a:rPr>
              <a:t> RENDU AU PATIENT</a:t>
            </a:r>
            <a:endParaRPr lang="en-US" sz="1600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2029160527507915E-2"/>
          <c:y val="0.23065969804196515"/>
          <c:w val="0.5107651493373585"/>
          <c:h val="0.689573259407499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CA-4659-AA6A-991451DA04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CA-4659-AA6A-991451DA0403}"/>
              </c:ext>
            </c:extLst>
          </c:dPt>
          <c:dPt>
            <c:idx val="2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CA-4659-AA6A-991451DA0403}"/>
              </c:ext>
            </c:extLst>
          </c:dPt>
          <c:dPt>
            <c:idx val="3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CA-4659-AA6A-991451DA040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CA-4659-AA6A-991451DA040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CA-4659-AA6A-991451DA0403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Calcul!$C$35:$F$35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Calcul!$C$36:$F$36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CA-4659-AA6A-991451DA040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682689442921369"/>
          <c:y val="0.20493142468177583"/>
          <c:w val="0.35840229447686034"/>
          <c:h val="0.72055600350367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entury Gothic" panose="020B0502020202020204" pitchFamily="34" charset="0"/>
              </a:rPr>
              <a:t>QUEL EST</a:t>
            </a:r>
            <a:r>
              <a:rPr lang="en-US" sz="1800" baseline="0" dirty="0">
                <a:latin typeface="Century Gothic" panose="020B0502020202020204" pitchFamily="34" charset="0"/>
              </a:rPr>
              <a:t> VOTRE NIVEAU GLOBAL DE SATISFACTION ?</a:t>
            </a:r>
            <a:endParaRPr lang="en-US" sz="1800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8822607507739895E-2"/>
          <c:y val="0.18548452555648831"/>
          <c:w val="0.52271283989902551"/>
          <c:h val="0.750087577083853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B02-4CB3-9076-AC9FD72C7D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B02-4CB3-9076-AC9FD72C7D00}"/>
              </c:ext>
            </c:extLst>
          </c:dPt>
          <c:dPt>
            <c:idx val="2"/>
            <c:bubble3D val="0"/>
            <c:spPr>
              <a:solidFill>
                <a:srgbClr val="7F508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B02-4CB3-9076-AC9FD72C7D00}"/>
              </c:ext>
            </c:extLst>
          </c:dPt>
          <c:dPt>
            <c:idx val="3"/>
            <c:bubble3D val="0"/>
            <c:spPr>
              <a:solidFill>
                <a:srgbClr val="ADE67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B02-4CB3-9076-AC9FD72C7D0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02-4CB3-9076-AC9FD72C7D0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02-4CB3-9076-AC9FD72C7D00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Calcul!$C$38:$F$38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Calcul!$C$39:$F$39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02-4CB3-9076-AC9FD72C7D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70822098802337"/>
          <c:y val="0.22516735767121854"/>
          <c:w val="0.31566788422282038"/>
          <c:h val="0.71819510038256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entury Gothic" panose="020B0502020202020204" pitchFamily="34" charset="0"/>
              </a:rPr>
              <a:t>L’ORGANIGRAMME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3182278973418123E-2"/>
          <c:y val="0.13858822074150456"/>
          <c:w val="0.42262975919319767"/>
          <c:h val="0.8301317101632035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99-43A8-9775-019A40D9EDB7}"/>
              </c:ext>
            </c:extLst>
          </c:dPt>
          <c:dPt>
            <c:idx val="1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99-43A8-9775-019A40D9ED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99-43A8-9775-019A40D9ED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999-43A8-9775-019A40D9EDB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99-43A8-9775-019A40D9ED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99-43A8-9775-019A40D9EDB7}"/>
                </c:ext>
              </c:extLst>
            </c:dLbl>
            <c:dLbl>
              <c:idx val="2"/>
              <c:layout>
                <c:manualLayout>
                  <c:x val="-4.1297932225540686E-3"/>
                  <c:y val="-0.1588387130673516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99-43A8-9775-019A40D9EDB7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Calcul!$C$41:$F$41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Calcul!$C$42:$F$42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99-43A8-9775-019A40D9ED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07363356279699"/>
          <c:y val="0.26458669258834772"/>
          <c:w val="0.37160188338081784"/>
          <c:h val="0.59898787219998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Century Gothic" panose="020B0502020202020204" pitchFamily="34" charset="0"/>
              </a:rPr>
              <a:t>PROCEDURE LIEES A VOTRE POSTE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586167605693222E-2"/>
          <c:y val="0.23218860157788931"/>
          <c:w val="0.42316059410110585"/>
          <c:h val="0.6326215285077646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410-4CAE-B0FF-9D53EC8E48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410-4CAE-B0FF-9D53EC8E48E4}"/>
              </c:ext>
            </c:extLst>
          </c:dPt>
          <c:dPt>
            <c:idx val="2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410-4CAE-B0FF-9D53EC8E48E4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410-4CAE-B0FF-9D53EC8E48E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10-4CAE-B0FF-9D53EC8E48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10-4CAE-B0FF-9D53EC8E48E4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Calcul!$C$44:$F$44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Calcul!$C$45:$F$45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10-4CAE-B0FF-9D53EC8E48E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01202610251143"/>
          <c:y val="0.29578266152661298"/>
          <c:w val="0.43342369657886498"/>
          <c:h val="0.52571188909746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latin typeface="Century Gothic" panose="020B0502020202020204" pitchFamily="34" charset="0"/>
              </a:rPr>
              <a:t>SUR LES OBJECTIFS DU POSTE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8124495289113131E-2"/>
          <c:y val="0.18546373584963907"/>
          <c:w val="0.49192235850806998"/>
          <c:h val="0.692865381227449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93-4143-B3B4-712D8B6B2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93-4143-B3B4-712D8B6B2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93-4143-B3B4-712D8B6B2E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93-4143-B3B4-712D8B6B2EA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93-4143-B3B4-712D8B6B2E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93-4143-B3B4-712D8B6B2EA5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Calcul!$C$47:$F$47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Calcul!$C$48:$F$48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93-4143-B3B4-712D8B6B2E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057091043892327"/>
          <c:y val="0.23483731176540407"/>
          <c:w val="0.40303391468217903"/>
          <c:h val="0.53515814819683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entury Gothic" panose="020B0502020202020204" pitchFamily="34" charset="0"/>
              </a:rPr>
              <a:t>DES CRITERES D’EVALUATION RETENUS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3980941989067334"/>
          <c:w val="0.58726290463692044"/>
          <c:h val="0.711091041993304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88-44D3-93C4-61D2BDDDE0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88-44D3-93C4-61D2BDDDE0A4}"/>
              </c:ext>
            </c:extLst>
          </c:dPt>
          <c:dPt>
            <c:idx val="2"/>
            <c:bubble3D val="0"/>
            <c:spPr>
              <a:solidFill>
                <a:srgbClr val="ADE67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88-44D3-93C4-61D2BDDDE0A4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88-44D3-93C4-61D2BDDDE0A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8-44D3-93C4-61D2BDDDE0A4}"/>
                </c:ext>
              </c:extLst>
            </c:dLbl>
            <c:dLbl>
              <c:idx val="1"/>
              <c:layout>
                <c:manualLayout>
                  <c:x val="-5.980227471566054E-2"/>
                  <c:y val="0.129670483918810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88-44D3-93C4-61D2BDDDE0A4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Calcul!$C$50:$F$50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Calcul!$C$51:$F$51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9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88-44D3-93C4-61D2BDDDE0A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92957130358706"/>
          <c:y val="0.29129862494173481"/>
          <c:w val="0.35440376202974627"/>
          <c:h val="0.61820310182634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Century Gothic" panose="020B0502020202020204" pitchFamily="34" charset="0"/>
              </a:rPr>
              <a:t>DE VOTRE EVOLUTION/PLAN</a:t>
            </a:r>
            <a:r>
              <a:rPr lang="en-US" sz="1600" baseline="0" dirty="0">
                <a:latin typeface="Century Gothic" panose="020B0502020202020204" pitchFamily="34" charset="0"/>
              </a:rPr>
              <a:t> DE CARRIERE</a:t>
            </a:r>
            <a:endParaRPr lang="en-US" sz="1600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4090912755977542E-2"/>
          <c:y val="0.19407337175304037"/>
          <c:w val="0.5064483214352995"/>
          <c:h val="0.731929848722403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24-4220-911E-F8B5EA2CAF2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24-4220-911E-F8B5EA2CAF2D}"/>
              </c:ext>
            </c:extLst>
          </c:dPt>
          <c:dPt>
            <c:idx val="2"/>
            <c:bubble3D val="0"/>
            <c:spPr>
              <a:solidFill>
                <a:srgbClr val="00808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24-4220-911E-F8B5EA2CAF2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24-4220-911E-F8B5EA2CAF2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4-4220-911E-F8B5EA2CAF2D}"/>
                </c:ext>
              </c:extLst>
            </c:dLbl>
            <c:dLbl>
              <c:idx val="1"/>
              <c:layout>
                <c:manualLayout>
                  <c:x val="-4.7592929643146945E-2"/>
                  <c:y val="0.1355078605025636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24-4220-911E-F8B5EA2CAF2D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Calcul!$C$53:$F$53</c:f>
              <c:strCache>
                <c:ptCount val="4"/>
                <c:pt idx="0">
                  <c:v>Pas du tout satisfait</c:v>
                </c:pt>
                <c:pt idx="1">
                  <c:v>Peu satisfait 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Calcul!$C$54:$F$54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24-4220-911E-F8B5EA2CAF2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28478388190855"/>
          <c:y val="0.27266489046146025"/>
          <c:w val="0.36675130531412942"/>
          <c:h val="0.56438726217212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SN" dirty="0"/>
              <a:t>BESOINS</a:t>
            </a:r>
            <a:r>
              <a:rPr lang="fr-SN" baseline="0" dirty="0"/>
              <a:t> DE FORMATION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75407871051776"/>
          <c:w val="0.53584558180227471"/>
          <c:h val="0.6361734128422642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AF-4FD3-BA4C-EA6BB32A46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AF-4FD3-BA4C-EA6BB32A46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A5-450A-9D48-959633EB2F47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Calcul!$C$56:$E$56</c:f>
              <c:strCache>
                <c:ptCount val="3"/>
                <c:pt idx="0">
                  <c:v>Comptabilité</c:v>
                </c:pt>
                <c:pt idx="1">
                  <c:v>Anglais</c:v>
                </c:pt>
                <c:pt idx="2">
                  <c:v>Excel</c:v>
                </c:pt>
              </c:strCache>
            </c:strRef>
          </c:cat>
          <c:val>
            <c:numRef>
              <c:f>Calcul!$C$57:$E$57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AF-4FD3-BA4C-EA6BB32A46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169873491819975"/>
          <c:y val="0.31828899301267316"/>
          <c:w val="0.43470247263057421"/>
          <c:h val="0.504241007205453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4915980330045"/>
          <c:y val="6.8376051642762781E-2"/>
          <c:w val="0.70945103126477005"/>
          <c:h val="0.86324789671447444"/>
        </c:manualLayout>
      </c:layout>
      <c:pieChart>
        <c:varyColors val="1"/>
        <c:ser>
          <c:idx val="0"/>
          <c:order val="0"/>
          <c:spPr>
            <a:ln w="28575">
              <a:solidFill>
                <a:schemeClr val="accent6"/>
              </a:solidFill>
            </a:ln>
            <a:effectLst>
              <a:outerShdw blurRad="101600" sx="105000" sy="105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16200000" scaled="1"/>
              </a:gradFill>
              <a:ln w="28575">
                <a:solidFill>
                  <a:schemeClr val="accent6"/>
                </a:solidFill>
              </a:ln>
              <a:effectLst>
                <a:outerShdw blurRad="101600" sx="105000" sy="105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C2-4A36-B63E-E1DF0DC27B22}"/>
              </c:ext>
            </c:extLst>
          </c:dPt>
          <c:dPt>
            <c:idx val="1"/>
            <c:bubble3D val="0"/>
            <c:spPr>
              <a:noFill/>
              <a:ln w="28575">
                <a:solidFill>
                  <a:schemeClr val="accent6"/>
                </a:solidFill>
              </a:ln>
              <a:effectLst>
                <a:outerShdw blurRad="101600" sx="105000" sy="105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C2-4A36-B63E-E1DF0DC27B22}"/>
              </c:ext>
            </c:extLst>
          </c:dPt>
          <c:val>
            <c:numRef>
              <c:f>Calcul!$E$60:$F$60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C2-4A36-B63E-E1DF0DC27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dirty="0"/>
              <a:t>LES EQUIPEMENTS MEDICAUX DISPONIBLES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F4CA-42B7-B0D5-2AAADDCAE91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0000"/>
                    </a:schemeClr>
                  </a:gs>
                  <a:gs pos="84000">
                    <a:schemeClr val="accent2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F4CA-42B7-B0D5-2AAADDCAE91B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F4CA-42B7-B0D5-2AAADDCAE91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F4CA-42B7-B0D5-2AAADDCAE91B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1'!$G$14:$G$17</c:f>
              <c:numCache>
                <c:formatCode>0%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CA-42B7-B0D5-2AAADDCAE9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/>
              <a:t>LE MATERIEL MEDICAL DISPONIBLE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B5-42AA-908D-C86E9A4AF0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B5-42AA-908D-C86E9A4AF0F8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B5-42AA-908D-C86E9A4AF0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B5-42AA-908D-C86E9A4AF0F8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1'!$H$14:$H$17</c:f>
              <c:numCache>
                <c:formatCode>0%</c:formatCode>
                <c:ptCount val="4"/>
                <c:pt idx="0">
                  <c:v>0.1</c:v>
                </c:pt>
                <c:pt idx="1">
                  <c:v>0.3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B5-42AA-908D-C86E9A4AF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LES</a:t>
            </a:r>
            <a:r>
              <a:rPr lang="fr-FR" sz="1800" baseline="0" dirty="0"/>
              <a:t> CONSOMMABLES DISPONIBLES</a:t>
            </a:r>
            <a:endParaRPr lang="fr-F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237F-401B-A0B8-BFB7913DE8E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237F-401B-A0B8-BFB7913DE8EF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solidFill>
                  <a:srgbClr val="F79646"/>
                </a:solidFill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237F-401B-A0B8-BFB7913DE8E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237F-401B-A0B8-BFB7913DE8EF}"/>
              </c:ext>
            </c:extLst>
          </c:dPt>
          <c:dLbls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1'!$I$14:$I$17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0.4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7F-401B-A0B8-BFB7913DE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LE PARTAGE ET LES ECHANGES AVEC LES MEDECINS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7036-4DFA-9176-0122B3C881F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0000"/>
                    </a:schemeClr>
                  </a:gs>
                  <a:gs pos="84000">
                    <a:schemeClr val="accent2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7036-4DFA-9176-0122B3C881F2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7036-4DFA-9176-0122B3C881F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7036-4DFA-9176-0122B3C881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36-4DFA-9176-0122B3C881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036-4DFA-9176-0122B3C881F2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1'!$J$14:$J$17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0.9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36-4DFA-9176-0122B3C88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LES PARTAGES ET ECHANGES AVEC LES PARAMEDICAUX</a:t>
            </a:r>
          </a:p>
        </c:rich>
      </c:tx>
      <c:layout>
        <c:manualLayout>
          <c:xMode val="edge"/>
          <c:yMode val="edge"/>
          <c:x val="0.15256924965856775"/>
          <c:y val="2.042657223621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D4E6-4111-ABDE-0084B6A1006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D4E6-4111-ABDE-0084B6A1006F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D4E6-4111-ABDE-0084B6A1006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D4E6-4111-ABDE-0084B6A1006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4E6-4111-ABDE-0084B6A1006F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1'!$K$14:$K$17</c:f>
              <c:numCache>
                <c:formatCode>0%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0.7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E6-4111-ABDE-0084B6A10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/>
              <a:t>LES PARTAGES ET ECHANGES AVEC L’ADMINISTRATION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5802-4432-9C2F-C9475961651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5802-4432-9C2F-C94759616513}"/>
              </c:ext>
            </c:extLst>
          </c:dPt>
          <c:dPt>
            <c:idx val="2"/>
            <c:bubble3D val="0"/>
            <c:spPr>
              <a:solidFill>
                <a:srgbClr val="FFA439"/>
              </a:soli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5802-4432-9C2F-C9475961651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0000"/>
                    </a:schemeClr>
                  </a:gs>
                  <a:gs pos="84000">
                    <a:schemeClr val="accent4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7-5802-4432-9C2F-C947596165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02-4432-9C2F-C94759616513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'[Questionnaire satisfaction du personnel paramédical (réponses).xlsx]Réponses au formulaire 1'!$D$14:$D$17</c:f>
              <c:strCache>
                <c:ptCount val="4"/>
                <c:pt idx="0">
                  <c:v>Pas du tout satisfait</c:v>
                </c:pt>
                <c:pt idx="1">
                  <c:v>Peu satisfait</c:v>
                </c:pt>
                <c:pt idx="2">
                  <c:v>Satisfait</c:v>
                </c:pt>
                <c:pt idx="3">
                  <c:v>Totalement Satisfait</c:v>
                </c:pt>
              </c:strCache>
            </c:strRef>
          </c:cat>
          <c:val>
            <c:numRef>
              <c:f>'[Questionnaire satisfaction du personnel paramédical (réponses).xlsx]Réponses au formulaire 1'!$L$14:$L$17</c:f>
              <c:numCache>
                <c:formatCode>0%</c:formatCode>
                <c:ptCount val="4"/>
                <c:pt idx="0">
                  <c:v>0</c:v>
                </c:pt>
                <c:pt idx="1">
                  <c:v>0.3</c:v>
                </c:pt>
                <c:pt idx="2">
                  <c:v>0.6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02-4432-9C2F-C94759616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0.35632</cdr:x>
      <cdr:y>0.33333</cdr:y>
    </cdr:from>
    <cdr:to>
      <cdr:x>0.60536</cdr:x>
      <cdr:y>0.63636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85825" y="681037"/>
          <a:ext cx="619125" cy="6191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0.36398</cdr:x>
      <cdr:y>0.38928</cdr:y>
    </cdr:from>
    <cdr:to>
      <cdr:x>0.62452</cdr:x>
      <cdr:y>0.56177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4875" y="795338"/>
          <a:ext cx="6477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bg1"/>
              </a:solidFill>
              <a:latin typeface="Century Gothic" panose="020B0502020202020204" pitchFamily="34" charset="0"/>
              <a:cs typeface="Calibri"/>
            </a:rPr>
            <a:t>56%</a:t>
          </a:r>
          <a:endParaRPr lang="en-US" sz="1800" dirty="0">
            <a:solidFill>
              <a:schemeClr val="bg1"/>
            </a:solidFill>
            <a:latin typeface="Century Gothic" panose="020B0502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0.35632</cdr:x>
      <cdr:y>0.33333</cdr:y>
    </cdr:from>
    <cdr:to>
      <cdr:x>0.60536</cdr:x>
      <cdr:y>0.63636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85825" y="681037"/>
          <a:ext cx="619125" cy="6191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0.36398</cdr:x>
      <cdr:y>0.38928</cdr:y>
    </cdr:from>
    <cdr:to>
      <cdr:x>0.62452</cdr:x>
      <cdr:y>0.56177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4875" y="795338"/>
          <a:ext cx="6477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i="0" u="none" strike="noStrike" dirty="0">
              <a:solidFill>
                <a:schemeClr val="bg1"/>
              </a:solidFill>
              <a:latin typeface="Agency FB" panose="020B0503020202020204" pitchFamily="34" charset="0"/>
              <a:cs typeface="Calibri"/>
            </a:rPr>
            <a:t>85%</a:t>
          </a:r>
          <a:endParaRPr lang="en-US" sz="1800" dirty="0">
            <a:solidFill>
              <a:schemeClr val="bg1"/>
            </a:solidFill>
            <a:latin typeface="Agency FB" panose="020B0503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rgbClr val="7F5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baseline="0">
                <a:solidFill>
                  <a:srgbClr val="7F508B"/>
                </a:solidFill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 baseline="0">
                <a:solidFill>
                  <a:srgbClr val="ADE6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7F5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704B3F-3C1F-4870-AABA-05600D00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5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7F5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 baseline="0">
                <a:solidFill>
                  <a:srgbClr val="7F508B"/>
                </a:solidFill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 baseline="0">
                <a:solidFill>
                  <a:srgbClr val="ADE6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7F5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aseline="0"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7F508B"/>
                </a:solidFill>
              </a:defRPr>
            </a:lvl1pPr>
            <a:lvl2pPr>
              <a:defRPr>
                <a:solidFill>
                  <a:srgbClr val="7F508B"/>
                </a:solidFill>
              </a:defRPr>
            </a:lvl2pPr>
            <a:lvl3pPr>
              <a:defRPr>
                <a:solidFill>
                  <a:srgbClr val="7F508B"/>
                </a:solidFill>
              </a:defRPr>
            </a:lvl3pPr>
            <a:lvl4pPr>
              <a:defRPr>
                <a:solidFill>
                  <a:srgbClr val="7F508B"/>
                </a:solidFill>
              </a:defRPr>
            </a:lvl4pPr>
            <a:lvl5pPr>
              <a:defRPr>
                <a:solidFill>
                  <a:srgbClr val="7F508B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>
                <a:solidFill>
                  <a:srgbClr val="7F508B"/>
                </a:solidFill>
              </a:defRPr>
            </a:lvl1pPr>
            <a:lvl2pPr>
              <a:defRPr>
                <a:solidFill>
                  <a:srgbClr val="7F508B"/>
                </a:solidFill>
              </a:defRPr>
            </a:lvl2pPr>
            <a:lvl3pPr>
              <a:defRPr>
                <a:solidFill>
                  <a:srgbClr val="7F508B"/>
                </a:solidFill>
              </a:defRPr>
            </a:lvl3pPr>
            <a:lvl4pPr>
              <a:defRPr>
                <a:solidFill>
                  <a:srgbClr val="7F508B"/>
                </a:solidFill>
              </a:defRPr>
            </a:lvl4pPr>
            <a:lvl5pPr>
              <a:defRPr>
                <a:solidFill>
                  <a:srgbClr val="7F508B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1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rgbClr val="7F5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 baseline="0"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 baseline="0">
                <a:solidFill>
                  <a:srgbClr val="ADE6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rgbClr val="7F508B"/>
                </a:solidFill>
              </a:defRPr>
            </a:lvl1pPr>
            <a:lvl2pPr>
              <a:defRPr>
                <a:solidFill>
                  <a:srgbClr val="7F508B"/>
                </a:solidFill>
              </a:defRPr>
            </a:lvl2pPr>
            <a:lvl3pPr>
              <a:defRPr>
                <a:solidFill>
                  <a:srgbClr val="7F508B"/>
                </a:solidFill>
              </a:defRPr>
            </a:lvl3pPr>
            <a:lvl4pPr>
              <a:defRPr>
                <a:solidFill>
                  <a:srgbClr val="7F508B"/>
                </a:solidFill>
              </a:defRPr>
            </a:lvl4pPr>
            <a:lvl5pPr>
              <a:defRPr>
                <a:solidFill>
                  <a:srgbClr val="7F508B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 baseline="0">
                <a:solidFill>
                  <a:srgbClr val="ADE6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rgbClr val="7F508B"/>
                </a:solidFill>
              </a:defRPr>
            </a:lvl1pPr>
            <a:lvl2pPr>
              <a:defRPr>
                <a:solidFill>
                  <a:srgbClr val="7F508B"/>
                </a:solidFill>
              </a:defRPr>
            </a:lvl2pPr>
            <a:lvl3pPr>
              <a:defRPr>
                <a:solidFill>
                  <a:srgbClr val="7F508B"/>
                </a:solidFill>
              </a:defRPr>
            </a:lvl3pPr>
            <a:lvl4pPr>
              <a:defRPr>
                <a:solidFill>
                  <a:srgbClr val="7F508B"/>
                </a:solidFill>
              </a:defRPr>
            </a:lvl4pPr>
            <a:lvl5pPr>
              <a:defRPr>
                <a:solidFill>
                  <a:srgbClr val="7F508B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rgbClr val="7F5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 baseline="0"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3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47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468000"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  <a:defRPr lang="de-DE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0000"/>
              </a:lnSpc>
              <a:buClr>
                <a:schemeClr val="accent1"/>
              </a:buClr>
              <a:defRPr lang="de-D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	Zweite Ebene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t>Page </a:t>
            </a:r>
            <a:fld id="{4FAB73BC-B049-4115-A692-8D63A059BFB8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10813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704B3F-3C1F-4870-AABA-05600D00D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6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7F508B"/>
                </a:solidFill>
                <a:latin typeface="Minion Pro" panose="02040503050306020203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7F508B"/>
                </a:solidFill>
                <a:latin typeface="Minion Pro" panose="02040503050306020203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7F508B"/>
                </a:solidFill>
                <a:latin typeface="Minion Pro" panose="02040503050306020203" pitchFamily="18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7F508B"/>
                </a:solidFill>
                <a:effectLst/>
                <a:uLnTx/>
                <a:uFillTx/>
                <a:latin typeface="Minion Pro" panose="02040503050306020203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F508B"/>
              </a:solidFill>
              <a:effectLst/>
              <a:uLnTx/>
              <a:uFillTx/>
              <a:latin typeface="Minion Pro" panose="02040503050306020203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7F50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8F0701-0B10-46B1-852F-CC5B25B3C14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46534" y="17065"/>
            <a:ext cx="1486769" cy="4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ADE67F"/>
        </a:buClr>
        <a:buSzPct val="92000"/>
        <a:buFont typeface="Wingdings 2" panose="05020102010507070707" pitchFamily="18" charset="2"/>
        <a:buChar char=""/>
        <a:defRPr sz="1800" kern="1200" baseline="0">
          <a:solidFill>
            <a:srgbClr val="7F508B"/>
          </a:solidFill>
          <a:latin typeface="Minion Pro" panose="02040503050306020203" pitchFamily="18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ADE67F"/>
        </a:buClr>
        <a:buSzPct val="92000"/>
        <a:buFont typeface="Wingdings 2" panose="05020102010507070707" pitchFamily="18" charset="2"/>
        <a:buChar char=""/>
        <a:defRPr sz="1600" kern="1200" baseline="0">
          <a:solidFill>
            <a:srgbClr val="7F508B"/>
          </a:solidFill>
          <a:latin typeface="Minion Pro" panose="02040503050306020203" pitchFamily="18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ADE67F"/>
        </a:buClr>
        <a:buSzPct val="92000"/>
        <a:buFont typeface="Wingdings 2" panose="05020102010507070707" pitchFamily="18" charset="2"/>
        <a:buChar char=""/>
        <a:defRPr sz="1400" kern="1200" baseline="0">
          <a:solidFill>
            <a:srgbClr val="7F508B"/>
          </a:solidFill>
          <a:latin typeface="Minion Pro" panose="02040503050306020203" pitchFamily="18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ADE67F"/>
        </a:buClr>
        <a:buSzPct val="92000"/>
        <a:buFont typeface="Wingdings 2" panose="05020102010507070707" pitchFamily="18" charset="2"/>
        <a:buChar char=""/>
        <a:defRPr sz="1200" kern="1200" baseline="0">
          <a:solidFill>
            <a:srgbClr val="7F508B"/>
          </a:solidFill>
          <a:latin typeface="Minion Pro" panose="02040503050306020203" pitchFamily="18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ADE67F"/>
        </a:buClr>
        <a:buSzPct val="92000"/>
        <a:buFont typeface="Wingdings 2" panose="05020102010507070707" pitchFamily="18" charset="2"/>
        <a:buChar char=""/>
        <a:defRPr sz="1200" kern="1200" baseline="0">
          <a:solidFill>
            <a:srgbClr val="7F508B"/>
          </a:solidFill>
          <a:latin typeface="Minion Pro" panose="02040503050306020203" pitchFamily="18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41" descr="aoc7tslb1o8-lauren-mancke.jpg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45741"/>
            <a:ext cx="12192000" cy="69037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1"/>
          <p:cNvSpPr txBox="1"/>
          <p:nvPr/>
        </p:nvSpPr>
        <p:spPr>
          <a:xfrm>
            <a:off x="2209265" y="1941627"/>
            <a:ext cx="7423845" cy="132343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numCol="1" anchor="t">
            <a:spAutoFit/>
          </a:bodyPr>
          <a:lstStyle>
            <a:lvl1pPr algn="ctr">
              <a:defRPr sz="4000" b="1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rPr dirty="0">
                <a:solidFill>
                  <a:srgbClr val="7030A0"/>
                </a:solidFill>
              </a:rPr>
              <a:t>RAPPORT  </a:t>
            </a:r>
            <a:r>
              <a:rPr lang="fr-FR">
                <a:solidFill>
                  <a:srgbClr val="7030A0"/>
                </a:solidFill>
              </a:rPr>
              <a:t>ENQUETE DE SATISFACTION 2023</a:t>
            </a:r>
            <a:endParaRPr dirty="0">
              <a:solidFill>
                <a:srgbClr val="7030A0"/>
              </a:solidFill>
            </a:endParaRPr>
          </a:p>
        </p:txBody>
      </p:sp>
      <p:pic>
        <p:nvPicPr>
          <p:cNvPr id="7" name="ZoneTexte 1 RAPPORT FINAL ACTIVITE BARAJII 06 JUIN 2019 - 04 JUILLET 2019" descr="ZoneTexte 1 RAPPORT FINAL ACTIVITE BARAJII 06 JUIN 2019 - 04 JUILLET 201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64" y="1941627"/>
            <a:ext cx="7855645" cy="151426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93157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081568"/>
              </p:ext>
            </p:extLst>
          </p:nvPr>
        </p:nvGraphicFramePr>
        <p:xfrm>
          <a:off x="487681" y="2739490"/>
          <a:ext cx="5463176" cy="3647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737893"/>
              </p:ext>
            </p:extLst>
          </p:nvPr>
        </p:nvGraphicFramePr>
        <p:xfrm>
          <a:off x="5628183" y="2739490"/>
          <a:ext cx="6002113" cy="355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157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924677"/>
              </p:ext>
            </p:extLst>
          </p:nvPr>
        </p:nvGraphicFramePr>
        <p:xfrm>
          <a:off x="595702" y="2832785"/>
          <a:ext cx="3835622" cy="3582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539346" y="2832785"/>
            <a:ext cx="7221246" cy="313932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u="sng" dirty="0">
                <a:solidFill>
                  <a:srgbClr val="C00000"/>
                </a:solidFill>
                <a:latin typeface="Century Gothic" panose="020B0502020202020204" pitchFamily="34" charset="0"/>
                <a:ea typeface="Malgun Gothic" panose="020B0503020000020004" pitchFamily="34" charset="-127"/>
              </a:rPr>
              <a:t>COMMENTAIRES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je recommande car je connais le personnel et la prise en charge du côté médical est satisfaisante par rapport à d'autres structures privées. la tarification arrangent celles qui veulent se faire suivre dans une clinique et qui n'ont pas les moyens ni de prise en charge 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Parce que les soins sont de qualité.</a:t>
            </a:r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14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700616"/>
              </p:ext>
            </p:extLst>
          </p:nvPr>
        </p:nvGraphicFramePr>
        <p:xfrm>
          <a:off x="2720703" y="2670628"/>
          <a:ext cx="6676571" cy="38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25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37622"/>
              </p:ext>
            </p:extLst>
          </p:nvPr>
        </p:nvGraphicFramePr>
        <p:xfrm>
          <a:off x="2235201" y="2832785"/>
          <a:ext cx="7561942" cy="3868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1942">
                  <a:extLst>
                    <a:ext uri="{9D8B030D-6E8A-4147-A177-3AD203B41FA5}">
                      <a16:colId xmlns:a16="http://schemas.microsoft.com/office/drawing/2014/main" val="26361314"/>
                    </a:ext>
                  </a:extLst>
                </a:gridCol>
              </a:tblGrid>
              <a:tr h="324942">
                <a:tc>
                  <a:txBody>
                    <a:bodyPr/>
                    <a:lstStyle/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r>
                        <a:rPr lang="fr-FR" sz="2400" u="none" strike="noStrike" dirty="0">
                          <a:effectLst/>
                        </a:rPr>
                        <a:t>Management des structures sanitaires</a:t>
                      </a:r>
                    </a:p>
                    <a:p>
                      <a:pPr marL="0" indent="0" algn="l" fontAlgn="b">
                        <a:buFont typeface="Courier New" panose="02070309020205020404" pitchFamily="49" charset="0"/>
                        <a:buNone/>
                      </a:pP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90419"/>
                  </a:ext>
                </a:extLst>
              </a:tr>
              <a:tr h="324942">
                <a:tc>
                  <a:txBody>
                    <a:bodyPr/>
                    <a:lstStyle/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r>
                        <a:rPr lang="fr-FR" sz="2400" u="none" strike="noStrike" dirty="0">
                          <a:effectLst/>
                        </a:rPr>
                        <a:t>Puériculture ou management de santé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555496"/>
                  </a:ext>
                </a:extLst>
              </a:tr>
              <a:tr h="894507">
                <a:tc>
                  <a:txBody>
                    <a:bodyPr/>
                    <a:lstStyle/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r>
                        <a:rPr lang="fr-FR" sz="2400" u="none" strike="noStrike" dirty="0">
                          <a:effectLst/>
                        </a:rPr>
                        <a:t>Hygiène hospitalier et la prise en charge des nouveaux nées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392010"/>
                  </a:ext>
                </a:extLst>
              </a:tr>
              <a:tr h="598904">
                <a:tc>
                  <a:txBody>
                    <a:bodyPr/>
                    <a:lstStyle/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r>
                        <a:rPr lang="fr-FR" sz="2400" u="none" strike="noStrike" dirty="0">
                          <a:effectLst/>
                        </a:rPr>
                        <a:t>Echographie</a:t>
                      </a:r>
                    </a:p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21336"/>
                  </a:ext>
                </a:extLst>
              </a:tr>
              <a:tr h="598904">
                <a:tc>
                  <a:txBody>
                    <a:bodyPr/>
                    <a:lstStyle/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r>
                        <a:rPr lang="fr-FR" sz="2400" u="none" strike="noStrike" dirty="0">
                          <a:effectLst/>
                        </a:rPr>
                        <a:t>Anesthésie réanimation </a:t>
                      </a:r>
                    </a:p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22277"/>
                  </a:ext>
                </a:extLst>
              </a:tr>
              <a:tr h="303301">
                <a:tc>
                  <a:txBody>
                    <a:bodyPr/>
                    <a:lstStyle/>
                    <a:p>
                      <a:pPr marL="342900" indent="-342900" algn="l" fontAlgn="b">
                        <a:buFont typeface="Courier New" panose="02070309020205020404" pitchFamily="49" charset="0"/>
                        <a:buChar char="o"/>
                      </a:pPr>
                      <a:r>
                        <a:rPr lang="fr-FR" sz="2400" u="none" strike="noStrike" dirty="0">
                          <a:effectLst/>
                        </a:rPr>
                        <a:t>Informatique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82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sp>
        <p:nvSpPr>
          <p:cNvPr id="9" name="Content Placeholder 7"/>
          <p:cNvSpPr txBox="1">
            <a:spLocks/>
          </p:cNvSpPr>
          <p:nvPr/>
        </p:nvSpPr>
        <p:spPr>
          <a:xfrm>
            <a:off x="936044" y="2655910"/>
            <a:ext cx="10694253" cy="4158061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  <a:defRPr/>
            </a:pPr>
            <a:r>
              <a:rPr lang="fr-FR" sz="1800" b="1" dirty="0">
                <a:solidFill>
                  <a:srgbClr val="C00000"/>
                </a:solidFill>
                <a:latin typeface="Arial" panose="020B0604020202020204" pitchFamily="34" charset="0"/>
              </a:rPr>
              <a:t>Que pouvons-nous faire pour améliorer l'expérience du patient chez NEST ?</a:t>
            </a:r>
            <a:r>
              <a:rPr kumimoji="0" lang="fr-S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Penser à une extension des locaux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Le corps médical soit attentif aux patients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C'est d'abord avoir un personnel qualifié et les former pour une bonne performance et le respect des normes de NEST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Améliorer l’accueil téléphonique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Acheter le matériel médical surtout table chauffante du nouveau né et tunnel pour la bonne prise en charge des enfants sous phytothérapie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Souvent les patientes se plaignent de chambres individuelles peu nombreuses, d’inconfort, améliorer l’intérieur dont peintures, </a:t>
            </a:r>
            <a:r>
              <a:rPr lang="fr-FR" dirty="0" err="1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etc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6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sp>
        <p:nvSpPr>
          <p:cNvPr id="9" name="Content Placeholder 7"/>
          <p:cNvSpPr txBox="1">
            <a:spLocks/>
          </p:cNvSpPr>
          <p:nvPr/>
        </p:nvSpPr>
        <p:spPr>
          <a:xfrm>
            <a:off x="936044" y="2655910"/>
            <a:ext cx="10694253" cy="2422202"/>
          </a:xfrm>
          <a:prstGeom prst="rect">
            <a:avLst/>
          </a:prstGeom>
        </p:spPr>
        <p:txBody>
          <a:bodyPr vert="horz" wrap="square" lIns="121920" tIns="60960" rIns="121920" bIns="6096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  <a:defRPr/>
            </a:pPr>
            <a:r>
              <a:rPr lang="fr-S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AUTRES SUGGESTIONS</a:t>
            </a:r>
            <a:endParaRPr kumimoji="0" lang="fr-S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Faire plus de formation pour le personnel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RAS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Faire assez tôt le planning de garde si possible merci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Réfectionner le lieu et si possible augmenter le panier pour les sage femmes </a:t>
            </a:r>
          </a:p>
        </p:txBody>
      </p:sp>
    </p:spTree>
    <p:extLst>
      <p:ext uri="{BB962C8B-B14F-4D97-AF65-F5344CB8AC3E}">
        <p14:creationId xmlns:p14="http://schemas.microsoft.com/office/powerpoint/2010/main" val="3831188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des médecins (Gynécologue obstétrique, Pédiatre)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128598"/>
              </p:ext>
            </p:extLst>
          </p:nvPr>
        </p:nvGraphicFramePr>
        <p:xfrm>
          <a:off x="1359878" y="2924476"/>
          <a:ext cx="8140700" cy="880939"/>
        </p:xfrm>
        <a:graphic>
          <a:graphicData uri="http://schemas.openxmlformats.org/drawingml/2006/table">
            <a:tbl>
              <a:tblPr/>
              <a:tblGrid>
                <a:gridCol w="3759200">
                  <a:extLst>
                    <a:ext uri="{9D8B030D-6E8A-4147-A177-3AD203B41FA5}">
                      <a16:colId xmlns:a16="http://schemas.microsoft.com/office/drawing/2014/main" val="16498251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33055936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636209368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1204156642"/>
                    </a:ext>
                  </a:extLst>
                </a:gridCol>
              </a:tblGrid>
              <a:tr h="353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Taux de participation enquête du</a:t>
                      </a:r>
                      <a:r>
                        <a:rPr lang="fr-F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 personnel paramédical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Nombre d'enquêtés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Nombre de reponses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879887"/>
                  </a:ext>
                </a:extLst>
              </a:tr>
              <a:tr h="3932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S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algun Gothic" panose="020B0503020000020004" pitchFamily="34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Malgun Gothic" panose="020B0503020000020004" pitchFamily="34" charset="-127"/>
                        </a:rPr>
                        <a:t>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11245"/>
                  </a:ext>
                </a:extLst>
              </a:tr>
            </a:tbl>
          </a:graphicData>
        </a:graphic>
      </p:graphicFrame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2774"/>
              </p:ext>
            </p:extLst>
          </p:nvPr>
        </p:nvGraphicFramePr>
        <p:xfrm>
          <a:off x="3924886" y="3897106"/>
          <a:ext cx="3362179" cy="248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86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des médecins (Gynécologue obstétrique, Pédiatre)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425023"/>
              </p:ext>
            </p:extLst>
          </p:nvPr>
        </p:nvGraphicFramePr>
        <p:xfrm>
          <a:off x="4445391" y="2832785"/>
          <a:ext cx="3601329" cy="1753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showAsIcon="1" r:id="rId2" imgW="914400" imgH="771480" progId="Excel.Sheet.12">
                  <p:embed/>
                </p:oleObj>
              </mc:Choice>
              <mc:Fallback>
                <p:oleObj name="Feuille de calcul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391" y="2832785"/>
                        <a:ext cx="3601329" cy="1753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933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3972364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TextBox 49">
            <a:extLst>
              <a:ext uri="{FF2B5EF4-FFF2-40B4-BE49-F238E27FC236}">
                <a16:creationId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614439" y="2736500"/>
            <a:ext cx="8184598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SN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ii. Les modifications des enjeux externes et internes POUR LE SMQ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991" y="-2"/>
            <a:ext cx="13241990" cy="685800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 rot="20869020">
            <a:off x="4007570" y="4728304"/>
            <a:ext cx="38003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P.ADMINISTRATIF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869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813752"/>
              </p:ext>
            </p:extLst>
          </p:nvPr>
        </p:nvGraphicFramePr>
        <p:xfrm>
          <a:off x="487681" y="2832785"/>
          <a:ext cx="5455919" cy="377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613921"/>
              </p:ext>
            </p:extLst>
          </p:nvPr>
        </p:nvGraphicFramePr>
        <p:xfrm>
          <a:off x="5943600" y="2924475"/>
          <a:ext cx="5812971" cy="348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209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 rot="20869020">
            <a:off x="4007570" y="4666748"/>
            <a:ext cx="380034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PERSONNEL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" y="793376"/>
            <a:ext cx="11869180" cy="58257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20869020">
            <a:off x="4457737" y="4728302"/>
            <a:ext cx="380034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PARAMEDICAUX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35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9"/>
            <a:ext cx="11142616" cy="104477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942435" y="2167632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99323"/>
              </p:ext>
            </p:extLst>
          </p:nvPr>
        </p:nvGraphicFramePr>
        <p:xfrm>
          <a:off x="487680" y="2832784"/>
          <a:ext cx="5612673" cy="377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687082"/>
              </p:ext>
            </p:extLst>
          </p:nvPr>
        </p:nvGraphicFramePr>
        <p:xfrm>
          <a:off x="6337663" y="2832783"/>
          <a:ext cx="5405846" cy="377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647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358348"/>
              </p:ext>
            </p:extLst>
          </p:nvPr>
        </p:nvGraphicFramePr>
        <p:xfrm>
          <a:off x="487680" y="2695820"/>
          <a:ext cx="5521234" cy="391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427086"/>
              </p:ext>
            </p:extLst>
          </p:nvPr>
        </p:nvGraphicFramePr>
        <p:xfrm>
          <a:off x="6161313" y="2695819"/>
          <a:ext cx="5595258" cy="391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47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49759"/>
              </p:ext>
            </p:extLst>
          </p:nvPr>
        </p:nvGraphicFramePr>
        <p:xfrm>
          <a:off x="487680" y="2924476"/>
          <a:ext cx="5603631" cy="368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692741"/>
              </p:ext>
            </p:extLst>
          </p:nvPr>
        </p:nvGraphicFramePr>
        <p:xfrm>
          <a:off x="6337663" y="2924476"/>
          <a:ext cx="5394792" cy="368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376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083302"/>
              </p:ext>
            </p:extLst>
          </p:nvPr>
        </p:nvGraphicFramePr>
        <p:xfrm>
          <a:off x="487681" y="2832785"/>
          <a:ext cx="5140502" cy="390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337907"/>
              </p:ext>
            </p:extLst>
          </p:nvPr>
        </p:nvGraphicFramePr>
        <p:xfrm>
          <a:off x="5821679" y="2832785"/>
          <a:ext cx="5808617" cy="390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742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507248"/>
              </p:ext>
            </p:extLst>
          </p:nvPr>
        </p:nvGraphicFramePr>
        <p:xfrm>
          <a:off x="469360" y="2832785"/>
          <a:ext cx="5158823" cy="382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078060"/>
              </p:ext>
            </p:extLst>
          </p:nvPr>
        </p:nvGraphicFramePr>
        <p:xfrm>
          <a:off x="6274190" y="2924477"/>
          <a:ext cx="5374427" cy="374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271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381954"/>
              </p:ext>
            </p:extLst>
          </p:nvPr>
        </p:nvGraphicFramePr>
        <p:xfrm>
          <a:off x="1674056" y="2672862"/>
          <a:ext cx="7177372" cy="390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5324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76413"/>
              </p:ext>
            </p:extLst>
          </p:nvPr>
        </p:nvGraphicFramePr>
        <p:xfrm>
          <a:off x="487680" y="2924476"/>
          <a:ext cx="5617697" cy="375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762924"/>
              </p:ext>
            </p:extLst>
          </p:nvPr>
        </p:nvGraphicFramePr>
        <p:xfrm>
          <a:off x="6337663" y="2924476"/>
          <a:ext cx="5292634" cy="375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8629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451386"/>
              </p:ext>
            </p:extLst>
          </p:nvPr>
        </p:nvGraphicFramePr>
        <p:xfrm>
          <a:off x="487680" y="2700997"/>
          <a:ext cx="5561427" cy="377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909709"/>
              </p:ext>
            </p:extLst>
          </p:nvPr>
        </p:nvGraphicFramePr>
        <p:xfrm>
          <a:off x="6173373" y="2700997"/>
          <a:ext cx="5456924" cy="377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2140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347114"/>
              </p:ext>
            </p:extLst>
          </p:nvPr>
        </p:nvGraphicFramePr>
        <p:xfrm>
          <a:off x="422249" y="2924475"/>
          <a:ext cx="5828714" cy="375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995021"/>
              </p:ext>
            </p:extLst>
          </p:nvPr>
        </p:nvGraphicFramePr>
        <p:xfrm>
          <a:off x="7476564" y="3417560"/>
          <a:ext cx="3751730" cy="306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710082" y="2832785"/>
            <a:ext cx="50829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SN" sz="1600" b="1" dirty="0">
                <a:latin typeface="Century Gothic" panose="020B0502020202020204" pitchFamily="34" charset="0"/>
              </a:rPr>
              <a:t>TAUX DE PARTICIPATION DU PERSONNEL ADMINISTRATIF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73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87681" y="2924476"/>
            <a:ext cx="11142616" cy="119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4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2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2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896" y="2832785"/>
            <a:ext cx="10717085" cy="366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SN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RECOMMANDATIONS, SUGGESTIONS, FORMATIONS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S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 en Excel afin de faciliter la mise en œuvre d'outils de gestion et de suivi par les différents pilotes 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 en main des secrétaires sur l'importance et l'utilisation du logiciel E-YONE dans le cadre de leur travail quotidien 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Oui, j'ai besoin de faire une licence en finance Comptabilité pour pouvoir gérer plus de responsabilité au sein de l'Entreprise 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Anglais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Excel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avancé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3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570322"/>
              </p:ext>
            </p:extLst>
          </p:nvPr>
        </p:nvGraphicFramePr>
        <p:xfrm>
          <a:off x="6303917" y="2817641"/>
          <a:ext cx="5403668" cy="373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60360"/>
              </p:ext>
            </p:extLst>
          </p:nvPr>
        </p:nvGraphicFramePr>
        <p:xfrm>
          <a:off x="487681" y="2832785"/>
          <a:ext cx="5140502" cy="372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090018"/>
              </p:ext>
            </p:extLst>
          </p:nvPr>
        </p:nvGraphicFramePr>
        <p:xfrm>
          <a:off x="6303917" y="2832785"/>
          <a:ext cx="5403668" cy="3720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7543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administratif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87681" y="2924476"/>
            <a:ext cx="11142616" cy="1199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8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6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4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2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Wingdings 2" panose="05020102010507070707" pitchFamily="18" charset="2"/>
              <a:buChar char=""/>
              <a:defRPr sz="1200" kern="1200" baseline="0">
                <a:solidFill>
                  <a:srgbClr val="7F508B"/>
                </a:solidFill>
                <a:latin typeface="Minion Pro" panose="02040503050306020203" pitchFamily="18" charset="0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ADE67F"/>
              </a:buClr>
              <a:buSzPct val="92000"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39464"/>
              </p:ext>
            </p:extLst>
          </p:nvPr>
        </p:nvGraphicFramePr>
        <p:xfrm>
          <a:off x="3756073" y="3041650"/>
          <a:ext cx="4445391" cy="236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showAsIcon="1" r:id="rId2" imgW="914400" imgH="771480" progId="Excel.Sheet.12">
                  <p:embed/>
                </p:oleObj>
              </mc:Choice>
              <mc:Fallback>
                <p:oleObj name="Feuille de calcul" showAsIcon="1" r:id="rId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6073" y="3041650"/>
                        <a:ext cx="4445391" cy="236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0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343956"/>
              </p:ext>
            </p:extLst>
          </p:nvPr>
        </p:nvGraphicFramePr>
        <p:xfrm>
          <a:off x="487681" y="2832785"/>
          <a:ext cx="5140502" cy="372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610840"/>
              </p:ext>
            </p:extLst>
          </p:nvPr>
        </p:nvGraphicFramePr>
        <p:xfrm>
          <a:off x="6028559" y="2924476"/>
          <a:ext cx="5352204" cy="36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155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652212"/>
              </p:ext>
            </p:extLst>
          </p:nvPr>
        </p:nvGraphicFramePr>
        <p:xfrm>
          <a:off x="487682" y="2832785"/>
          <a:ext cx="5266004" cy="351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8672"/>
              </p:ext>
            </p:extLst>
          </p:nvPr>
        </p:nvGraphicFramePr>
        <p:xfrm>
          <a:off x="5753686" y="2788978"/>
          <a:ext cx="5876611" cy="3555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69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906246"/>
              </p:ext>
            </p:extLst>
          </p:nvPr>
        </p:nvGraphicFramePr>
        <p:xfrm>
          <a:off x="487681" y="2746773"/>
          <a:ext cx="5336344" cy="373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033964"/>
              </p:ext>
            </p:extLst>
          </p:nvPr>
        </p:nvGraphicFramePr>
        <p:xfrm>
          <a:off x="5824025" y="2746773"/>
          <a:ext cx="5627077" cy="373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28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420116"/>
              </p:ext>
            </p:extLst>
          </p:nvPr>
        </p:nvGraphicFramePr>
        <p:xfrm>
          <a:off x="487681" y="2832786"/>
          <a:ext cx="5140502" cy="332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60023"/>
              </p:ext>
            </p:extLst>
          </p:nvPr>
        </p:nvGraphicFramePr>
        <p:xfrm>
          <a:off x="6351432" y="2832785"/>
          <a:ext cx="5278865" cy="353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29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Century Gothic" panose="020B0502020202020204" pitchFamily="34" charset="0"/>
              </a:rPr>
              <a:t>Les informations sur la performance et l’efficacité du système de management de la qualité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461938"/>
              </p:ext>
            </p:extLst>
          </p:nvPr>
        </p:nvGraphicFramePr>
        <p:xfrm>
          <a:off x="487680" y="2749681"/>
          <a:ext cx="5246913" cy="373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22642"/>
              </p:ext>
            </p:extLst>
          </p:nvPr>
        </p:nvGraphicFramePr>
        <p:xfrm>
          <a:off x="6466114" y="2749681"/>
          <a:ext cx="5164182" cy="373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423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029" y="192702"/>
            <a:ext cx="10585268" cy="1348715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SN" sz="2400" dirty="0">
                <a:latin typeface="+mj-lt"/>
              </a:rPr>
              <a:t>Les informations sur la performance et l’efficacité du système de management de la qualité</a:t>
            </a:r>
            <a:endParaRPr lang="en-US" sz="2400" dirty="0">
              <a:latin typeface="+mj-lt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7681" y="1633108"/>
            <a:ext cx="11142616" cy="119967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La satisfaction et retours d’information des parties intéressées pertinentes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fr-SN" dirty="0">
                <a:solidFill>
                  <a:schemeClr val="tx1">
                    <a:lumMod val="75000"/>
                    <a:lumOff val="2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Enquête satisfaction du personnel paramédical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8" name="Straight Connector 25"/>
          <p:cNvCxnSpPr/>
          <p:nvPr/>
        </p:nvCxnSpPr>
        <p:spPr>
          <a:xfrm>
            <a:off x="1045029" y="2232946"/>
            <a:ext cx="4583154" cy="0"/>
          </a:xfrm>
          <a:prstGeom prst="line">
            <a:avLst/>
          </a:prstGeom>
          <a:noFill/>
          <a:ln w="3175" cap="flat" cmpd="sng" algn="ctr">
            <a:solidFill>
              <a:srgbClr val="4B2C50"/>
            </a:solidFill>
            <a:prstDash val="solid"/>
            <a:headEnd type="oval" w="med" len="med"/>
            <a:tailEnd type="none" w="med" len="med"/>
          </a:ln>
          <a:effectLst/>
        </p:spPr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979909"/>
              </p:ext>
            </p:extLst>
          </p:nvPr>
        </p:nvGraphicFramePr>
        <p:xfrm>
          <a:off x="487681" y="2832783"/>
          <a:ext cx="5140502" cy="356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16282"/>
              </p:ext>
            </p:extLst>
          </p:nvPr>
        </p:nvGraphicFramePr>
        <p:xfrm>
          <a:off x="6496050" y="2832782"/>
          <a:ext cx="5134247" cy="356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08489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88B36D"/>
      </a:accent2>
      <a:accent3>
        <a:srgbClr val="ADE67F"/>
      </a:accent3>
      <a:accent4>
        <a:srgbClr val="7F508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Override1.xml><?xml version="1.0" encoding="utf-8"?>
<a:themeOverride xmlns:a="http://schemas.openxmlformats.org/drawingml/2006/main">
  <a:clrScheme name="Personnalisé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88B36D"/>
    </a:accent2>
    <a:accent3>
      <a:srgbClr val="ADE67F"/>
    </a:accent3>
    <a:accent4>
      <a:srgbClr val="7F508B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ividend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Dividend">
    <a:fillStyleLst>
      <a:solidFill>
        <a:schemeClr val="phClr"/>
      </a:solidFill>
      <a:gradFill rotWithShape="1">
        <a:gsLst>
          <a:gs pos="0">
            <a:schemeClr val="phClr">
              <a:tint val="68000"/>
              <a:alpha val="90000"/>
              <a:lumMod val="100000"/>
            </a:schemeClr>
          </a:gs>
          <a:gs pos="100000">
            <a:schemeClr val="phClr">
              <a:tint val="90000"/>
              <a:lumMod val="95000"/>
            </a:schemeClr>
          </a:gs>
        </a:gsLst>
        <a:lin ang="5400000" scaled="1"/>
      </a:gradFill>
      <a:gradFill rotWithShape="1">
        <a:gsLst>
          <a:gs pos="0">
            <a:schemeClr val="phClr">
              <a:tint val="98000"/>
              <a:lumMod val="110000"/>
            </a:schemeClr>
          </a:gs>
          <a:gs pos="84000">
            <a:schemeClr val="phClr">
              <a:shade val="90000"/>
              <a:lumMod val="88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>
            <a:lumMod val="90000"/>
          </a:schemeClr>
        </a:solidFill>
        <a:prstDash val="solid"/>
      </a:ln>
      <a:ln w="2222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55000"/>
            </a:srgbClr>
          </a:outerShdw>
        </a:effectLst>
      </a:effectStyle>
      <a:effectStyle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88000">
            <a:schemeClr val="phClr">
              <a:shade val="94000"/>
              <a:satMod val="110000"/>
              <a:lumMod val="8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8000"/>
              <a:satMod val="110000"/>
              <a:lumMod val="8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1266</Words>
  <Application>Microsoft Office PowerPoint</Application>
  <PresentationFormat>Grand écran</PresentationFormat>
  <Paragraphs>160</Paragraphs>
  <Slides>30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4" baseType="lpstr">
      <vt:lpstr>Malgun Gothic</vt:lpstr>
      <vt:lpstr>Agency FB</vt:lpstr>
      <vt:lpstr>Arial</vt:lpstr>
      <vt:lpstr>Bahnschrift Light SemiCondensed</vt:lpstr>
      <vt:lpstr>Calibri</vt:lpstr>
      <vt:lpstr>Century Gothic</vt:lpstr>
      <vt:lpstr>Courier New</vt:lpstr>
      <vt:lpstr>Gill Sans MT</vt:lpstr>
      <vt:lpstr>Minion Pro</vt:lpstr>
      <vt:lpstr>Tw Cen MT</vt:lpstr>
      <vt:lpstr>Wingdings</vt:lpstr>
      <vt:lpstr>Wingdings 2</vt:lpstr>
      <vt:lpstr>Dividende</vt:lpstr>
      <vt:lpstr>Feuille de calcul</vt:lpstr>
      <vt:lpstr>Présentation PowerPoint</vt:lpstr>
      <vt:lpstr>Présentation PowerPoint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Présentation PowerPoint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  <vt:lpstr>Les informations sur la performance et l’efficacité du système de management de la qualité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Lauriane Le Flour</cp:lastModifiedBy>
  <cp:revision>146</cp:revision>
  <dcterms:created xsi:type="dcterms:W3CDTF">2022-02-21T20:47:20Z</dcterms:created>
  <dcterms:modified xsi:type="dcterms:W3CDTF">2023-02-13T12:37:42Z</dcterms:modified>
</cp:coreProperties>
</file>