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8" r:id="rId4"/>
    <p:sldId id="265" r:id="rId5"/>
    <p:sldId id="260" r:id="rId6"/>
    <p:sldId id="262" r:id="rId7"/>
    <p:sldId id="263" r:id="rId8"/>
    <p:sldId id="264" r:id="rId9"/>
    <p:sldId id="266" r:id="rId10"/>
    <p:sldId id="267" r:id="rId11"/>
    <p:sldId id="291" r:id="rId12"/>
    <p:sldId id="270" r:id="rId13"/>
    <p:sldId id="271" r:id="rId14"/>
    <p:sldId id="273" r:id="rId15"/>
    <p:sldId id="274" r:id="rId16"/>
    <p:sldId id="276" r:id="rId17"/>
    <p:sldId id="278" r:id="rId18"/>
    <p:sldId id="277" r:id="rId19"/>
    <p:sldId id="292" r:id="rId20"/>
    <p:sldId id="280" r:id="rId21"/>
    <p:sldId id="282" r:id="rId22"/>
    <p:sldId id="281" r:id="rId23"/>
    <p:sldId id="283" r:id="rId24"/>
    <p:sldId id="284" r:id="rId25"/>
    <p:sldId id="285" r:id="rId26"/>
    <p:sldId id="286" r:id="rId27"/>
    <p:sldId id="287" r:id="rId28"/>
    <p:sldId id="288" r:id="rId29"/>
    <p:sldId id="289" r:id="rId30"/>
    <p:sldId id="29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2864"/>
    <a:srgbClr val="EBBDA9"/>
    <a:srgbClr val="7BBBB0"/>
    <a:srgbClr val="9FD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66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4565AC-B622-4A20-9B57-8E095A6B57A6}" type="doc">
      <dgm:prSet loTypeId="urn:microsoft.com/office/officeart/2009/layout/CircleArrowProcess" loCatId="cycle" qsTypeId="urn:microsoft.com/office/officeart/2005/8/quickstyle/simple1" qsCatId="simple" csTypeId="urn:microsoft.com/office/officeart/2005/8/colors/accent4_1" csCatId="accent4" phldr="1"/>
      <dgm:spPr/>
      <dgm:t>
        <a:bodyPr/>
        <a:lstStyle/>
        <a:p>
          <a:endParaRPr lang="fr-FR"/>
        </a:p>
      </dgm:t>
    </dgm:pt>
    <dgm:pt modelId="{11C63FFF-3475-4D69-A2E2-2F3C71D485C7}">
      <dgm:prSet phldrT="[Texte]" custT="1"/>
      <dgm:spPr/>
      <dgm:t>
        <a:bodyPr/>
        <a:lstStyle/>
        <a:p>
          <a:r>
            <a:rPr lang="fr-FR" sz="1700" dirty="0">
              <a:latin typeface="Minion Pro" panose="02040503050306020203" pitchFamily="18" charset="0"/>
            </a:rPr>
            <a:t>Patient ou prestataire </a:t>
          </a:r>
        </a:p>
      </dgm:t>
    </dgm:pt>
    <dgm:pt modelId="{425D6C66-0B92-4A23-A00C-F1770F93F684}" type="parTrans" cxnId="{E0264519-D9E5-42EB-B3D3-2253EDDDFCFC}">
      <dgm:prSet/>
      <dgm:spPr/>
      <dgm:t>
        <a:bodyPr/>
        <a:lstStyle/>
        <a:p>
          <a:endParaRPr lang="fr-FR"/>
        </a:p>
      </dgm:t>
    </dgm:pt>
    <dgm:pt modelId="{6564C354-4907-4C91-9BCE-7AC83E17596E}" type="sibTrans" cxnId="{E0264519-D9E5-42EB-B3D3-2253EDDDFCFC}">
      <dgm:prSet/>
      <dgm:spPr/>
      <dgm:t>
        <a:bodyPr/>
        <a:lstStyle/>
        <a:p>
          <a:endParaRPr lang="fr-FR"/>
        </a:p>
      </dgm:t>
    </dgm:pt>
    <dgm:pt modelId="{752EA9A5-1566-4926-A4BA-2DDCAB4D6301}">
      <dgm:prSet phldrT="[Texte]" custT="1"/>
      <dgm:spPr/>
      <dgm:t>
        <a:bodyPr/>
        <a:lstStyle/>
        <a:p>
          <a:pPr marL="0" lvl="0" indent="0" algn="ctr" defTabSz="755650">
            <a:lnSpc>
              <a:spcPct val="90000"/>
            </a:lnSpc>
            <a:spcBef>
              <a:spcPct val="0"/>
            </a:spcBef>
            <a:spcAft>
              <a:spcPct val="35000"/>
            </a:spcAft>
            <a:buNone/>
          </a:pPr>
          <a:r>
            <a:rPr lang="fr-FR" sz="1700" kern="1200" dirty="0">
              <a:latin typeface="Minion Pro" panose="02040503050306020203" pitchFamily="18" charset="0"/>
              <a:ea typeface="+mn-ea"/>
              <a:cs typeface="+mn-cs"/>
            </a:rPr>
            <a:t>Accueil</a:t>
          </a:r>
        </a:p>
      </dgm:t>
    </dgm:pt>
    <dgm:pt modelId="{082D1B34-45B3-4E6C-84EA-118DCC3D6EA4}" type="parTrans" cxnId="{A94BC408-FFE8-4B1B-8E6C-C3D3E4260E36}">
      <dgm:prSet/>
      <dgm:spPr/>
      <dgm:t>
        <a:bodyPr/>
        <a:lstStyle/>
        <a:p>
          <a:endParaRPr lang="fr-FR"/>
        </a:p>
      </dgm:t>
    </dgm:pt>
    <dgm:pt modelId="{033AB47E-57D8-4ABE-BFC2-F90EC2E1CD27}" type="sibTrans" cxnId="{A94BC408-FFE8-4B1B-8E6C-C3D3E4260E36}">
      <dgm:prSet/>
      <dgm:spPr/>
      <dgm:t>
        <a:bodyPr/>
        <a:lstStyle/>
        <a:p>
          <a:endParaRPr lang="fr-FR"/>
        </a:p>
      </dgm:t>
    </dgm:pt>
    <dgm:pt modelId="{E8F0A856-EB5A-4B3D-BE68-F86FF6DE8B1A}">
      <dgm:prSet phldrT="[Texte]" custT="1"/>
      <dgm:spPr/>
      <dgm:t>
        <a:bodyPr/>
        <a:lstStyle/>
        <a:p>
          <a:r>
            <a:rPr lang="fr-FR" sz="1700" dirty="0">
              <a:latin typeface="Minion Pro" panose="02040503050306020203" pitchFamily="18" charset="0"/>
            </a:rPr>
            <a:t>Personne ou service   demandé</a:t>
          </a:r>
        </a:p>
      </dgm:t>
    </dgm:pt>
    <dgm:pt modelId="{55D6D38C-0373-415C-B2B9-F8F30898419B}" type="parTrans" cxnId="{952ABFC3-C16A-464D-AB49-A2D0A265B36A}">
      <dgm:prSet/>
      <dgm:spPr/>
      <dgm:t>
        <a:bodyPr/>
        <a:lstStyle/>
        <a:p>
          <a:endParaRPr lang="fr-FR"/>
        </a:p>
      </dgm:t>
    </dgm:pt>
    <dgm:pt modelId="{E71E5172-1AE9-42D2-8663-E687DC0E342C}" type="sibTrans" cxnId="{952ABFC3-C16A-464D-AB49-A2D0A265B36A}">
      <dgm:prSet/>
      <dgm:spPr/>
      <dgm:t>
        <a:bodyPr/>
        <a:lstStyle/>
        <a:p>
          <a:endParaRPr lang="fr-FR"/>
        </a:p>
      </dgm:t>
    </dgm:pt>
    <dgm:pt modelId="{04369B6F-31D6-45D2-AD03-1FE816074411}" type="pres">
      <dgm:prSet presAssocID="{B34565AC-B622-4A20-9B57-8E095A6B57A6}" presName="Name0" presStyleCnt="0">
        <dgm:presLayoutVars>
          <dgm:chMax val="7"/>
          <dgm:chPref val="7"/>
          <dgm:dir/>
          <dgm:animLvl val="lvl"/>
        </dgm:presLayoutVars>
      </dgm:prSet>
      <dgm:spPr/>
    </dgm:pt>
    <dgm:pt modelId="{B7E13BDC-D360-46CE-B310-93E9C814795E}" type="pres">
      <dgm:prSet presAssocID="{11C63FFF-3475-4D69-A2E2-2F3C71D485C7}" presName="Accent1" presStyleCnt="0"/>
      <dgm:spPr/>
    </dgm:pt>
    <dgm:pt modelId="{E60DC151-0406-4569-AA8D-39C7990D5FB0}" type="pres">
      <dgm:prSet presAssocID="{11C63FFF-3475-4D69-A2E2-2F3C71D485C7}" presName="Accent" presStyleLbl="node1" presStyleIdx="0" presStyleCnt="3"/>
      <dgm:spPr/>
    </dgm:pt>
    <dgm:pt modelId="{DEC66A7C-ECD1-4585-BB01-A79961ECF4EC}" type="pres">
      <dgm:prSet presAssocID="{11C63FFF-3475-4D69-A2E2-2F3C71D485C7}" presName="Parent1" presStyleLbl="revTx" presStyleIdx="0" presStyleCnt="3">
        <dgm:presLayoutVars>
          <dgm:chMax val="1"/>
          <dgm:chPref val="1"/>
          <dgm:bulletEnabled val="1"/>
        </dgm:presLayoutVars>
      </dgm:prSet>
      <dgm:spPr/>
    </dgm:pt>
    <dgm:pt modelId="{FE383BB9-B864-44CB-9A82-801F92D8B90D}" type="pres">
      <dgm:prSet presAssocID="{752EA9A5-1566-4926-A4BA-2DDCAB4D6301}" presName="Accent2" presStyleCnt="0"/>
      <dgm:spPr/>
    </dgm:pt>
    <dgm:pt modelId="{8966D039-30A9-450E-8C4C-FFBEC02FEB83}" type="pres">
      <dgm:prSet presAssocID="{752EA9A5-1566-4926-A4BA-2DDCAB4D6301}" presName="Accent" presStyleLbl="node1" presStyleIdx="1" presStyleCnt="3" custLinFactNeighborX="-550" custLinFactNeighborY="1651"/>
      <dgm:spPr/>
    </dgm:pt>
    <dgm:pt modelId="{CE69A7D7-3C70-48A2-BC3F-23FE5971E99A}" type="pres">
      <dgm:prSet presAssocID="{752EA9A5-1566-4926-A4BA-2DDCAB4D6301}" presName="Parent2" presStyleLbl="revTx" presStyleIdx="1" presStyleCnt="3">
        <dgm:presLayoutVars>
          <dgm:chMax val="1"/>
          <dgm:chPref val="1"/>
          <dgm:bulletEnabled val="1"/>
        </dgm:presLayoutVars>
      </dgm:prSet>
      <dgm:spPr/>
    </dgm:pt>
    <dgm:pt modelId="{2CAB9862-4FC9-4055-8775-7BD9FAA4C774}" type="pres">
      <dgm:prSet presAssocID="{E8F0A856-EB5A-4B3D-BE68-F86FF6DE8B1A}" presName="Accent3" presStyleCnt="0"/>
      <dgm:spPr/>
    </dgm:pt>
    <dgm:pt modelId="{09A167F4-90C4-428E-BCF7-6D312A1B47F9}" type="pres">
      <dgm:prSet presAssocID="{E8F0A856-EB5A-4B3D-BE68-F86FF6DE8B1A}" presName="Accent" presStyleLbl="node1" presStyleIdx="2" presStyleCnt="3"/>
      <dgm:spPr/>
    </dgm:pt>
    <dgm:pt modelId="{06B725F8-BFBE-41DA-9C3D-CB6E63927CFE}" type="pres">
      <dgm:prSet presAssocID="{E8F0A856-EB5A-4B3D-BE68-F86FF6DE8B1A}" presName="Parent3" presStyleLbl="revTx" presStyleIdx="2" presStyleCnt="3" custScaleX="95331">
        <dgm:presLayoutVars>
          <dgm:chMax val="1"/>
          <dgm:chPref val="1"/>
          <dgm:bulletEnabled val="1"/>
        </dgm:presLayoutVars>
      </dgm:prSet>
      <dgm:spPr/>
    </dgm:pt>
  </dgm:ptLst>
  <dgm:cxnLst>
    <dgm:cxn modelId="{A94BC408-FFE8-4B1B-8E6C-C3D3E4260E36}" srcId="{B34565AC-B622-4A20-9B57-8E095A6B57A6}" destId="{752EA9A5-1566-4926-A4BA-2DDCAB4D6301}" srcOrd="1" destOrd="0" parTransId="{082D1B34-45B3-4E6C-84EA-118DCC3D6EA4}" sibTransId="{033AB47E-57D8-4ABE-BFC2-F90EC2E1CD27}"/>
    <dgm:cxn modelId="{44DAA110-69F0-4A88-9C46-4BC9AE95F327}" type="presOf" srcId="{E8F0A856-EB5A-4B3D-BE68-F86FF6DE8B1A}" destId="{06B725F8-BFBE-41DA-9C3D-CB6E63927CFE}" srcOrd="0" destOrd="0" presId="urn:microsoft.com/office/officeart/2009/layout/CircleArrowProcess"/>
    <dgm:cxn modelId="{E0264519-D9E5-42EB-B3D3-2253EDDDFCFC}" srcId="{B34565AC-B622-4A20-9B57-8E095A6B57A6}" destId="{11C63FFF-3475-4D69-A2E2-2F3C71D485C7}" srcOrd="0" destOrd="0" parTransId="{425D6C66-0B92-4A23-A00C-F1770F93F684}" sibTransId="{6564C354-4907-4C91-9BCE-7AC83E17596E}"/>
    <dgm:cxn modelId="{84783526-05B4-40A1-84A2-1F5392B59CD0}" type="presOf" srcId="{B34565AC-B622-4A20-9B57-8E095A6B57A6}" destId="{04369B6F-31D6-45D2-AD03-1FE816074411}" srcOrd="0" destOrd="0" presId="urn:microsoft.com/office/officeart/2009/layout/CircleArrowProcess"/>
    <dgm:cxn modelId="{EACC589F-F6D2-4A00-A06E-ECE89C50B2CD}" type="presOf" srcId="{752EA9A5-1566-4926-A4BA-2DDCAB4D6301}" destId="{CE69A7D7-3C70-48A2-BC3F-23FE5971E99A}" srcOrd="0" destOrd="0" presId="urn:microsoft.com/office/officeart/2009/layout/CircleArrowProcess"/>
    <dgm:cxn modelId="{91947CA3-E0D8-41D8-A189-7D50F906DF9C}" type="presOf" srcId="{11C63FFF-3475-4D69-A2E2-2F3C71D485C7}" destId="{DEC66A7C-ECD1-4585-BB01-A79961ECF4EC}" srcOrd="0" destOrd="0" presId="urn:microsoft.com/office/officeart/2009/layout/CircleArrowProcess"/>
    <dgm:cxn modelId="{952ABFC3-C16A-464D-AB49-A2D0A265B36A}" srcId="{B34565AC-B622-4A20-9B57-8E095A6B57A6}" destId="{E8F0A856-EB5A-4B3D-BE68-F86FF6DE8B1A}" srcOrd="2" destOrd="0" parTransId="{55D6D38C-0373-415C-B2B9-F8F30898419B}" sibTransId="{E71E5172-1AE9-42D2-8663-E687DC0E342C}"/>
    <dgm:cxn modelId="{0F1CEC67-035A-46E3-A63D-360E46DA3480}" type="presParOf" srcId="{04369B6F-31D6-45D2-AD03-1FE816074411}" destId="{B7E13BDC-D360-46CE-B310-93E9C814795E}" srcOrd="0" destOrd="0" presId="urn:microsoft.com/office/officeart/2009/layout/CircleArrowProcess"/>
    <dgm:cxn modelId="{F76F431F-ED4C-4756-B3BE-4D49895E666B}" type="presParOf" srcId="{B7E13BDC-D360-46CE-B310-93E9C814795E}" destId="{E60DC151-0406-4569-AA8D-39C7990D5FB0}" srcOrd="0" destOrd="0" presId="urn:microsoft.com/office/officeart/2009/layout/CircleArrowProcess"/>
    <dgm:cxn modelId="{46936384-ED9D-4BA1-977B-E1AD6E13401A}" type="presParOf" srcId="{04369B6F-31D6-45D2-AD03-1FE816074411}" destId="{DEC66A7C-ECD1-4585-BB01-A79961ECF4EC}" srcOrd="1" destOrd="0" presId="urn:microsoft.com/office/officeart/2009/layout/CircleArrowProcess"/>
    <dgm:cxn modelId="{3AD6D5BE-3B5F-405E-9D83-C6D65A2CD9E9}" type="presParOf" srcId="{04369B6F-31D6-45D2-AD03-1FE816074411}" destId="{FE383BB9-B864-44CB-9A82-801F92D8B90D}" srcOrd="2" destOrd="0" presId="urn:microsoft.com/office/officeart/2009/layout/CircleArrowProcess"/>
    <dgm:cxn modelId="{F1F6AE32-1067-4EA5-B2E2-7A67BE825252}" type="presParOf" srcId="{FE383BB9-B864-44CB-9A82-801F92D8B90D}" destId="{8966D039-30A9-450E-8C4C-FFBEC02FEB83}" srcOrd="0" destOrd="0" presId="urn:microsoft.com/office/officeart/2009/layout/CircleArrowProcess"/>
    <dgm:cxn modelId="{1F067D9D-9A4A-4DBE-B8D1-970B967FD2C7}" type="presParOf" srcId="{04369B6F-31D6-45D2-AD03-1FE816074411}" destId="{CE69A7D7-3C70-48A2-BC3F-23FE5971E99A}" srcOrd="3" destOrd="0" presId="urn:microsoft.com/office/officeart/2009/layout/CircleArrowProcess"/>
    <dgm:cxn modelId="{2BD66493-FAC3-4B9F-9967-F5DEE598E9E7}" type="presParOf" srcId="{04369B6F-31D6-45D2-AD03-1FE816074411}" destId="{2CAB9862-4FC9-4055-8775-7BD9FAA4C774}" srcOrd="4" destOrd="0" presId="urn:microsoft.com/office/officeart/2009/layout/CircleArrowProcess"/>
    <dgm:cxn modelId="{DC1DB542-B0AB-4F5A-8477-5FF961C85D32}" type="presParOf" srcId="{2CAB9862-4FC9-4055-8775-7BD9FAA4C774}" destId="{09A167F4-90C4-428E-BCF7-6D312A1B47F9}" srcOrd="0" destOrd="0" presId="urn:microsoft.com/office/officeart/2009/layout/CircleArrowProcess"/>
    <dgm:cxn modelId="{81C7017F-CEB0-48CD-B72D-C5E71DE38E5D}" type="presParOf" srcId="{04369B6F-31D6-45D2-AD03-1FE816074411}" destId="{06B725F8-BFBE-41DA-9C3D-CB6E63927CFE}"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DC151-0406-4569-AA8D-39C7990D5FB0}">
      <dsp:nvSpPr>
        <dsp:cNvPr id="0" name=""/>
        <dsp:cNvSpPr/>
      </dsp:nvSpPr>
      <dsp:spPr>
        <a:xfrm>
          <a:off x="2079825" y="0"/>
          <a:ext cx="1749038" cy="1749305"/>
        </a:xfrm>
        <a:prstGeom prst="circularArrow">
          <a:avLst>
            <a:gd name="adj1" fmla="val 10980"/>
            <a:gd name="adj2" fmla="val 1142322"/>
            <a:gd name="adj3" fmla="val 4500000"/>
            <a:gd name="adj4" fmla="val 10800000"/>
            <a:gd name="adj5" fmla="val 12500"/>
          </a:avLst>
        </a:prstGeom>
        <a:solidFill>
          <a:schemeClr val="lt1">
            <a:hueOff val="0"/>
            <a:satOff val="0"/>
            <a:lumOff val="0"/>
            <a:alphaOff val="0"/>
          </a:schemeClr>
        </a:solidFill>
        <a:ln w="22225"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C66A7C-ECD1-4585-BB01-A79961ECF4EC}">
      <dsp:nvSpPr>
        <dsp:cNvPr id="0" name=""/>
        <dsp:cNvSpPr/>
      </dsp:nvSpPr>
      <dsp:spPr>
        <a:xfrm>
          <a:off x="2466420" y="631552"/>
          <a:ext cx="971907" cy="485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fr-FR" sz="1700" kern="1200" dirty="0">
              <a:latin typeface="Minion Pro" panose="02040503050306020203" pitchFamily="18" charset="0"/>
            </a:rPr>
            <a:t>Patient ou prestataire </a:t>
          </a:r>
        </a:p>
      </dsp:txBody>
      <dsp:txXfrm>
        <a:off x="2466420" y="631552"/>
        <a:ext cx="971907" cy="485837"/>
      </dsp:txXfrm>
    </dsp:sp>
    <dsp:sp modelId="{8966D039-30A9-450E-8C4C-FFBEC02FEB83}">
      <dsp:nvSpPr>
        <dsp:cNvPr id="0" name=""/>
        <dsp:cNvSpPr/>
      </dsp:nvSpPr>
      <dsp:spPr>
        <a:xfrm>
          <a:off x="1584416" y="1033986"/>
          <a:ext cx="1749038" cy="1749305"/>
        </a:xfrm>
        <a:prstGeom prst="leftCircularArrow">
          <a:avLst>
            <a:gd name="adj1" fmla="val 10980"/>
            <a:gd name="adj2" fmla="val 1142322"/>
            <a:gd name="adj3" fmla="val 6300000"/>
            <a:gd name="adj4" fmla="val 18900000"/>
            <a:gd name="adj5" fmla="val 12500"/>
          </a:avLst>
        </a:prstGeom>
        <a:solidFill>
          <a:schemeClr val="lt1">
            <a:hueOff val="0"/>
            <a:satOff val="0"/>
            <a:lumOff val="0"/>
            <a:alphaOff val="0"/>
          </a:schemeClr>
        </a:solidFill>
        <a:ln w="22225"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69A7D7-3C70-48A2-BC3F-23FE5971E99A}">
      <dsp:nvSpPr>
        <dsp:cNvPr id="0" name=""/>
        <dsp:cNvSpPr/>
      </dsp:nvSpPr>
      <dsp:spPr>
        <a:xfrm>
          <a:off x="1982601" y="1642471"/>
          <a:ext cx="971907" cy="485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fr-FR" sz="1700" kern="1200" dirty="0">
              <a:latin typeface="Minion Pro" panose="02040503050306020203" pitchFamily="18" charset="0"/>
              <a:ea typeface="+mn-ea"/>
              <a:cs typeface="+mn-cs"/>
            </a:rPr>
            <a:t>Accueil</a:t>
          </a:r>
        </a:p>
      </dsp:txBody>
      <dsp:txXfrm>
        <a:off x="1982601" y="1642471"/>
        <a:ext cx="971907" cy="485837"/>
      </dsp:txXfrm>
    </dsp:sp>
    <dsp:sp modelId="{09A167F4-90C4-428E-BCF7-6D312A1B47F9}">
      <dsp:nvSpPr>
        <dsp:cNvPr id="0" name=""/>
        <dsp:cNvSpPr/>
      </dsp:nvSpPr>
      <dsp:spPr>
        <a:xfrm>
          <a:off x="2204310" y="2130489"/>
          <a:ext cx="1502695" cy="1503297"/>
        </a:xfrm>
        <a:prstGeom prst="blockArc">
          <a:avLst>
            <a:gd name="adj1" fmla="val 13500000"/>
            <a:gd name="adj2" fmla="val 10800000"/>
            <a:gd name="adj3" fmla="val 12740"/>
          </a:avLst>
        </a:prstGeom>
        <a:solidFill>
          <a:schemeClr val="lt1">
            <a:hueOff val="0"/>
            <a:satOff val="0"/>
            <a:lumOff val="0"/>
            <a:alphaOff val="0"/>
          </a:schemeClr>
        </a:solidFill>
        <a:ln w="22225"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B725F8-BFBE-41DA-9C3D-CB6E63927CFE}">
      <dsp:nvSpPr>
        <dsp:cNvPr id="0" name=""/>
        <dsp:cNvSpPr/>
      </dsp:nvSpPr>
      <dsp:spPr>
        <a:xfrm>
          <a:off x="2491408" y="2654844"/>
          <a:ext cx="926528" cy="485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fr-FR" sz="1700" kern="1200" dirty="0">
              <a:latin typeface="Minion Pro" panose="02040503050306020203" pitchFamily="18" charset="0"/>
            </a:rPr>
            <a:t>Personne ou service   demandé</a:t>
          </a:r>
        </a:p>
      </dsp:txBody>
      <dsp:txXfrm>
        <a:off x="2491408" y="2654844"/>
        <a:ext cx="926528" cy="485837"/>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81191" y="1020431"/>
            <a:ext cx="10993549" cy="1475013"/>
          </a:xfrm>
          <a:effectLst/>
        </p:spPr>
        <p:txBody>
          <a:bodyPr anchor="b">
            <a:normAutofit/>
          </a:bodyPr>
          <a:lstStyle>
            <a:lvl1pPr>
              <a:defRPr sz="3600" baseline="0">
                <a:solidFill>
                  <a:srgbClr val="7BBBB0"/>
                </a:solidFill>
                <a:latin typeface="Minion Pro" panose="02040503050306020203" pitchFamily="18" charset="0"/>
              </a:defRPr>
            </a:lvl1pPr>
          </a:lstStyle>
          <a:p>
            <a:r>
              <a:rPr lang="fr-FR" dirty="0"/>
              <a:t>Modifiez le style du titre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baseline="0">
                <a:solidFill>
                  <a:srgbClr val="7528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Modifier le style des sous-titres du masque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baseline="0">
                <a:solidFill>
                  <a:schemeClr val="bg1"/>
                </a:solidFill>
              </a:defRPr>
            </a:lvl1pPr>
          </a:lstStyle>
          <a:p>
            <a:fld id="{B61BEF0D-F0BB-DE4B-95CE-6DB70DBA9567}" type="datetimeFigureOut">
              <a:rPr lang="en-US" smtClean="0"/>
              <a:pPr/>
              <a:t>6/4/2025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baseline="0">
                <a:solidFill>
                  <a:schemeClr val="bg1"/>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baseline="0">
                <a:solidFill>
                  <a:schemeClr val="bg1"/>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 name="Rectangle 1">
            <a:extLst>
              <a:ext uri="{FF2B5EF4-FFF2-40B4-BE49-F238E27FC236}">
                <a16:creationId xmlns:a16="http://schemas.microsoft.com/office/drawing/2014/main" id="{9430CA0D-4682-8204-36EE-AAB060887CAB}"/>
              </a:ext>
            </a:extLst>
          </p:cNvPr>
          <p:cNvSpPr>
            <a:spLocks noChangeAspect="1"/>
          </p:cNvSpPr>
          <p:nvPr userDrawn="1"/>
        </p:nvSpPr>
        <p:spPr>
          <a:xfrm>
            <a:off x="441331" y="999203"/>
            <a:ext cx="11309338" cy="815948"/>
          </a:xfrm>
          <a:prstGeom prst="rect">
            <a:avLst/>
          </a:prstGeom>
          <a:solidFill>
            <a:srgbClr val="EBBDA9"/>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41331" y="999202"/>
            <a:ext cx="11029616" cy="643237"/>
          </a:xfrm>
        </p:spPr>
        <p:txBody>
          <a:bodyPr/>
          <a:lstStyle/>
          <a:p>
            <a:r>
              <a:rPr lang="fr-FR"/>
              <a:t>Modifiez le style du titre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rgbClr val="752864"/>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6/4/2025</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Rectangle 6"/>
          <p:cNvSpPr>
            <a:spLocks noChangeAspect="1"/>
          </p:cNvSpPr>
          <p:nvPr userDrawn="1"/>
        </p:nvSpPr>
        <p:spPr>
          <a:xfrm>
            <a:off x="441331" y="999203"/>
            <a:ext cx="11309338" cy="815948"/>
          </a:xfrm>
          <a:prstGeom prst="rect">
            <a:avLst/>
          </a:prstGeom>
          <a:solidFill>
            <a:srgbClr val="EBBDA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lvl1pPr>
              <a:defRPr baseline="0">
                <a:solidFill>
                  <a:schemeClr val="bg1"/>
                </a:solidFill>
                <a:latin typeface="Minion Pro" panose="02040503050306020203" pitchFamily="18" charset="0"/>
              </a:defRPr>
            </a:lvl1pPr>
          </a:lstStyle>
          <a:p>
            <a:r>
              <a:rPr lang="fr-FR" dirty="0"/>
              <a:t>Modifiez le style du titre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297" y="6375322"/>
            <a:ext cx="1052508" cy="365125"/>
          </a:xfrm>
        </p:spPr>
        <p:txBody>
          <a:bodyPr/>
          <a:lstStyle/>
          <a:p>
            <a:fld id="{D57F1E4F-1CFF-5643-939E-217C01CDF565}" type="slidenum">
              <a:rPr lang="en-US" dirty="0"/>
              <a:pPr/>
              <a:t>‹N°›</a:t>
            </a:fld>
            <a:endParaRPr lang="en-US" dirty="0"/>
          </a:p>
        </p:txBody>
      </p:sp>
      <p:sp>
        <p:nvSpPr>
          <p:cNvPr id="9" name="Text Placeholder 2">
            <a:extLst>
              <a:ext uri="{FF2B5EF4-FFF2-40B4-BE49-F238E27FC236}">
                <a16:creationId xmlns:a16="http://schemas.microsoft.com/office/drawing/2014/main" id="{DF704B3F-3C1F-4870-AABA-05600D00D6BE}"/>
              </a:ext>
            </a:extLst>
          </p:cNvPr>
          <p:cNvSpPr>
            <a:spLocks noGrp="1"/>
          </p:cNvSpPr>
          <p:nvPr>
            <p:ph idx="1"/>
          </p:nvPr>
        </p:nvSpPr>
        <p:spPr>
          <a:xfrm>
            <a:off x="581192" y="2336003"/>
            <a:ext cx="11029616" cy="3522794"/>
          </a:xfrm>
          <a:prstGeom prst="rect">
            <a:avLst/>
          </a:prstGeom>
        </p:spPr>
        <p:txBody>
          <a:bodyPr vert="horz" lIns="91440" tIns="45720" rIns="91440" bIns="45720" rtlCol="0" anchor="ctr">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78439" y="1455741"/>
            <a:ext cx="11029615" cy="1497507"/>
          </a:xfrm>
        </p:spPr>
        <p:txBody>
          <a:bodyPr anchor="b">
            <a:normAutofit/>
          </a:bodyPr>
          <a:lstStyle>
            <a:lvl1pPr algn="l">
              <a:defRPr sz="3600" b="0" cap="all" baseline="0">
                <a:solidFill>
                  <a:srgbClr val="752864"/>
                </a:solidFill>
                <a:latin typeface="Minion Pro" panose="02040503050306020203" pitchFamily="18" charset="0"/>
              </a:defRPr>
            </a:lvl1pPr>
          </a:lstStyle>
          <a:p>
            <a:r>
              <a:rPr lang="fr-FR" dirty="0"/>
              <a:t>Modifiez le style du titre</a:t>
            </a:r>
            <a:endParaRPr lang="en-US" dirty="0"/>
          </a:p>
        </p:txBody>
      </p:sp>
      <p:sp>
        <p:nvSpPr>
          <p:cNvPr id="3" name="Text Placeholder 2"/>
          <p:cNvSpPr>
            <a:spLocks noGrp="1"/>
          </p:cNvSpPr>
          <p:nvPr>
            <p:ph type="body" idx="1"/>
          </p:nvPr>
        </p:nvSpPr>
        <p:spPr>
          <a:xfrm>
            <a:off x="594876" y="3049501"/>
            <a:ext cx="11029615" cy="600556"/>
          </a:xfrm>
        </p:spPr>
        <p:txBody>
          <a:bodyPr anchor="t">
            <a:normAutofit/>
          </a:bodyPr>
          <a:lstStyle>
            <a:lvl1pPr marL="0" indent="0" algn="l">
              <a:buNone/>
              <a:defRPr sz="1800" cap="all" baseline="0">
                <a:solidFill>
                  <a:srgbClr val="7BBBB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Modifier les styles du texte du masque</a:t>
            </a:r>
          </a:p>
        </p:txBody>
      </p:sp>
      <p:sp>
        <p:nvSpPr>
          <p:cNvPr id="4" name="Date Placeholder 3"/>
          <p:cNvSpPr>
            <a:spLocks noGrp="1"/>
          </p:cNvSpPr>
          <p:nvPr>
            <p:ph type="dt" sz="half" idx="10"/>
          </p:nvPr>
        </p:nvSpPr>
        <p:spPr/>
        <p:txBody>
          <a:bodyPr/>
          <a:lstStyle>
            <a:lvl1pPr>
              <a:defRPr baseline="0">
                <a:solidFill>
                  <a:schemeClr val="bg1"/>
                </a:solidFill>
              </a:defRPr>
            </a:lvl1pPr>
          </a:lstStyle>
          <a:p>
            <a:fld id="{B61BEF0D-F0BB-DE4B-95CE-6DB70DBA9567}" type="datetimeFigureOut">
              <a:rPr lang="en-US" smtClean="0"/>
              <a:pPr/>
              <a:t>6/4/2025</a:t>
            </a:fld>
            <a:endParaRPr lang="en-US" dirty="0"/>
          </a:p>
        </p:txBody>
      </p:sp>
      <p:sp>
        <p:nvSpPr>
          <p:cNvPr id="5" name="Footer Placeholder 4"/>
          <p:cNvSpPr>
            <a:spLocks noGrp="1"/>
          </p:cNvSpPr>
          <p:nvPr>
            <p:ph type="ftr" sz="quarter" idx="11"/>
          </p:nvPr>
        </p:nvSpPr>
        <p:spPr/>
        <p:txBody>
          <a:bodyPr/>
          <a:lstStyle>
            <a:lvl1pPr>
              <a:defRPr baseline="0">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baseline="0">
                <a:solidFill>
                  <a:schemeClr val="bg1"/>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1190" y="2605541"/>
            <a:ext cx="5422390" cy="3633047"/>
          </a:xfrm>
        </p:spPr>
        <p:txBody>
          <a:bodyPr>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6188422" y="2605541"/>
            <a:ext cx="5422392" cy="363304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
        <p:nvSpPr>
          <p:cNvPr id="9" name="Rectangle 8">
            <a:extLst>
              <a:ext uri="{FF2B5EF4-FFF2-40B4-BE49-F238E27FC236}">
                <a16:creationId xmlns:a16="http://schemas.microsoft.com/office/drawing/2014/main" id="{62E0986D-352F-2773-432D-3139F877C44D}"/>
              </a:ext>
            </a:extLst>
          </p:cNvPr>
          <p:cNvSpPr>
            <a:spLocks noChangeAspect="1"/>
          </p:cNvSpPr>
          <p:nvPr userDrawn="1"/>
        </p:nvSpPr>
        <p:spPr>
          <a:xfrm>
            <a:off x="441331" y="999203"/>
            <a:ext cx="11309338" cy="815948"/>
          </a:xfrm>
          <a:prstGeom prst="rect">
            <a:avLst/>
          </a:prstGeom>
          <a:solidFill>
            <a:srgbClr val="EBBDA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88772" y="826819"/>
            <a:ext cx="11029616" cy="988332"/>
          </a:xfrm>
        </p:spPr>
        <p:txBody>
          <a:bodyPr/>
          <a:lstStyle>
            <a:lvl1pPr>
              <a:defRPr baseline="0">
                <a:latin typeface="Minion Pro" panose="02040503050306020203" pitchFamily="18" charset="0"/>
              </a:defRPr>
            </a:lvl1pPr>
          </a:lstStyle>
          <a:p>
            <a:r>
              <a:rPr lang="fr-FR" dirty="0"/>
              <a:t>Modifiez le style du titre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1190" y="2415362"/>
            <a:ext cx="5087075" cy="536005"/>
          </a:xfrm>
        </p:spPr>
        <p:txBody>
          <a:bodyPr anchor="b">
            <a:noAutofit/>
          </a:bodyPr>
          <a:lstStyle>
            <a:lvl1pPr marL="0" indent="0">
              <a:buNone/>
              <a:defRPr sz="2200" b="0" baseline="0">
                <a:solidFill>
                  <a:srgbClr val="752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4" name="Content Placeholder 3"/>
          <p:cNvSpPr>
            <a:spLocks noGrp="1"/>
          </p:cNvSpPr>
          <p:nvPr>
            <p:ph sz="half" idx="2"/>
          </p:nvPr>
        </p:nvSpPr>
        <p:spPr>
          <a:xfrm>
            <a:off x="581190" y="3091393"/>
            <a:ext cx="5087073" cy="2934999"/>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96000" y="2401938"/>
            <a:ext cx="5393100" cy="553373"/>
          </a:xfrm>
        </p:spPr>
        <p:txBody>
          <a:bodyPr anchor="b">
            <a:noAutofit/>
          </a:bodyPr>
          <a:lstStyle>
            <a:lvl1pPr marL="0" indent="0">
              <a:buNone/>
              <a:defRPr sz="2200" b="0" baseline="0">
                <a:solidFill>
                  <a:srgbClr val="752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6" name="Content Placeholder 5"/>
          <p:cNvSpPr>
            <a:spLocks noGrp="1"/>
          </p:cNvSpPr>
          <p:nvPr>
            <p:ph sz="quarter" idx="4"/>
          </p:nvPr>
        </p:nvSpPr>
        <p:spPr>
          <a:xfrm>
            <a:off x="6096000" y="3102702"/>
            <a:ext cx="5393100" cy="2934999"/>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
        <p:nvSpPr>
          <p:cNvPr id="2" name="Rectangle 1">
            <a:extLst>
              <a:ext uri="{FF2B5EF4-FFF2-40B4-BE49-F238E27FC236}">
                <a16:creationId xmlns:a16="http://schemas.microsoft.com/office/drawing/2014/main" id="{B2B0C1FC-19F0-587C-5B59-D999DD3A4D8C}"/>
              </a:ext>
            </a:extLst>
          </p:cNvPr>
          <p:cNvSpPr>
            <a:spLocks noChangeAspect="1"/>
          </p:cNvSpPr>
          <p:nvPr userDrawn="1"/>
        </p:nvSpPr>
        <p:spPr>
          <a:xfrm>
            <a:off x="441331" y="999203"/>
            <a:ext cx="11309338" cy="815948"/>
          </a:xfrm>
          <a:prstGeom prst="rect">
            <a:avLst/>
          </a:prstGeom>
          <a:solidFill>
            <a:srgbClr val="EBBDA9"/>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59484" y="1087655"/>
            <a:ext cx="11029616" cy="557932"/>
          </a:xfrm>
        </p:spPr>
        <p:txBody>
          <a:bodyPr/>
          <a:lstStyle>
            <a:lvl1pPr>
              <a:defRPr baseline="0">
                <a:latin typeface="Minion Pro" panose="02040503050306020203" pitchFamily="18" charset="0"/>
              </a:defRPr>
            </a:lvl1pPr>
          </a:lstStyle>
          <a:p>
            <a:r>
              <a:rPr lang="fr-FR" dirty="0"/>
              <a:t>Modifiez le style du titre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6/4/2025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
        <p:nvSpPr>
          <p:cNvPr id="2" name="Rectangle 1">
            <a:extLst>
              <a:ext uri="{FF2B5EF4-FFF2-40B4-BE49-F238E27FC236}">
                <a16:creationId xmlns:a16="http://schemas.microsoft.com/office/drawing/2014/main" id="{463AC351-491E-3869-E0A1-466D9315192D}"/>
              </a:ext>
            </a:extLst>
          </p:cNvPr>
          <p:cNvSpPr>
            <a:spLocks noChangeAspect="1"/>
          </p:cNvSpPr>
          <p:nvPr userDrawn="1"/>
        </p:nvSpPr>
        <p:spPr>
          <a:xfrm>
            <a:off x="441331" y="999203"/>
            <a:ext cx="11309338" cy="815948"/>
          </a:xfrm>
          <a:prstGeom prst="rect">
            <a:avLst/>
          </a:prstGeom>
          <a:solidFill>
            <a:srgbClr val="EBBDA9"/>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41331" y="1120648"/>
            <a:ext cx="11029616" cy="573057"/>
          </a:xfrm>
        </p:spPr>
        <p:txBody>
          <a:bodyPr/>
          <a:lstStyle>
            <a:lvl1pPr>
              <a:defRPr baseline="0">
                <a:latin typeface="Minion Pro" panose="02040503050306020203" pitchFamily="18" charset="0"/>
              </a:defRPr>
            </a:lvl1pPr>
          </a:lstStyle>
          <a:p>
            <a:r>
              <a:rPr lang="fr-FR" dirty="0"/>
              <a:t>Modifiez le style du titre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fr-FR"/>
              <a:t>Modifiez le style du titre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6/4/2025</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6/4/2025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7605949" y="6379649"/>
            <a:ext cx="2844799" cy="365125"/>
          </a:xfrm>
          <a:prstGeom prst="rect">
            <a:avLst/>
          </a:prstGeom>
        </p:spPr>
        <p:txBody>
          <a:bodyPr vert="horz" lIns="91440" tIns="45720" rIns="91440" bIns="45720" rtlCol="0" anchor="ctr"/>
          <a:lstStyle>
            <a:lvl1pPr algn="r">
              <a:defRPr sz="900" baseline="0">
                <a:solidFill>
                  <a:schemeClr val="accent4">
                    <a:lumMod val="50000"/>
                  </a:schemeClr>
                </a:solidFill>
                <a:latin typeface="Minion Pro" panose="02040503050306020203" pitchFamily="18" charset="0"/>
              </a:defRPr>
            </a:lvl1pPr>
          </a:lstStyle>
          <a:p>
            <a:fld id="{B61BEF0D-F0BB-DE4B-95CE-6DB70DBA9567}" type="datetimeFigureOut">
              <a:rPr lang="en-US" smtClean="0"/>
              <a:pPr/>
              <a:t>6/4/2025</a:t>
            </a:fld>
            <a:endParaRPr lang="en-US" dirty="0"/>
          </a:p>
        </p:txBody>
      </p:sp>
      <p:sp>
        <p:nvSpPr>
          <p:cNvPr id="5" name="Footer Placeholder 4"/>
          <p:cNvSpPr>
            <a:spLocks noGrp="1"/>
          </p:cNvSpPr>
          <p:nvPr>
            <p:ph type="ftr" sz="quarter" idx="3"/>
          </p:nvPr>
        </p:nvSpPr>
        <p:spPr>
          <a:xfrm>
            <a:off x="581190" y="6375323"/>
            <a:ext cx="6917210" cy="365125"/>
          </a:xfrm>
          <a:prstGeom prst="rect">
            <a:avLst/>
          </a:prstGeom>
        </p:spPr>
        <p:txBody>
          <a:bodyPr vert="horz" lIns="91440" tIns="45720" rIns="91440" bIns="45720" rtlCol="0" anchor="ctr"/>
          <a:lstStyle>
            <a:lvl1pPr algn="l">
              <a:defRPr sz="900" cap="all" baseline="0">
                <a:solidFill>
                  <a:schemeClr val="accent4">
                    <a:lumMod val="50000"/>
                  </a:schemeClr>
                </a:solidFill>
                <a:latin typeface="Minion Pro" panose="02040503050306020203" pitchFamily="18" charset="0"/>
              </a:defRPr>
            </a:lvl1pPr>
          </a:lstStyle>
          <a:p>
            <a:endParaRPr lang="en-US" dirty="0"/>
          </a:p>
        </p:txBody>
      </p:sp>
      <p:sp>
        <p:nvSpPr>
          <p:cNvPr id="6" name="Slide Number Placeholder 5"/>
          <p:cNvSpPr>
            <a:spLocks noGrp="1"/>
          </p:cNvSpPr>
          <p:nvPr>
            <p:ph type="sldNum" sz="quarter" idx="4"/>
          </p:nvPr>
        </p:nvSpPr>
        <p:spPr>
          <a:xfrm>
            <a:off x="10558298" y="6379649"/>
            <a:ext cx="1052510" cy="365125"/>
          </a:xfrm>
          <a:prstGeom prst="rect">
            <a:avLst/>
          </a:prstGeom>
        </p:spPr>
        <p:txBody>
          <a:bodyPr vert="horz" lIns="91440" tIns="45720" rIns="91440" bIns="45720" rtlCol="0" anchor="ctr"/>
          <a:lstStyle>
            <a:lvl1pPr algn="r">
              <a:defRPr sz="900" baseline="0">
                <a:solidFill>
                  <a:schemeClr val="accent4">
                    <a:lumMod val="50000"/>
                  </a:schemeClr>
                </a:solidFill>
                <a:latin typeface="Minion Pro" panose="02040503050306020203" pitchFamily="18" charset="0"/>
              </a:defRPr>
            </a:lvl1pPr>
          </a:lstStyle>
          <a:p>
            <a:fld id="{D57F1E4F-1CFF-5643-939E-217C01CDF565}" type="slidenum">
              <a:rPr lang="en-US" smtClean="0"/>
              <a:pPr/>
              <a:t>‹N°›</a:t>
            </a:fld>
            <a:endParaRPr lang="en-US" dirty="0"/>
          </a:p>
        </p:txBody>
      </p:sp>
      <p:pic>
        <p:nvPicPr>
          <p:cNvPr id="7" name="Image 6">
            <a:extLst>
              <a:ext uri="{FF2B5EF4-FFF2-40B4-BE49-F238E27FC236}">
                <a16:creationId xmlns:a16="http://schemas.microsoft.com/office/drawing/2014/main" id="{6B66AF87-E6D7-503E-3116-FEAEC834E14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210150" y="34226"/>
            <a:ext cx="1191205" cy="80012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rgbClr val="752864"/>
        </a:buClr>
        <a:buSzPct val="92000"/>
        <a:buFont typeface="Wingdings 2" panose="05020102010507070707" pitchFamily="18" charset="2"/>
        <a:buChar char=""/>
        <a:defRPr sz="1800" kern="1200" baseline="0">
          <a:solidFill>
            <a:schemeClr val="accent4">
              <a:lumMod val="50000"/>
            </a:schemeClr>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752864"/>
        </a:buClr>
        <a:buSzPct val="92000"/>
        <a:buFont typeface="Wingdings 2" panose="05020102010507070707" pitchFamily="18" charset="2"/>
        <a:buChar char=""/>
        <a:defRPr sz="1600" kern="1200" baseline="0">
          <a:solidFill>
            <a:schemeClr val="accent4">
              <a:lumMod val="50000"/>
            </a:schemeClr>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752864"/>
        </a:buClr>
        <a:buSzPct val="92000"/>
        <a:buFont typeface="Wingdings 2" panose="05020102010507070707" pitchFamily="18" charset="2"/>
        <a:buChar char=""/>
        <a:defRPr sz="1400" kern="1200" baseline="0">
          <a:solidFill>
            <a:schemeClr val="accent4">
              <a:lumMod val="50000"/>
            </a:schemeClr>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752864"/>
        </a:buClr>
        <a:buSzPct val="92000"/>
        <a:buFont typeface="Wingdings 2" panose="05020102010507070707" pitchFamily="18" charset="2"/>
        <a:buChar char=""/>
        <a:defRPr sz="1200" kern="1200" baseline="0">
          <a:solidFill>
            <a:schemeClr val="accent4">
              <a:lumMod val="50000"/>
            </a:schemeClr>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752864"/>
        </a:buClr>
        <a:buSzPct val="92000"/>
        <a:buFont typeface="Wingdings 2" panose="05020102010507070707" pitchFamily="18" charset="2"/>
        <a:buChar char=""/>
        <a:defRPr sz="1200" kern="1200" baseline="0">
          <a:solidFill>
            <a:schemeClr val="accent4">
              <a:lumMod val="50000"/>
            </a:schemeClr>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hemeOverride" Target="../theme/themeOverride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625A7E-6565-1A85-CF7E-BE5C60B98536}"/>
              </a:ext>
            </a:extLst>
          </p:cNvPr>
          <p:cNvSpPr/>
          <p:nvPr/>
        </p:nvSpPr>
        <p:spPr>
          <a:xfrm>
            <a:off x="464567" y="2180990"/>
            <a:ext cx="11262866" cy="3304800"/>
          </a:xfrm>
          <a:prstGeom prst="rect">
            <a:avLst/>
          </a:prstGeom>
          <a:solidFill>
            <a:srgbClr val="EBBDA9"/>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5459CF05-CDA4-4294-B96F-855249E5A6B5}"/>
              </a:ext>
            </a:extLst>
          </p:cNvPr>
          <p:cNvSpPr>
            <a:spLocks noGrp="1"/>
          </p:cNvSpPr>
          <p:nvPr>
            <p:ph type="ctrTitle"/>
          </p:nvPr>
        </p:nvSpPr>
        <p:spPr>
          <a:xfrm>
            <a:off x="599227" y="2180990"/>
            <a:ext cx="10993549" cy="843620"/>
          </a:xfrm>
        </p:spPr>
        <p:txBody>
          <a:bodyPr>
            <a:normAutofit/>
          </a:bodyPr>
          <a:lstStyle/>
          <a:p>
            <a:pPr algn="ctr"/>
            <a:r>
              <a:rPr lang="fr-FR" sz="4000" b="1" dirty="0">
                <a:solidFill>
                  <a:schemeClr val="bg1"/>
                </a:solidFill>
                <a:latin typeface="Poppins" panose="00000500000000000000" pitchFamily="2" charset="0"/>
                <a:cs typeface="Poppins" panose="00000500000000000000" pitchFamily="2" charset="0"/>
              </a:rPr>
              <a:t>Guide de la conduite à l’accueil</a:t>
            </a:r>
          </a:p>
        </p:txBody>
      </p:sp>
      <p:sp>
        <p:nvSpPr>
          <p:cNvPr id="6" name="Sous-titre 5">
            <a:extLst>
              <a:ext uri="{FF2B5EF4-FFF2-40B4-BE49-F238E27FC236}">
                <a16:creationId xmlns:a16="http://schemas.microsoft.com/office/drawing/2014/main" id="{D28793D7-0D36-416B-8932-B511E0F1E5EA}"/>
              </a:ext>
            </a:extLst>
          </p:cNvPr>
          <p:cNvSpPr>
            <a:spLocks noGrp="1"/>
          </p:cNvSpPr>
          <p:nvPr>
            <p:ph type="subTitle" idx="1"/>
          </p:nvPr>
        </p:nvSpPr>
        <p:spPr>
          <a:xfrm>
            <a:off x="599227" y="3833390"/>
            <a:ext cx="10993546" cy="590321"/>
          </a:xfrm>
        </p:spPr>
        <p:txBody>
          <a:bodyPr>
            <a:normAutofit/>
          </a:bodyPr>
          <a:lstStyle/>
          <a:p>
            <a:pPr algn="ctr"/>
            <a:r>
              <a:rPr lang="fr-FR" sz="2000" b="1" dirty="0">
                <a:latin typeface="Poppins" panose="00000500000000000000" pitchFamily="2" charset="0"/>
                <a:cs typeface="Poppins" panose="00000500000000000000" pitchFamily="2" charset="0"/>
              </a:rPr>
              <a:t>Support de formation</a:t>
            </a:r>
          </a:p>
        </p:txBody>
      </p:sp>
      <p:sp>
        <p:nvSpPr>
          <p:cNvPr id="10" name="ZoneTexte 2">
            <a:extLst>
              <a:ext uri="{FF2B5EF4-FFF2-40B4-BE49-F238E27FC236}">
                <a16:creationId xmlns:a16="http://schemas.microsoft.com/office/drawing/2014/main" id="{A85E5DC5-71EF-4AD5-84C7-1B4D0869FFB8}"/>
              </a:ext>
            </a:extLst>
          </p:cNvPr>
          <p:cNvSpPr txBox="1"/>
          <p:nvPr/>
        </p:nvSpPr>
        <p:spPr>
          <a:xfrm>
            <a:off x="464567" y="4988085"/>
            <a:ext cx="1749287" cy="4308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100" dirty="0">
                <a:solidFill>
                  <a:schemeClr val="bg1"/>
                </a:solidFill>
                <a:latin typeface="Calibri" panose="020F0502020204030204" pitchFamily="34" charset="0"/>
                <a:cs typeface="Calibri" panose="020F0502020204030204" pitchFamily="34" charset="0"/>
              </a:rPr>
              <a:t>PO01-SI0002</a:t>
            </a:r>
          </a:p>
          <a:p>
            <a:r>
              <a:rPr lang="fr-FR" sz="1100" dirty="0">
                <a:solidFill>
                  <a:schemeClr val="bg1"/>
                </a:solidFill>
                <a:latin typeface="Calibri" panose="020F0502020204030204" pitchFamily="34" charset="0"/>
                <a:cs typeface="Calibri" panose="020F0502020204030204" pitchFamily="34" charset="0"/>
              </a:rPr>
              <a:t>V4</a:t>
            </a:r>
          </a:p>
        </p:txBody>
      </p:sp>
    </p:spTree>
    <p:extLst>
      <p:ext uri="{BB962C8B-B14F-4D97-AF65-F5344CB8AC3E}">
        <p14:creationId xmlns:p14="http://schemas.microsoft.com/office/powerpoint/2010/main" val="2134945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2FEEE5-4EAA-404C-BD1D-CF557BB53AC0}"/>
              </a:ext>
            </a:extLst>
          </p:cNvPr>
          <p:cNvSpPr>
            <a:spLocks noGrp="1"/>
          </p:cNvSpPr>
          <p:nvPr>
            <p:ph type="title"/>
          </p:nvPr>
        </p:nvSpPr>
        <p:spPr>
          <a:xfrm>
            <a:off x="489285" y="1063256"/>
            <a:ext cx="11029616" cy="654188"/>
          </a:xfrm>
        </p:spPr>
        <p:txBody>
          <a:bodyPr>
            <a:normAutofit/>
          </a:bodyPr>
          <a:lstStyle/>
          <a:p>
            <a:r>
              <a:rPr lang="fr-FR" sz="2400" b="1" cap="none" dirty="0">
                <a:latin typeface="Poppins" panose="00000500000000000000" pitchFamily="2" charset="0"/>
                <a:cs typeface="Poppins" panose="00000500000000000000" pitchFamily="2" charset="0"/>
              </a:rPr>
              <a:t>Les règles de priorité</a:t>
            </a:r>
          </a:p>
        </p:txBody>
      </p:sp>
      <p:sp>
        <p:nvSpPr>
          <p:cNvPr id="4" name="Espace réservé du contenu 3">
            <a:extLst>
              <a:ext uri="{FF2B5EF4-FFF2-40B4-BE49-F238E27FC236}">
                <a16:creationId xmlns:a16="http://schemas.microsoft.com/office/drawing/2014/main" id="{8565E86A-815B-4E26-B5DF-3CFD78F80FB0}"/>
              </a:ext>
            </a:extLst>
          </p:cNvPr>
          <p:cNvSpPr>
            <a:spLocks noGrp="1"/>
          </p:cNvSpPr>
          <p:nvPr>
            <p:ph sz="half" idx="2"/>
          </p:nvPr>
        </p:nvSpPr>
        <p:spPr>
          <a:xfrm>
            <a:off x="6187909" y="2228002"/>
            <a:ext cx="5422392" cy="3633047"/>
          </a:xfrm>
        </p:spPr>
        <p:txBody>
          <a:bodyPr>
            <a:normAutofit/>
          </a:bodyPr>
          <a:lstStyle/>
          <a:p>
            <a:pPr algn="just"/>
            <a:r>
              <a:rPr lang="fr-FR" sz="1600" dirty="0">
                <a:latin typeface="Poppins" panose="00000500000000000000" pitchFamily="2" charset="0"/>
                <a:cs typeface="Poppins" panose="00000500000000000000" pitchFamily="2" charset="0"/>
              </a:rPr>
              <a:t>Cas où vous devez poursuivre la tâche en cours avant de vous occuper des personnes présentes</a:t>
            </a:r>
          </a:p>
          <a:p>
            <a:pPr algn="just"/>
            <a:r>
              <a:rPr lang="fr-FR" sz="1600" dirty="0">
                <a:latin typeface="Poppins" panose="00000500000000000000" pitchFamily="2" charset="0"/>
                <a:cs typeface="Poppins" panose="00000500000000000000" pitchFamily="2" charset="0"/>
              </a:rPr>
              <a:t>La salutation est essentielle afin qu’elles ne se sentent pas ignorées et qu’elles sachent que vous allez les aider dan un moment</a:t>
            </a:r>
          </a:p>
          <a:p>
            <a:pPr algn="just"/>
            <a:r>
              <a:rPr lang="fr-FR" sz="1600" i="1" dirty="0">
                <a:latin typeface="Poppins" panose="00000500000000000000" pitchFamily="2" charset="0"/>
                <a:cs typeface="Poppins" panose="00000500000000000000" pitchFamily="2" charset="0"/>
              </a:rPr>
              <a:t>« Bonjour, bienvenue chez NEST. Prenez place s’il-vous-plaît, je suis à vous dans un instant. »</a:t>
            </a:r>
          </a:p>
        </p:txBody>
      </p:sp>
      <p:pic>
        <p:nvPicPr>
          <p:cNvPr id="13" name="Espace réservé du contenu 12">
            <a:extLst>
              <a:ext uri="{FF2B5EF4-FFF2-40B4-BE49-F238E27FC236}">
                <a16:creationId xmlns:a16="http://schemas.microsoft.com/office/drawing/2014/main" id="{A98BBD91-6058-6B15-3796-FB7F848EBFF1}"/>
              </a:ext>
            </a:extLst>
          </p:cNvPr>
          <p:cNvPicPr>
            <a:picLocks noGrp="1" noChangeAspect="1"/>
          </p:cNvPicPr>
          <p:nvPr>
            <p:ph sz="half" idx="1"/>
          </p:nvPr>
        </p:nvPicPr>
        <p:blipFill>
          <a:blip r:embed="rId2"/>
          <a:stretch>
            <a:fillRect/>
          </a:stretch>
        </p:blipFill>
        <p:spPr>
          <a:xfrm>
            <a:off x="299535" y="2425567"/>
            <a:ext cx="5702847" cy="3804036"/>
          </a:xfrm>
          <a:prstGeom prst="rect">
            <a:avLst/>
          </a:prstGeom>
          <a:ln>
            <a:noFill/>
          </a:ln>
          <a:effectLst>
            <a:softEdge rad="112500"/>
          </a:effectLst>
        </p:spPr>
      </p:pic>
    </p:spTree>
    <p:extLst>
      <p:ext uri="{BB962C8B-B14F-4D97-AF65-F5344CB8AC3E}">
        <p14:creationId xmlns:p14="http://schemas.microsoft.com/office/powerpoint/2010/main" val="3873492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1C7EC2-12E5-43A3-8527-F1A846ADBA1B}"/>
              </a:ext>
            </a:extLst>
          </p:cNvPr>
          <p:cNvSpPr>
            <a:spLocks noGrp="1"/>
          </p:cNvSpPr>
          <p:nvPr>
            <p:ph type="title"/>
          </p:nvPr>
        </p:nvSpPr>
        <p:spPr>
          <a:xfrm>
            <a:off x="581192" y="1734874"/>
            <a:ext cx="6531989" cy="1497507"/>
          </a:xfrm>
        </p:spPr>
        <p:txBody>
          <a:bodyPr/>
          <a:lstStyle/>
          <a:p>
            <a:r>
              <a:rPr lang="fr-FR" b="1" dirty="0">
                <a:latin typeface="Poppins" panose="00000500000000000000" pitchFamily="2" charset="0"/>
                <a:cs typeface="Poppins" panose="00000500000000000000" pitchFamily="2" charset="0"/>
              </a:rPr>
              <a:t>L’accueil téléphonique</a:t>
            </a:r>
          </a:p>
        </p:txBody>
      </p:sp>
      <p:sp>
        <p:nvSpPr>
          <p:cNvPr id="3" name="Espace réservé du texte 2">
            <a:extLst>
              <a:ext uri="{FF2B5EF4-FFF2-40B4-BE49-F238E27FC236}">
                <a16:creationId xmlns:a16="http://schemas.microsoft.com/office/drawing/2014/main" id="{A3027927-7EE3-4315-A9D4-B352C10FCA43}"/>
              </a:ext>
            </a:extLst>
          </p:cNvPr>
          <p:cNvSpPr>
            <a:spLocks noGrp="1"/>
          </p:cNvSpPr>
          <p:nvPr>
            <p:ph type="body" idx="1"/>
          </p:nvPr>
        </p:nvSpPr>
        <p:spPr>
          <a:xfrm>
            <a:off x="581192" y="3511513"/>
            <a:ext cx="11029615" cy="600556"/>
          </a:xfrm>
        </p:spPr>
        <p:txBody>
          <a:bodyPr/>
          <a:lstStyle/>
          <a:p>
            <a:r>
              <a:rPr lang="fr-FR" dirty="0">
                <a:latin typeface="Poppins" panose="00000500000000000000" pitchFamily="2" charset="0"/>
                <a:cs typeface="Poppins" panose="00000500000000000000" pitchFamily="2" charset="0"/>
              </a:rPr>
              <a:t>LE CŒUR de la communication de nest</a:t>
            </a:r>
          </a:p>
        </p:txBody>
      </p:sp>
      <p:sp>
        <p:nvSpPr>
          <p:cNvPr id="4" name="Organigramme : Procédé 3">
            <a:extLst>
              <a:ext uri="{FF2B5EF4-FFF2-40B4-BE49-F238E27FC236}">
                <a16:creationId xmlns:a16="http://schemas.microsoft.com/office/drawing/2014/main" id="{0AE21524-DAED-6BBC-B842-E2F8FA800E54}"/>
              </a:ext>
            </a:extLst>
          </p:cNvPr>
          <p:cNvSpPr/>
          <p:nvPr/>
        </p:nvSpPr>
        <p:spPr>
          <a:xfrm rot="5400000">
            <a:off x="6863614" y="1529615"/>
            <a:ext cx="6858000" cy="3798771"/>
          </a:xfrm>
          <a:prstGeom prst="flowChartProcess">
            <a:avLst/>
          </a:prstGeom>
          <a:solidFill>
            <a:srgbClr val="752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2">
            <a:extLst>
              <a:ext uri="{FF2B5EF4-FFF2-40B4-BE49-F238E27FC236}">
                <a16:creationId xmlns:a16="http://schemas.microsoft.com/office/drawing/2014/main" id="{1A5598FD-519F-D77B-86CC-088E357C4597}"/>
              </a:ext>
            </a:extLst>
          </p:cNvPr>
          <p:cNvSpPr txBox="1"/>
          <p:nvPr/>
        </p:nvSpPr>
        <p:spPr>
          <a:xfrm>
            <a:off x="11235348" y="6263992"/>
            <a:ext cx="1749287" cy="4308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100" dirty="0">
                <a:solidFill>
                  <a:schemeClr val="bg1"/>
                </a:solidFill>
                <a:latin typeface="Calibri" panose="020F0502020204030204" pitchFamily="34" charset="0"/>
                <a:cs typeface="Calibri" panose="020F0502020204030204" pitchFamily="34" charset="0"/>
              </a:rPr>
              <a:t>PO01-SI0002</a:t>
            </a:r>
          </a:p>
          <a:p>
            <a:r>
              <a:rPr lang="fr-FR" sz="1100" dirty="0">
                <a:solidFill>
                  <a:schemeClr val="bg1"/>
                </a:solidFill>
                <a:latin typeface="Calibri" panose="020F0502020204030204" pitchFamily="34" charset="0"/>
                <a:cs typeface="Calibri" panose="020F0502020204030204" pitchFamily="34" charset="0"/>
              </a:rPr>
              <a:t>V4</a:t>
            </a:r>
          </a:p>
        </p:txBody>
      </p:sp>
    </p:spTree>
    <p:extLst>
      <p:ext uri="{BB962C8B-B14F-4D97-AF65-F5344CB8AC3E}">
        <p14:creationId xmlns:p14="http://schemas.microsoft.com/office/powerpoint/2010/main" val="1157549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78492E-66B7-4578-B231-1EC27B13ED4D}"/>
              </a:ext>
            </a:extLst>
          </p:cNvPr>
          <p:cNvSpPr>
            <a:spLocks noGrp="1"/>
          </p:cNvSpPr>
          <p:nvPr>
            <p:ph type="title"/>
          </p:nvPr>
        </p:nvSpPr>
        <p:spPr>
          <a:xfrm>
            <a:off x="478139" y="935664"/>
            <a:ext cx="11029616" cy="677467"/>
          </a:xfrm>
        </p:spPr>
        <p:txBody>
          <a:bodyPr>
            <a:normAutofit/>
          </a:bodyPr>
          <a:lstStyle/>
          <a:p>
            <a:r>
              <a:rPr lang="fr-FR" sz="2400" b="1" cap="none" dirty="0">
                <a:latin typeface="Poppins" panose="00000500000000000000" pitchFamily="2" charset="0"/>
                <a:cs typeface="Poppins" panose="00000500000000000000" pitchFamily="2" charset="0"/>
              </a:rPr>
              <a:t>Votre voix, votre image</a:t>
            </a:r>
          </a:p>
        </p:txBody>
      </p:sp>
      <p:sp>
        <p:nvSpPr>
          <p:cNvPr id="10" name="ZoneTexte 9">
            <a:extLst>
              <a:ext uri="{FF2B5EF4-FFF2-40B4-BE49-F238E27FC236}">
                <a16:creationId xmlns:a16="http://schemas.microsoft.com/office/drawing/2014/main" id="{96962CDE-CBE4-475C-94DA-2F043C0CC5CE}"/>
              </a:ext>
            </a:extLst>
          </p:cNvPr>
          <p:cNvSpPr txBox="1"/>
          <p:nvPr/>
        </p:nvSpPr>
        <p:spPr>
          <a:xfrm>
            <a:off x="2937804" y="2221298"/>
            <a:ext cx="6316394" cy="369332"/>
          </a:xfrm>
          <a:prstGeom prst="rect">
            <a:avLst/>
          </a:prstGeom>
          <a:noFill/>
        </p:spPr>
        <p:txBody>
          <a:bodyPr wrap="square" rtlCol="0">
            <a:spAutoFit/>
          </a:bodyPr>
          <a:lstStyle/>
          <a:p>
            <a:pPr algn="ctr"/>
            <a:r>
              <a:rPr lang="fr-FR" dirty="0">
                <a:solidFill>
                  <a:schemeClr val="accent4">
                    <a:lumMod val="50000"/>
                  </a:schemeClr>
                </a:solidFill>
                <a:latin typeface="Poppins" panose="00000500000000000000" pitchFamily="2" charset="0"/>
                <a:cs typeface="Poppins" panose="00000500000000000000" pitchFamily="2" charset="0"/>
              </a:rPr>
              <a:t>Votre voix véhicule votre image et celle de NEST</a:t>
            </a:r>
          </a:p>
        </p:txBody>
      </p:sp>
      <p:pic>
        <p:nvPicPr>
          <p:cNvPr id="13" name="Espace réservé du contenu 12">
            <a:extLst>
              <a:ext uri="{FF2B5EF4-FFF2-40B4-BE49-F238E27FC236}">
                <a16:creationId xmlns:a16="http://schemas.microsoft.com/office/drawing/2014/main" id="{7DC903C2-A35F-229C-A1E4-FFF29F5AFF47}"/>
              </a:ext>
            </a:extLst>
          </p:cNvPr>
          <p:cNvPicPr>
            <a:picLocks noGrp="1" noChangeAspect="1"/>
          </p:cNvPicPr>
          <p:nvPr>
            <p:ph sz="half" idx="1"/>
          </p:nvPr>
        </p:nvPicPr>
        <p:blipFill>
          <a:blip r:embed="rId3"/>
          <a:stretch>
            <a:fillRect/>
          </a:stretch>
        </p:blipFill>
        <p:spPr>
          <a:xfrm>
            <a:off x="581025" y="2614519"/>
            <a:ext cx="5422900" cy="3614925"/>
          </a:xfrm>
          <a:prstGeom prst="rect">
            <a:avLst/>
          </a:prstGeom>
          <a:ln>
            <a:noFill/>
          </a:ln>
          <a:effectLst>
            <a:softEdge rad="112500"/>
          </a:effectLst>
        </p:spPr>
      </p:pic>
      <p:pic>
        <p:nvPicPr>
          <p:cNvPr id="17" name="Espace réservé du contenu 16">
            <a:extLst>
              <a:ext uri="{FF2B5EF4-FFF2-40B4-BE49-F238E27FC236}">
                <a16:creationId xmlns:a16="http://schemas.microsoft.com/office/drawing/2014/main" id="{88C1A4FB-E1AF-E592-F0D6-D7630ACC8A93}"/>
              </a:ext>
            </a:extLst>
          </p:cNvPr>
          <p:cNvPicPr>
            <a:picLocks noGrp="1" noChangeAspect="1"/>
          </p:cNvPicPr>
          <p:nvPr>
            <p:ph sz="half" idx="2"/>
          </p:nvPr>
        </p:nvPicPr>
        <p:blipFill>
          <a:blip r:embed="rId4"/>
          <a:stretch>
            <a:fillRect/>
          </a:stretch>
        </p:blipFill>
        <p:spPr>
          <a:xfrm>
            <a:off x="6188075" y="2614178"/>
            <a:ext cx="5422900" cy="3615607"/>
          </a:xfrm>
          <a:prstGeom prst="rect">
            <a:avLst/>
          </a:prstGeom>
          <a:ln>
            <a:noFill/>
          </a:ln>
          <a:effectLst>
            <a:softEdge rad="112500"/>
          </a:effectLst>
        </p:spPr>
      </p:pic>
    </p:spTree>
    <p:extLst>
      <p:ext uri="{BB962C8B-B14F-4D97-AF65-F5344CB8AC3E}">
        <p14:creationId xmlns:p14="http://schemas.microsoft.com/office/powerpoint/2010/main" val="965541681"/>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341F41-8232-4C9C-8082-45B8781D72CA}"/>
              </a:ext>
            </a:extLst>
          </p:cNvPr>
          <p:cNvSpPr>
            <a:spLocks noGrp="1"/>
          </p:cNvSpPr>
          <p:nvPr>
            <p:ph type="title"/>
          </p:nvPr>
        </p:nvSpPr>
        <p:spPr>
          <a:xfrm>
            <a:off x="474866" y="1095154"/>
            <a:ext cx="11029616" cy="503844"/>
          </a:xfrm>
        </p:spPr>
        <p:txBody>
          <a:bodyPr>
            <a:normAutofit/>
          </a:bodyPr>
          <a:lstStyle/>
          <a:p>
            <a:r>
              <a:rPr lang="fr-FR" sz="2400" b="1" cap="none" dirty="0">
                <a:latin typeface="Poppins" panose="00000500000000000000" pitchFamily="2" charset="0"/>
                <a:cs typeface="Poppins" panose="00000500000000000000" pitchFamily="2" charset="0"/>
              </a:rPr>
              <a:t>Les bons réflexes</a:t>
            </a:r>
          </a:p>
        </p:txBody>
      </p:sp>
      <p:sp>
        <p:nvSpPr>
          <p:cNvPr id="3" name="Espace réservé du contenu 2">
            <a:extLst>
              <a:ext uri="{FF2B5EF4-FFF2-40B4-BE49-F238E27FC236}">
                <a16:creationId xmlns:a16="http://schemas.microsoft.com/office/drawing/2014/main" id="{DC11FADE-9224-4B29-8654-721223E6EFC0}"/>
              </a:ext>
            </a:extLst>
          </p:cNvPr>
          <p:cNvSpPr>
            <a:spLocks noGrp="1"/>
          </p:cNvSpPr>
          <p:nvPr>
            <p:ph idx="4294967295"/>
          </p:nvPr>
        </p:nvSpPr>
        <p:spPr>
          <a:xfrm>
            <a:off x="474866" y="1999742"/>
            <a:ext cx="11029615" cy="3678303"/>
          </a:xfrm>
        </p:spPr>
        <p:txBody>
          <a:bodyPr>
            <a:normAutofit/>
          </a:bodyPr>
          <a:lstStyle/>
          <a:p>
            <a:pPr algn="just"/>
            <a:r>
              <a:rPr lang="fr-FR" sz="1600" dirty="0">
                <a:solidFill>
                  <a:schemeClr val="accent4">
                    <a:lumMod val="50000"/>
                  </a:schemeClr>
                </a:solidFill>
                <a:latin typeface="Poppins" panose="00000500000000000000" pitchFamily="2" charset="0"/>
                <a:cs typeface="Poppins" panose="00000500000000000000" pitchFamily="2" charset="0"/>
              </a:rPr>
              <a:t>Par politesse, ne laissez pas sonner le téléphone plus de trois fois avant de répondre</a:t>
            </a:r>
          </a:p>
          <a:p>
            <a:pPr marL="0" indent="0" algn="just">
              <a:buNone/>
            </a:pPr>
            <a:endParaRPr lang="fr-FR" sz="1600" dirty="0">
              <a:solidFill>
                <a:schemeClr val="accent4">
                  <a:lumMod val="50000"/>
                </a:schemeClr>
              </a:solidFill>
              <a:latin typeface="Poppins" panose="00000500000000000000" pitchFamily="2" charset="0"/>
              <a:cs typeface="Poppins" panose="00000500000000000000" pitchFamily="2" charset="0"/>
            </a:endParaRPr>
          </a:p>
          <a:p>
            <a:pPr algn="just"/>
            <a:r>
              <a:rPr lang="fr-FR" sz="1600" dirty="0">
                <a:latin typeface="Poppins" panose="00000500000000000000" pitchFamily="2" charset="0"/>
                <a:cs typeface="Poppins" panose="00000500000000000000" pitchFamily="2" charset="0"/>
              </a:rPr>
              <a:t>Précisez toujours, dès le décrochage du combiné, l’enseigne et le nom de la personne répondant à l’appel : </a:t>
            </a:r>
            <a:r>
              <a:rPr lang="fr-FR" sz="1600" i="1" dirty="0">
                <a:latin typeface="Poppins" panose="00000500000000000000" pitchFamily="2" charset="0"/>
                <a:cs typeface="Poppins" panose="00000500000000000000" pitchFamily="2" charset="0"/>
              </a:rPr>
              <a:t>« NEST, </a:t>
            </a:r>
            <a:r>
              <a:rPr lang="fr-FR" sz="1600" i="1" dirty="0" err="1">
                <a:latin typeface="Poppins" panose="00000500000000000000" pitchFamily="2" charset="0"/>
                <a:cs typeface="Poppins" panose="00000500000000000000" pitchFamily="2" charset="0"/>
              </a:rPr>
              <a:t>Codou</a:t>
            </a:r>
            <a:r>
              <a:rPr lang="fr-FR" sz="1600" i="1" dirty="0">
                <a:latin typeface="Poppins" panose="00000500000000000000" pitchFamily="2" charset="0"/>
                <a:cs typeface="Poppins" panose="00000500000000000000" pitchFamily="2" charset="0"/>
              </a:rPr>
              <a:t> bonjour … »</a:t>
            </a:r>
          </a:p>
          <a:p>
            <a:pPr marL="0" indent="0" algn="just">
              <a:buNone/>
            </a:pPr>
            <a:endParaRPr lang="fr-FR" sz="1600" i="1" dirty="0">
              <a:solidFill>
                <a:schemeClr val="accent4">
                  <a:lumMod val="50000"/>
                </a:schemeClr>
              </a:solidFill>
              <a:latin typeface="Poppins" panose="00000500000000000000" pitchFamily="2" charset="0"/>
              <a:cs typeface="Poppins" panose="00000500000000000000" pitchFamily="2" charset="0"/>
            </a:endParaRPr>
          </a:p>
          <a:p>
            <a:pPr marL="0" indent="0" algn="ctr">
              <a:buNone/>
            </a:pPr>
            <a:r>
              <a:rPr lang="fr-FR" sz="2000" i="1" dirty="0">
                <a:latin typeface="Poppins" panose="00000500000000000000" pitchFamily="2" charset="0"/>
                <a:cs typeface="Poppins" panose="00000500000000000000" pitchFamily="2" charset="0"/>
              </a:rPr>
              <a:t>Il est rassurant pour l’interlocuteur de savoir qu’il appelle au bon endroit et à qui il s’adresse.</a:t>
            </a:r>
            <a:endParaRPr lang="fr-FR" sz="2000" i="1" dirty="0">
              <a:solidFill>
                <a:schemeClr val="accent4">
                  <a:lumMod val="50000"/>
                </a:schemeClr>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073378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61CE83-45E9-4F5B-AEC5-C8F103FAC827}"/>
              </a:ext>
            </a:extLst>
          </p:cNvPr>
          <p:cNvSpPr>
            <a:spLocks noGrp="1"/>
          </p:cNvSpPr>
          <p:nvPr>
            <p:ph type="title"/>
          </p:nvPr>
        </p:nvSpPr>
        <p:spPr>
          <a:xfrm>
            <a:off x="488772" y="1116418"/>
            <a:ext cx="11029616" cy="539244"/>
          </a:xfrm>
        </p:spPr>
        <p:txBody>
          <a:bodyPr>
            <a:normAutofit/>
          </a:bodyPr>
          <a:lstStyle/>
          <a:p>
            <a:r>
              <a:rPr lang="fr-FR" sz="2400" b="1" cap="none" dirty="0">
                <a:latin typeface="Poppins" panose="00000500000000000000" pitchFamily="2" charset="0"/>
                <a:cs typeface="Poppins" panose="00000500000000000000" pitchFamily="2" charset="0"/>
              </a:rPr>
              <a:t>Message à transmettre</a:t>
            </a:r>
          </a:p>
        </p:txBody>
      </p:sp>
      <p:sp>
        <p:nvSpPr>
          <p:cNvPr id="3" name="Espace réservé du contenu 2">
            <a:extLst>
              <a:ext uri="{FF2B5EF4-FFF2-40B4-BE49-F238E27FC236}">
                <a16:creationId xmlns:a16="http://schemas.microsoft.com/office/drawing/2014/main" id="{2E3C56E3-1449-47A0-8404-538934CE92AD}"/>
              </a:ext>
            </a:extLst>
          </p:cNvPr>
          <p:cNvSpPr>
            <a:spLocks noGrp="1"/>
          </p:cNvSpPr>
          <p:nvPr>
            <p:ph sz="half" idx="1"/>
          </p:nvPr>
        </p:nvSpPr>
        <p:spPr>
          <a:xfrm>
            <a:off x="488772" y="2227263"/>
            <a:ext cx="5869498" cy="3633047"/>
          </a:xfrm>
        </p:spPr>
        <p:txBody>
          <a:bodyPr>
            <a:normAutofit/>
          </a:bodyPr>
          <a:lstStyle/>
          <a:p>
            <a:pPr algn="just"/>
            <a:r>
              <a:rPr lang="fr-FR" sz="1600" i="1" dirty="0">
                <a:latin typeface="Poppins" panose="00000500000000000000" pitchFamily="2" charset="0"/>
                <a:cs typeface="Poppins" panose="00000500000000000000" pitchFamily="2" charset="0"/>
              </a:rPr>
              <a:t>« NEST, </a:t>
            </a:r>
            <a:r>
              <a:rPr lang="fr-FR" sz="1600" i="1" dirty="0" err="1">
                <a:latin typeface="Poppins" panose="00000500000000000000" pitchFamily="2" charset="0"/>
                <a:cs typeface="Poppins" panose="00000500000000000000" pitchFamily="2" charset="0"/>
              </a:rPr>
              <a:t>Codou</a:t>
            </a:r>
            <a:r>
              <a:rPr lang="fr-FR" sz="1600" i="1" dirty="0">
                <a:latin typeface="Poppins" panose="00000500000000000000" pitchFamily="2" charset="0"/>
                <a:cs typeface="Poppins" panose="00000500000000000000" pitchFamily="2" charset="0"/>
              </a:rPr>
              <a:t> bonjour … Puis-je prendre un message car le transfert d’appel n’est pas disponible? …Votre prénom et nom svp? Vous appelez de quelle structure? …Votre message sera transmis au dentinaire. Nest vous remercie de votre appel»</a:t>
            </a:r>
          </a:p>
          <a:p>
            <a:pPr marL="0" indent="0" algn="just">
              <a:buNone/>
            </a:pPr>
            <a:endParaRPr lang="fr-FR" sz="1600" i="1" dirty="0">
              <a:latin typeface="Poppins" panose="00000500000000000000" pitchFamily="2" charset="0"/>
              <a:cs typeface="Poppins" panose="00000500000000000000" pitchFamily="2" charset="0"/>
            </a:endParaRPr>
          </a:p>
          <a:p>
            <a:pPr algn="just"/>
            <a:r>
              <a:rPr lang="fr-FR" sz="1600" i="1" dirty="0">
                <a:latin typeface="Poppins" panose="00000500000000000000" pitchFamily="2" charset="0"/>
                <a:cs typeface="Poppins" panose="00000500000000000000" pitchFamily="2" charset="0"/>
              </a:rPr>
              <a:t>Le contenu du message transmis à la personne ou au service demandé avec nom, prénom et numéro de téléphone de l’appelant.</a:t>
            </a:r>
          </a:p>
          <a:p>
            <a:pPr marL="0" indent="0" algn="just">
              <a:buNone/>
            </a:pPr>
            <a:endParaRPr lang="fr-FR" sz="1600" i="1" dirty="0">
              <a:latin typeface="Poppins" panose="00000500000000000000" pitchFamily="2" charset="0"/>
              <a:cs typeface="Poppins" panose="00000500000000000000" pitchFamily="2" charset="0"/>
            </a:endParaRPr>
          </a:p>
          <a:p>
            <a:pPr algn="just"/>
            <a:endParaRPr lang="fr-FR" sz="1600" i="1" dirty="0">
              <a:latin typeface="Poppins" panose="00000500000000000000" pitchFamily="2" charset="0"/>
              <a:cs typeface="Poppins" panose="00000500000000000000" pitchFamily="2" charset="0"/>
            </a:endParaRPr>
          </a:p>
        </p:txBody>
      </p:sp>
      <p:graphicFrame>
        <p:nvGraphicFramePr>
          <p:cNvPr id="5" name="Espace réservé du contenu 4">
            <a:extLst>
              <a:ext uri="{FF2B5EF4-FFF2-40B4-BE49-F238E27FC236}">
                <a16:creationId xmlns:a16="http://schemas.microsoft.com/office/drawing/2014/main" id="{63B9FABF-A642-4930-9142-7FFB75C4B688}"/>
              </a:ext>
            </a:extLst>
          </p:cNvPr>
          <p:cNvGraphicFramePr>
            <a:graphicFrameLocks noGrp="1"/>
          </p:cNvGraphicFramePr>
          <p:nvPr>
            <p:ph sz="half" idx="2"/>
            <p:extLst>
              <p:ext uri="{D42A27DB-BD31-4B8C-83A1-F6EECF244321}">
                <p14:modId xmlns:p14="http://schemas.microsoft.com/office/powerpoint/2010/main" val="4195229435"/>
              </p:ext>
            </p:extLst>
          </p:nvPr>
        </p:nvGraphicFramePr>
        <p:xfrm>
          <a:off x="6188075" y="2227263"/>
          <a:ext cx="5422900" cy="3633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6522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FDFD13-CC60-483F-9E07-4D6E93379625}"/>
              </a:ext>
            </a:extLst>
          </p:cNvPr>
          <p:cNvSpPr>
            <a:spLocks noGrp="1"/>
          </p:cNvSpPr>
          <p:nvPr>
            <p:ph type="title"/>
          </p:nvPr>
        </p:nvSpPr>
        <p:spPr/>
        <p:txBody>
          <a:bodyPr>
            <a:normAutofit/>
          </a:bodyPr>
          <a:lstStyle/>
          <a:p>
            <a:r>
              <a:rPr lang="fr-FR" sz="2400" b="1" cap="none" dirty="0">
                <a:latin typeface="Poppins" panose="00000500000000000000" pitchFamily="2" charset="0"/>
                <a:cs typeface="Poppins" panose="00000500000000000000" pitchFamily="2" charset="0"/>
              </a:rPr>
              <a:t>En cas d’absence de la personne</a:t>
            </a:r>
          </a:p>
        </p:txBody>
      </p:sp>
      <p:sp>
        <p:nvSpPr>
          <p:cNvPr id="3" name="Espace réservé du texte 2">
            <a:extLst>
              <a:ext uri="{FF2B5EF4-FFF2-40B4-BE49-F238E27FC236}">
                <a16:creationId xmlns:a16="http://schemas.microsoft.com/office/drawing/2014/main" id="{DF28C8E8-3E00-4A32-9F2D-A74DA7DA9D8B}"/>
              </a:ext>
            </a:extLst>
          </p:cNvPr>
          <p:cNvSpPr>
            <a:spLocks noGrp="1"/>
          </p:cNvSpPr>
          <p:nvPr>
            <p:ph type="body" idx="1"/>
          </p:nvPr>
        </p:nvSpPr>
        <p:spPr/>
        <p:txBody>
          <a:bodyPr/>
          <a:lstStyle/>
          <a:p>
            <a:pPr algn="ctr"/>
            <a:r>
              <a:rPr lang="fr-FR" sz="1800" dirty="0">
                <a:latin typeface="Poppins" panose="00000500000000000000" pitchFamily="2" charset="0"/>
                <a:cs typeface="Poppins" panose="00000500000000000000" pitchFamily="2" charset="0"/>
              </a:rPr>
              <a:t>Evitez de dire</a:t>
            </a:r>
          </a:p>
        </p:txBody>
      </p:sp>
      <p:sp>
        <p:nvSpPr>
          <p:cNvPr id="4" name="Espace réservé du contenu 3">
            <a:extLst>
              <a:ext uri="{FF2B5EF4-FFF2-40B4-BE49-F238E27FC236}">
                <a16:creationId xmlns:a16="http://schemas.microsoft.com/office/drawing/2014/main" id="{43167FCD-C664-4A7A-8255-5158E24F0696}"/>
              </a:ext>
            </a:extLst>
          </p:cNvPr>
          <p:cNvSpPr>
            <a:spLocks noGrp="1"/>
          </p:cNvSpPr>
          <p:nvPr>
            <p:ph sz="half" idx="2"/>
          </p:nvPr>
        </p:nvSpPr>
        <p:spPr/>
        <p:txBody>
          <a:bodyPr>
            <a:normAutofit/>
          </a:bodyPr>
          <a:lstStyle/>
          <a:p>
            <a:r>
              <a:rPr lang="fr-FR" sz="1600" i="1" dirty="0">
                <a:latin typeface="Poppins" panose="00000500000000000000" pitchFamily="2" charset="0"/>
                <a:cs typeface="Poppins" panose="00000500000000000000" pitchFamily="2" charset="0"/>
              </a:rPr>
              <a:t>« Il n’est pas encore arrivé. » </a:t>
            </a:r>
          </a:p>
          <a:p>
            <a:r>
              <a:rPr lang="fr-FR" sz="1600" i="1" dirty="0">
                <a:latin typeface="Poppins" panose="00000500000000000000" pitchFamily="2" charset="0"/>
                <a:cs typeface="Poppins" panose="00000500000000000000" pitchFamily="2" charset="0"/>
              </a:rPr>
              <a:t>« Il n’est pas revenu de dîner. » </a:t>
            </a:r>
          </a:p>
          <a:p>
            <a:r>
              <a:rPr lang="fr-FR" sz="1600" i="1" dirty="0">
                <a:latin typeface="Poppins" panose="00000500000000000000" pitchFamily="2" charset="0"/>
                <a:cs typeface="Poppins" panose="00000500000000000000" pitchFamily="2" charset="0"/>
              </a:rPr>
              <a:t>« Je ne sais pas où il est. » </a:t>
            </a:r>
          </a:p>
          <a:p>
            <a:r>
              <a:rPr lang="fr-FR" sz="1600" i="1" dirty="0">
                <a:latin typeface="Poppins" panose="00000500000000000000" pitchFamily="2" charset="0"/>
                <a:cs typeface="Poppins" panose="00000500000000000000" pitchFamily="2" charset="0"/>
              </a:rPr>
              <a:t>« Il est en train de boire son café. » </a:t>
            </a:r>
          </a:p>
          <a:p>
            <a:r>
              <a:rPr lang="fr-FR" sz="1600" i="1" dirty="0">
                <a:latin typeface="Poppins" panose="00000500000000000000" pitchFamily="2" charset="0"/>
                <a:cs typeface="Poppins" panose="00000500000000000000" pitchFamily="2" charset="0"/>
              </a:rPr>
              <a:t>« Il est trop occupé pour vous répondre. » </a:t>
            </a:r>
          </a:p>
          <a:p>
            <a:r>
              <a:rPr lang="fr-FR" sz="1600" i="1" dirty="0">
                <a:latin typeface="Poppins" panose="00000500000000000000" pitchFamily="2" charset="0"/>
                <a:cs typeface="Poppins" panose="00000500000000000000" pitchFamily="2" charset="0"/>
              </a:rPr>
              <a:t>« Il n’est toujours pas rentré de vacances. » </a:t>
            </a:r>
          </a:p>
        </p:txBody>
      </p:sp>
      <p:sp>
        <p:nvSpPr>
          <p:cNvPr id="5" name="Espace réservé du texte 4">
            <a:extLst>
              <a:ext uri="{FF2B5EF4-FFF2-40B4-BE49-F238E27FC236}">
                <a16:creationId xmlns:a16="http://schemas.microsoft.com/office/drawing/2014/main" id="{454B89FE-F62B-4F49-AE63-3887BF3F2A9D}"/>
              </a:ext>
            </a:extLst>
          </p:cNvPr>
          <p:cNvSpPr>
            <a:spLocks noGrp="1"/>
          </p:cNvSpPr>
          <p:nvPr>
            <p:ph type="body" sz="quarter" idx="3"/>
          </p:nvPr>
        </p:nvSpPr>
        <p:spPr/>
        <p:txBody>
          <a:bodyPr/>
          <a:lstStyle/>
          <a:p>
            <a:pPr algn="ctr"/>
            <a:r>
              <a:rPr lang="fr-FR" sz="1800" dirty="0">
                <a:latin typeface="Poppins" panose="00000500000000000000" pitchFamily="2" charset="0"/>
                <a:cs typeface="Poppins" panose="00000500000000000000" pitchFamily="2" charset="0"/>
              </a:rPr>
              <a:t>Efforcez-vous de demander</a:t>
            </a:r>
          </a:p>
        </p:txBody>
      </p:sp>
      <p:sp>
        <p:nvSpPr>
          <p:cNvPr id="6" name="Espace réservé du contenu 5">
            <a:extLst>
              <a:ext uri="{FF2B5EF4-FFF2-40B4-BE49-F238E27FC236}">
                <a16:creationId xmlns:a16="http://schemas.microsoft.com/office/drawing/2014/main" id="{F2414D61-0FF0-43C9-A96A-DF5D325A518C}"/>
              </a:ext>
            </a:extLst>
          </p:cNvPr>
          <p:cNvSpPr>
            <a:spLocks noGrp="1"/>
          </p:cNvSpPr>
          <p:nvPr>
            <p:ph sz="quarter" idx="4"/>
          </p:nvPr>
        </p:nvSpPr>
        <p:spPr/>
        <p:txBody>
          <a:bodyPr>
            <a:normAutofit/>
          </a:bodyPr>
          <a:lstStyle/>
          <a:p>
            <a:pPr algn="just"/>
            <a:r>
              <a:rPr lang="fr-FR" sz="1600" i="1" dirty="0">
                <a:latin typeface="Poppins" panose="00000500000000000000" pitchFamily="2" charset="0"/>
                <a:cs typeface="Poppins" panose="00000500000000000000" pitchFamily="2" charset="0"/>
              </a:rPr>
              <a:t>« M. Untel s’est absenté momentanément de son bureau, souhaitez-vous lui laisser un message ? » </a:t>
            </a:r>
          </a:p>
          <a:p>
            <a:pPr marL="0" indent="0" algn="just">
              <a:buNone/>
            </a:pPr>
            <a:endParaRPr lang="fr-FR" sz="1600" i="1" dirty="0">
              <a:latin typeface="Poppins" panose="00000500000000000000" pitchFamily="2" charset="0"/>
              <a:cs typeface="Poppins" panose="00000500000000000000" pitchFamily="2" charset="0"/>
            </a:endParaRPr>
          </a:p>
          <a:p>
            <a:pPr algn="just"/>
            <a:r>
              <a:rPr lang="fr-FR" sz="1600" i="1" dirty="0">
                <a:latin typeface="Poppins" panose="00000500000000000000" pitchFamily="2" charset="0"/>
                <a:cs typeface="Poppins" panose="00000500000000000000" pitchFamily="2" charset="0"/>
              </a:rPr>
              <a:t>« M. Untel est actuellement en réunion. Puis-je prendre un message ou souhaitez-vous qu’il vous rappelle lorsqu’il aura terminé ? » </a:t>
            </a:r>
          </a:p>
        </p:txBody>
      </p:sp>
    </p:spTree>
    <p:extLst>
      <p:ext uri="{BB962C8B-B14F-4D97-AF65-F5344CB8AC3E}">
        <p14:creationId xmlns:p14="http://schemas.microsoft.com/office/powerpoint/2010/main" val="1842992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CCD8D6-2EE1-4220-8CB6-7D16EB93F687}"/>
              </a:ext>
            </a:extLst>
          </p:cNvPr>
          <p:cNvSpPr>
            <a:spLocks noGrp="1"/>
          </p:cNvSpPr>
          <p:nvPr>
            <p:ph type="title"/>
          </p:nvPr>
        </p:nvSpPr>
        <p:spPr>
          <a:xfrm>
            <a:off x="487985" y="1116952"/>
            <a:ext cx="11029616" cy="528077"/>
          </a:xfrm>
        </p:spPr>
        <p:txBody>
          <a:bodyPr>
            <a:normAutofit/>
          </a:bodyPr>
          <a:lstStyle/>
          <a:p>
            <a:r>
              <a:rPr lang="fr-FR" sz="2400" b="1" cap="none" dirty="0">
                <a:latin typeface="Poppins" panose="00000500000000000000" pitchFamily="2" charset="0"/>
                <a:cs typeface="Poppins" panose="00000500000000000000" pitchFamily="2" charset="0"/>
              </a:rPr>
              <a:t>En cas d’absence de la personne</a:t>
            </a:r>
          </a:p>
        </p:txBody>
      </p:sp>
      <p:sp>
        <p:nvSpPr>
          <p:cNvPr id="4" name="Espace réservé du contenu 3">
            <a:extLst>
              <a:ext uri="{FF2B5EF4-FFF2-40B4-BE49-F238E27FC236}">
                <a16:creationId xmlns:a16="http://schemas.microsoft.com/office/drawing/2014/main" id="{4B60355D-E848-40B2-A79E-727A9ED8B703}"/>
              </a:ext>
            </a:extLst>
          </p:cNvPr>
          <p:cNvSpPr>
            <a:spLocks noGrp="1"/>
          </p:cNvSpPr>
          <p:nvPr>
            <p:ph sz="half" idx="2"/>
          </p:nvPr>
        </p:nvSpPr>
        <p:spPr>
          <a:xfrm>
            <a:off x="5762846" y="2228002"/>
            <a:ext cx="6007395" cy="3633047"/>
          </a:xfrm>
        </p:spPr>
        <p:txBody>
          <a:bodyPr>
            <a:normAutofit/>
          </a:bodyPr>
          <a:lstStyle/>
          <a:p>
            <a:pPr algn="just"/>
            <a:r>
              <a:rPr lang="fr-FR" sz="1600" dirty="0">
                <a:latin typeface="Poppins" panose="00000500000000000000" pitchFamily="2" charset="0"/>
                <a:cs typeface="Poppins" panose="00000500000000000000" pitchFamily="2" charset="0"/>
              </a:rPr>
              <a:t>Pour prendre correctement les messages, ayez toujours sous la main un bloc-notes et un crayon</a:t>
            </a:r>
          </a:p>
          <a:p>
            <a:pPr algn="just"/>
            <a:r>
              <a:rPr lang="fr-FR" sz="1600" dirty="0">
                <a:latin typeface="Poppins" panose="00000500000000000000" pitchFamily="2" charset="0"/>
                <a:cs typeface="Poppins" panose="00000500000000000000" pitchFamily="2" charset="0"/>
              </a:rPr>
              <a:t>Notez les éléments suivants :</a:t>
            </a:r>
          </a:p>
          <a:p>
            <a:pPr lvl="1" algn="just">
              <a:buFont typeface="Arial" panose="020B0604020202020204" pitchFamily="34" charset="0"/>
              <a:buChar char="•"/>
            </a:pPr>
            <a:r>
              <a:rPr lang="fr-FR" dirty="0">
                <a:latin typeface="Poppins" panose="00000500000000000000" pitchFamily="2" charset="0"/>
                <a:cs typeface="Poppins" panose="00000500000000000000" pitchFamily="2" charset="0"/>
              </a:rPr>
              <a:t>L’heure et la date de l’appel</a:t>
            </a:r>
          </a:p>
          <a:p>
            <a:pPr lvl="1" algn="just">
              <a:buFont typeface="Arial" panose="020B0604020202020204" pitchFamily="34" charset="0"/>
              <a:buChar char="•"/>
            </a:pPr>
            <a:r>
              <a:rPr lang="fr-FR" dirty="0">
                <a:latin typeface="Poppins" panose="00000500000000000000" pitchFamily="2" charset="0"/>
                <a:cs typeface="Poppins" panose="00000500000000000000" pitchFamily="2" charset="0"/>
              </a:rPr>
              <a:t>Le nom de la personne à qui s’adresse le message</a:t>
            </a:r>
          </a:p>
          <a:p>
            <a:pPr lvl="1" algn="just">
              <a:buFont typeface="Arial" panose="020B0604020202020204" pitchFamily="34" charset="0"/>
              <a:buChar char="•"/>
            </a:pPr>
            <a:r>
              <a:rPr lang="fr-FR" dirty="0">
                <a:latin typeface="Poppins" panose="00000500000000000000" pitchFamily="2" charset="0"/>
                <a:cs typeface="Poppins" panose="00000500000000000000" pitchFamily="2" charset="0"/>
              </a:rPr>
              <a:t>Le nom de la personne qui appelle et son entreprise le cas échéant</a:t>
            </a:r>
          </a:p>
          <a:p>
            <a:pPr lvl="1" algn="just">
              <a:buFont typeface="Arial" panose="020B0604020202020204" pitchFamily="34" charset="0"/>
              <a:buChar char="•"/>
            </a:pPr>
            <a:r>
              <a:rPr lang="fr-FR" dirty="0">
                <a:latin typeface="Poppins" panose="00000500000000000000" pitchFamily="2" charset="0"/>
                <a:cs typeface="Poppins" panose="00000500000000000000" pitchFamily="2" charset="0"/>
              </a:rPr>
              <a:t>Le numéro de téléphone de la personne</a:t>
            </a:r>
          </a:p>
          <a:p>
            <a:pPr lvl="1" algn="just">
              <a:buFont typeface="Arial" panose="020B0604020202020204" pitchFamily="34" charset="0"/>
              <a:buChar char="•"/>
            </a:pPr>
            <a:r>
              <a:rPr lang="fr-FR" dirty="0">
                <a:latin typeface="Poppins" panose="00000500000000000000" pitchFamily="2" charset="0"/>
                <a:cs typeface="Poppins" panose="00000500000000000000" pitchFamily="2" charset="0"/>
              </a:rPr>
              <a:t>Le contenu du message</a:t>
            </a:r>
          </a:p>
        </p:txBody>
      </p:sp>
      <p:pic>
        <p:nvPicPr>
          <p:cNvPr id="7" name="Espace réservé du contenu 6">
            <a:extLst>
              <a:ext uri="{FF2B5EF4-FFF2-40B4-BE49-F238E27FC236}">
                <a16:creationId xmlns:a16="http://schemas.microsoft.com/office/drawing/2014/main" id="{D57E01AB-4B0E-CC8B-68F1-5590BF63C12D}"/>
              </a:ext>
            </a:extLst>
          </p:cNvPr>
          <p:cNvPicPr>
            <a:picLocks noGrp="1" noChangeAspect="1"/>
          </p:cNvPicPr>
          <p:nvPr>
            <p:ph sz="half" idx="1"/>
          </p:nvPr>
        </p:nvPicPr>
        <p:blipFill>
          <a:blip r:embed="rId2"/>
          <a:stretch>
            <a:fillRect/>
          </a:stretch>
        </p:blipFill>
        <p:spPr>
          <a:xfrm>
            <a:off x="339946" y="2354303"/>
            <a:ext cx="5422900" cy="3615593"/>
          </a:xfrm>
          <a:prstGeom prst="rect">
            <a:avLst/>
          </a:prstGeom>
          <a:ln>
            <a:noFill/>
          </a:ln>
          <a:effectLst>
            <a:softEdge rad="112500"/>
          </a:effectLst>
        </p:spPr>
      </p:pic>
    </p:spTree>
    <p:extLst>
      <p:ext uri="{BB962C8B-B14F-4D97-AF65-F5344CB8AC3E}">
        <p14:creationId xmlns:p14="http://schemas.microsoft.com/office/powerpoint/2010/main" val="3176225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341F41-8232-4C9C-8082-45B8781D72CA}"/>
              </a:ext>
            </a:extLst>
          </p:cNvPr>
          <p:cNvSpPr>
            <a:spLocks noGrp="1"/>
          </p:cNvSpPr>
          <p:nvPr>
            <p:ph type="title"/>
          </p:nvPr>
        </p:nvSpPr>
        <p:spPr/>
        <p:txBody>
          <a:bodyPr>
            <a:normAutofit/>
          </a:bodyPr>
          <a:lstStyle/>
          <a:p>
            <a:r>
              <a:rPr lang="fr-FR" sz="2400" b="1" cap="none" dirty="0">
                <a:latin typeface="Poppins" panose="00000500000000000000" pitchFamily="2" charset="0"/>
                <a:cs typeface="Poppins" panose="00000500000000000000" pitchFamily="2" charset="0"/>
              </a:rPr>
              <a:t>Quelques recommandations</a:t>
            </a:r>
          </a:p>
        </p:txBody>
      </p:sp>
      <p:sp>
        <p:nvSpPr>
          <p:cNvPr id="3" name="Espace réservé du contenu 2">
            <a:extLst>
              <a:ext uri="{FF2B5EF4-FFF2-40B4-BE49-F238E27FC236}">
                <a16:creationId xmlns:a16="http://schemas.microsoft.com/office/drawing/2014/main" id="{DC11FADE-9224-4B29-8654-721223E6EFC0}"/>
              </a:ext>
            </a:extLst>
          </p:cNvPr>
          <p:cNvSpPr>
            <a:spLocks noGrp="1"/>
          </p:cNvSpPr>
          <p:nvPr>
            <p:ph idx="4294967295"/>
          </p:nvPr>
        </p:nvSpPr>
        <p:spPr>
          <a:xfrm>
            <a:off x="5669280" y="2180496"/>
            <a:ext cx="5941527" cy="3678303"/>
          </a:xfrm>
        </p:spPr>
        <p:txBody>
          <a:bodyPr>
            <a:normAutofit fontScale="92500" lnSpcReduction="10000"/>
          </a:bodyPr>
          <a:lstStyle/>
          <a:p>
            <a:pPr algn="just"/>
            <a:r>
              <a:rPr lang="fr-FR" sz="1600" dirty="0">
                <a:latin typeface="Poppins" panose="00000500000000000000" pitchFamily="2" charset="0"/>
                <a:cs typeface="Poppins" panose="00000500000000000000" pitchFamily="2" charset="0"/>
              </a:rPr>
              <a:t>Utilisez des expressions rassurantes :</a:t>
            </a:r>
          </a:p>
          <a:p>
            <a:pPr lvl="1" algn="just">
              <a:buFont typeface="Arial" panose="020B0604020202020204" pitchFamily="34" charset="0"/>
              <a:buChar char="•"/>
            </a:pPr>
            <a:r>
              <a:rPr lang="fr-FR" i="1" dirty="0">
                <a:latin typeface="Poppins" panose="00000500000000000000" pitchFamily="2" charset="0"/>
                <a:cs typeface="Poppins" panose="00000500000000000000" pitchFamily="2" charset="0"/>
              </a:rPr>
              <a:t>« C’est bien noté. » </a:t>
            </a:r>
            <a:r>
              <a:rPr lang="fr-FR" dirty="0">
                <a:latin typeface="Poppins" panose="00000500000000000000" pitchFamily="2" charset="0"/>
                <a:cs typeface="Poppins" panose="00000500000000000000" pitchFamily="2" charset="0"/>
              </a:rPr>
              <a:t>ou</a:t>
            </a:r>
            <a:r>
              <a:rPr lang="fr-FR" i="1" dirty="0">
                <a:latin typeface="Poppins" panose="00000500000000000000" pitchFamily="2" charset="0"/>
                <a:cs typeface="Poppins" panose="00000500000000000000" pitchFamily="2" charset="0"/>
              </a:rPr>
              <a:t> « Vous pouvez compter sur moi. » </a:t>
            </a:r>
          </a:p>
          <a:p>
            <a:pPr lvl="1" algn="just">
              <a:buFont typeface="Arial" panose="020B0604020202020204" pitchFamily="34" charset="0"/>
              <a:buChar char="•"/>
            </a:pPr>
            <a:r>
              <a:rPr lang="fr-FR" i="1" dirty="0">
                <a:latin typeface="Poppins" panose="00000500000000000000" pitchFamily="2" charset="0"/>
                <a:cs typeface="Poppins" panose="00000500000000000000" pitchFamily="2" charset="0"/>
              </a:rPr>
              <a:t>« Je lui transmets votre message dès son retour. » </a:t>
            </a:r>
          </a:p>
          <a:p>
            <a:pPr lvl="1" algn="just">
              <a:buFont typeface="Arial" panose="020B0604020202020204" pitchFamily="34" charset="0"/>
              <a:buChar char="•"/>
            </a:pPr>
            <a:r>
              <a:rPr lang="fr-FR" i="1" dirty="0">
                <a:latin typeface="Poppins" panose="00000500000000000000" pitchFamily="2" charset="0"/>
                <a:cs typeface="Poppins" panose="00000500000000000000" pitchFamily="2" charset="0"/>
              </a:rPr>
              <a:t>« Merci d’avoir appelé. » </a:t>
            </a:r>
          </a:p>
          <a:p>
            <a:pPr algn="just"/>
            <a:r>
              <a:rPr lang="fr-FR" sz="1600" dirty="0">
                <a:latin typeface="Poppins" panose="00000500000000000000" pitchFamily="2" charset="0"/>
                <a:cs typeface="Poppins" panose="00000500000000000000" pitchFamily="2" charset="0"/>
              </a:rPr>
              <a:t>Si vous avez des doutes quant à l’orthographe d’un nom, demandez à l’interlocuteur de bien vouloir l’épeler et essayez de le prononcer une fois.</a:t>
            </a:r>
          </a:p>
          <a:p>
            <a:pPr algn="just"/>
            <a:r>
              <a:rPr lang="fr-FR" sz="1600" dirty="0">
                <a:latin typeface="Poppins" panose="00000500000000000000" pitchFamily="2" charset="0"/>
                <a:cs typeface="Poppins" panose="00000500000000000000" pitchFamily="2" charset="0"/>
              </a:rPr>
              <a:t>Répétez le numéro de téléphone pendant que vous l’écrivez afin d’éviter les erreurs.</a:t>
            </a:r>
          </a:p>
          <a:p>
            <a:pPr algn="just"/>
            <a:r>
              <a:rPr lang="fr-FR" sz="1600" dirty="0">
                <a:latin typeface="Poppins" panose="00000500000000000000" pitchFamily="2" charset="0"/>
                <a:cs typeface="Poppins" panose="00000500000000000000" pitchFamily="2" charset="0"/>
              </a:rPr>
              <a:t>Si le message est long, répétez-le.</a:t>
            </a:r>
          </a:p>
          <a:p>
            <a:pPr algn="just"/>
            <a:r>
              <a:rPr lang="fr-FR" sz="1600" dirty="0">
                <a:latin typeface="Poppins" panose="00000500000000000000" pitchFamily="2" charset="0"/>
                <a:cs typeface="Poppins" panose="00000500000000000000" pitchFamily="2" charset="0"/>
              </a:rPr>
              <a:t>Assurez-vous que le message pris a bien été transmis à la personne appropriée. </a:t>
            </a:r>
          </a:p>
        </p:txBody>
      </p:sp>
      <p:pic>
        <p:nvPicPr>
          <p:cNvPr id="4" name="Image 3">
            <a:extLst>
              <a:ext uri="{FF2B5EF4-FFF2-40B4-BE49-F238E27FC236}">
                <a16:creationId xmlns:a16="http://schemas.microsoft.com/office/drawing/2014/main" id="{64502A46-D8A1-71BE-32C0-EA923C1814C4}"/>
              </a:ext>
            </a:extLst>
          </p:cNvPr>
          <p:cNvPicPr>
            <a:picLocks noChangeAspect="1"/>
          </p:cNvPicPr>
          <p:nvPr/>
        </p:nvPicPr>
        <p:blipFill>
          <a:blip r:embed="rId2"/>
          <a:stretch>
            <a:fillRect/>
          </a:stretch>
        </p:blipFill>
        <p:spPr>
          <a:xfrm>
            <a:off x="581192" y="2278245"/>
            <a:ext cx="4992704" cy="3678303"/>
          </a:xfrm>
          <a:prstGeom prst="rect">
            <a:avLst/>
          </a:prstGeom>
          <a:ln>
            <a:noFill/>
          </a:ln>
          <a:effectLst>
            <a:softEdge rad="112500"/>
          </a:effectLst>
        </p:spPr>
      </p:pic>
    </p:spTree>
    <p:extLst>
      <p:ext uri="{BB962C8B-B14F-4D97-AF65-F5344CB8AC3E}">
        <p14:creationId xmlns:p14="http://schemas.microsoft.com/office/powerpoint/2010/main" val="2237184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341F41-8232-4C9C-8082-45B8781D72CA}"/>
              </a:ext>
            </a:extLst>
          </p:cNvPr>
          <p:cNvSpPr>
            <a:spLocks noGrp="1"/>
          </p:cNvSpPr>
          <p:nvPr>
            <p:ph type="title"/>
          </p:nvPr>
        </p:nvSpPr>
        <p:spPr>
          <a:xfrm>
            <a:off x="474866" y="1127051"/>
            <a:ext cx="11029616" cy="567640"/>
          </a:xfrm>
        </p:spPr>
        <p:txBody>
          <a:bodyPr>
            <a:normAutofit/>
          </a:bodyPr>
          <a:lstStyle/>
          <a:p>
            <a:r>
              <a:rPr lang="fr-FR" sz="2400" b="1" cap="none" dirty="0">
                <a:latin typeface="Poppins" panose="00000500000000000000" pitchFamily="2" charset="0"/>
                <a:cs typeface="Poppins" panose="00000500000000000000" pitchFamily="2" charset="0"/>
              </a:rPr>
              <a:t>LES FORMULES DE POLITESSE</a:t>
            </a:r>
          </a:p>
        </p:txBody>
      </p:sp>
      <p:sp>
        <p:nvSpPr>
          <p:cNvPr id="3" name="Espace réservé du contenu 2">
            <a:extLst>
              <a:ext uri="{FF2B5EF4-FFF2-40B4-BE49-F238E27FC236}">
                <a16:creationId xmlns:a16="http://schemas.microsoft.com/office/drawing/2014/main" id="{DC11FADE-9224-4B29-8654-721223E6EFC0}"/>
              </a:ext>
            </a:extLst>
          </p:cNvPr>
          <p:cNvSpPr>
            <a:spLocks noGrp="1"/>
          </p:cNvSpPr>
          <p:nvPr>
            <p:ph idx="4294967295"/>
          </p:nvPr>
        </p:nvSpPr>
        <p:spPr>
          <a:xfrm>
            <a:off x="581192" y="2180496"/>
            <a:ext cx="11029615" cy="3678303"/>
          </a:xfrm>
        </p:spPr>
        <p:txBody>
          <a:bodyPr>
            <a:normAutofit/>
          </a:bodyPr>
          <a:lstStyle/>
          <a:p>
            <a:pPr marL="0" indent="0">
              <a:buNone/>
            </a:pPr>
            <a:endParaRPr lang="fr-FR" sz="1600" i="1" dirty="0">
              <a:latin typeface="Poppins" panose="00000500000000000000" pitchFamily="2" charset="0"/>
              <a:cs typeface="Poppins" panose="00000500000000000000" pitchFamily="2" charset="0"/>
            </a:endParaRPr>
          </a:p>
          <a:p>
            <a:r>
              <a:rPr lang="fr-FR" sz="1600" i="1" dirty="0">
                <a:latin typeface="Poppins" panose="00000500000000000000" pitchFamily="2" charset="0"/>
                <a:cs typeface="Poppins" panose="00000500000000000000" pitchFamily="2" charset="0"/>
              </a:rPr>
              <a:t>« Merci .» </a:t>
            </a:r>
          </a:p>
          <a:p>
            <a:r>
              <a:rPr lang="fr-FR" sz="1600" i="1" dirty="0">
                <a:latin typeface="Poppins" panose="00000500000000000000" pitchFamily="2" charset="0"/>
                <a:cs typeface="Poppins" panose="00000500000000000000" pitchFamily="2" charset="0"/>
              </a:rPr>
              <a:t>« S’il vous plaît. » </a:t>
            </a:r>
          </a:p>
          <a:p>
            <a:r>
              <a:rPr lang="fr-FR" sz="1600" i="1" dirty="0">
                <a:latin typeface="Poppins" panose="00000500000000000000" pitchFamily="2" charset="0"/>
                <a:cs typeface="Poppins" panose="00000500000000000000" pitchFamily="2" charset="0"/>
              </a:rPr>
              <a:t>« Excusez-moi. » </a:t>
            </a:r>
          </a:p>
          <a:p>
            <a:r>
              <a:rPr lang="fr-FR" sz="1600" i="1" dirty="0">
                <a:latin typeface="Poppins" panose="00000500000000000000" pitchFamily="2" charset="0"/>
                <a:cs typeface="Poppins" panose="00000500000000000000" pitchFamily="2" charset="0"/>
              </a:rPr>
              <a:t>«Un instant , je vous prie. » </a:t>
            </a:r>
          </a:p>
          <a:p>
            <a:r>
              <a:rPr lang="fr-FR" sz="1600" i="1" dirty="0">
                <a:latin typeface="Poppins" panose="00000500000000000000" pitchFamily="2" charset="0"/>
                <a:cs typeface="Poppins" panose="00000500000000000000" pitchFamily="2" charset="0"/>
              </a:rPr>
              <a:t>« Bonne journée » </a:t>
            </a:r>
            <a:r>
              <a:rPr lang="fr-FR" sz="1600" dirty="0">
                <a:latin typeface="Poppins" panose="00000500000000000000" pitchFamily="2" charset="0"/>
                <a:cs typeface="Poppins" panose="00000500000000000000" pitchFamily="2" charset="0"/>
              </a:rPr>
              <a:t>ou</a:t>
            </a:r>
            <a:r>
              <a:rPr lang="fr-FR" sz="1600" i="1" dirty="0">
                <a:latin typeface="Poppins" panose="00000500000000000000" pitchFamily="2" charset="0"/>
                <a:cs typeface="Poppins" panose="00000500000000000000" pitchFamily="2" charset="0"/>
              </a:rPr>
              <a:t> « bonne fin de journée » </a:t>
            </a:r>
          </a:p>
          <a:p>
            <a:r>
              <a:rPr lang="fr-FR" sz="1600" i="1" dirty="0">
                <a:latin typeface="Poppins" panose="00000500000000000000" pitchFamily="2" charset="0"/>
                <a:cs typeface="Poppins" panose="00000500000000000000" pitchFamily="2" charset="0"/>
              </a:rPr>
              <a:t>« Merci de votre appel. » </a:t>
            </a:r>
          </a:p>
          <a:p>
            <a:r>
              <a:rPr lang="fr-FR" sz="1600" i="1" dirty="0">
                <a:latin typeface="Poppins" panose="00000500000000000000" pitchFamily="2" charset="0"/>
                <a:cs typeface="Poppins" panose="00000500000000000000" pitchFamily="2" charset="0"/>
              </a:rPr>
              <a:t>« À bientôt » </a:t>
            </a:r>
            <a:r>
              <a:rPr lang="fr-FR" sz="1600" dirty="0">
                <a:latin typeface="Poppins" panose="00000500000000000000" pitchFamily="2" charset="0"/>
                <a:cs typeface="Poppins" panose="00000500000000000000" pitchFamily="2" charset="0"/>
              </a:rPr>
              <a:t>ou</a:t>
            </a:r>
            <a:r>
              <a:rPr lang="fr-FR" sz="1600" i="1" dirty="0">
                <a:latin typeface="Poppins" panose="00000500000000000000" pitchFamily="2" charset="0"/>
                <a:cs typeface="Poppins" panose="00000500000000000000" pitchFamily="2" charset="0"/>
              </a:rPr>
              <a:t> « au revoir. » </a:t>
            </a:r>
          </a:p>
          <a:p>
            <a:r>
              <a:rPr lang="fr-FR" sz="1600" i="1" dirty="0">
                <a:latin typeface="Poppins" panose="00000500000000000000" pitchFamily="2" charset="0"/>
                <a:cs typeface="Poppins" panose="00000500000000000000" pitchFamily="2" charset="0"/>
              </a:rPr>
              <a:t>« Qui dois-je annoncer? » </a:t>
            </a:r>
          </a:p>
          <a:p>
            <a:r>
              <a:rPr lang="fr-FR" sz="1600" i="1" dirty="0">
                <a:latin typeface="Poppins" panose="00000500000000000000" pitchFamily="2" charset="0"/>
                <a:cs typeface="Poppins" panose="00000500000000000000" pitchFamily="2" charset="0"/>
              </a:rPr>
              <a:t>« Vous êtes monsieur…? (ou madame… ?) » </a:t>
            </a:r>
          </a:p>
        </p:txBody>
      </p:sp>
    </p:spTree>
    <p:extLst>
      <p:ext uri="{BB962C8B-B14F-4D97-AF65-F5344CB8AC3E}">
        <p14:creationId xmlns:p14="http://schemas.microsoft.com/office/powerpoint/2010/main" val="2404539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1C7EC2-12E5-43A3-8527-F1A846ADBA1B}"/>
              </a:ext>
            </a:extLst>
          </p:cNvPr>
          <p:cNvSpPr>
            <a:spLocks noGrp="1"/>
          </p:cNvSpPr>
          <p:nvPr>
            <p:ph type="title"/>
          </p:nvPr>
        </p:nvSpPr>
        <p:spPr>
          <a:xfrm>
            <a:off x="581192" y="1734874"/>
            <a:ext cx="7286901" cy="1497507"/>
          </a:xfrm>
        </p:spPr>
        <p:txBody>
          <a:bodyPr/>
          <a:lstStyle/>
          <a:p>
            <a:r>
              <a:rPr lang="fr-FR" b="1" dirty="0">
                <a:latin typeface="Poppins" panose="00000500000000000000" pitchFamily="2" charset="0"/>
                <a:cs typeface="Poppins" panose="00000500000000000000" pitchFamily="2" charset="0"/>
              </a:rPr>
              <a:t>Quelques cas particuliers</a:t>
            </a:r>
          </a:p>
        </p:txBody>
      </p:sp>
      <p:sp>
        <p:nvSpPr>
          <p:cNvPr id="3" name="Espace réservé du texte 2">
            <a:extLst>
              <a:ext uri="{FF2B5EF4-FFF2-40B4-BE49-F238E27FC236}">
                <a16:creationId xmlns:a16="http://schemas.microsoft.com/office/drawing/2014/main" id="{A3027927-7EE3-4315-A9D4-B352C10FCA43}"/>
              </a:ext>
            </a:extLst>
          </p:cNvPr>
          <p:cNvSpPr>
            <a:spLocks noGrp="1"/>
          </p:cNvSpPr>
          <p:nvPr>
            <p:ph type="body" idx="1"/>
          </p:nvPr>
        </p:nvSpPr>
        <p:spPr>
          <a:xfrm>
            <a:off x="581192" y="3511513"/>
            <a:ext cx="11029615" cy="600556"/>
          </a:xfrm>
        </p:spPr>
        <p:txBody>
          <a:bodyPr/>
          <a:lstStyle/>
          <a:p>
            <a:r>
              <a:rPr lang="fr-FR" dirty="0">
                <a:latin typeface="Poppins" panose="00000500000000000000" pitchFamily="2" charset="0"/>
                <a:cs typeface="Poppins" panose="00000500000000000000" pitchFamily="2" charset="0"/>
              </a:rPr>
              <a:t>La gestion de l’insatisfaction</a:t>
            </a:r>
          </a:p>
        </p:txBody>
      </p:sp>
      <p:sp>
        <p:nvSpPr>
          <p:cNvPr id="4" name="Organigramme : Procédé 3">
            <a:extLst>
              <a:ext uri="{FF2B5EF4-FFF2-40B4-BE49-F238E27FC236}">
                <a16:creationId xmlns:a16="http://schemas.microsoft.com/office/drawing/2014/main" id="{0AE21524-DAED-6BBC-B842-E2F8FA800E54}"/>
              </a:ext>
            </a:extLst>
          </p:cNvPr>
          <p:cNvSpPr/>
          <p:nvPr/>
        </p:nvSpPr>
        <p:spPr>
          <a:xfrm rot="5400000">
            <a:off x="6863614" y="1529615"/>
            <a:ext cx="6858000" cy="3798771"/>
          </a:xfrm>
          <a:prstGeom prst="flowChartProcess">
            <a:avLst/>
          </a:prstGeom>
          <a:solidFill>
            <a:srgbClr val="752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2">
            <a:extLst>
              <a:ext uri="{FF2B5EF4-FFF2-40B4-BE49-F238E27FC236}">
                <a16:creationId xmlns:a16="http://schemas.microsoft.com/office/drawing/2014/main" id="{62BBF060-2B44-81C5-15A6-013828395593}"/>
              </a:ext>
            </a:extLst>
          </p:cNvPr>
          <p:cNvSpPr txBox="1"/>
          <p:nvPr/>
        </p:nvSpPr>
        <p:spPr>
          <a:xfrm>
            <a:off x="11235348" y="6263992"/>
            <a:ext cx="1749287" cy="4308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100" dirty="0">
                <a:solidFill>
                  <a:schemeClr val="bg1"/>
                </a:solidFill>
                <a:latin typeface="Calibri" panose="020F0502020204030204" pitchFamily="34" charset="0"/>
                <a:cs typeface="Calibri" panose="020F0502020204030204" pitchFamily="34" charset="0"/>
              </a:rPr>
              <a:t>PO01-SI0002</a:t>
            </a:r>
          </a:p>
          <a:p>
            <a:r>
              <a:rPr lang="fr-FR" sz="1100" dirty="0">
                <a:solidFill>
                  <a:schemeClr val="bg1"/>
                </a:solidFill>
                <a:latin typeface="Calibri" panose="020F0502020204030204" pitchFamily="34" charset="0"/>
                <a:cs typeface="Calibri" panose="020F0502020204030204" pitchFamily="34" charset="0"/>
              </a:rPr>
              <a:t>V4</a:t>
            </a:r>
          </a:p>
        </p:txBody>
      </p:sp>
    </p:spTree>
    <p:extLst>
      <p:ext uri="{BB962C8B-B14F-4D97-AF65-F5344CB8AC3E}">
        <p14:creationId xmlns:p14="http://schemas.microsoft.com/office/powerpoint/2010/main" val="1681114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1DD676-908E-4018-9F26-79B8059DDFC6}"/>
              </a:ext>
            </a:extLst>
          </p:cNvPr>
          <p:cNvSpPr>
            <a:spLocks noGrp="1"/>
          </p:cNvSpPr>
          <p:nvPr>
            <p:ph type="title"/>
          </p:nvPr>
        </p:nvSpPr>
        <p:spPr>
          <a:xfrm>
            <a:off x="494565" y="981168"/>
            <a:ext cx="11029616" cy="712878"/>
          </a:xfrm>
        </p:spPr>
        <p:txBody>
          <a:bodyPr>
            <a:normAutofit/>
          </a:bodyPr>
          <a:lstStyle/>
          <a:p>
            <a:r>
              <a:rPr lang="fr-FR" dirty="0">
                <a:latin typeface="Poppins" panose="00000500000000000000" pitchFamily="2" charset="0"/>
                <a:cs typeface="Poppins" panose="00000500000000000000" pitchFamily="2" charset="0"/>
              </a:rPr>
              <a:t>Sommaire</a:t>
            </a:r>
          </a:p>
        </p:txBody>
      </p:sp>
      <p:sp>
        <p:nvSpPr>
          <p:cNvPr id="3" name="Espace réservé du contenu 2">
            <a:extLst>
              <a:ext uri="{FF2B5EF4-FFF2-40B4-BE49-F238E27FC236}">
                <a16:creationId xmlns:a16="http://schemas.microsoft.com/office/drawing/2014/main" id="{04945948-EEED-4871-8CC0-A7D74530667F}"/>
              </a:ext>
            </a:extLst>
          </p:cNvPr>
          <p:cNvSpPr>
            <a:spLocks noGrp="1"/>
          </p:cNvSpPr>
          <p:nvPr>
            <p:ph idx="4294967295"/>
          </p:nvPr>
        </p:nvSpPr>
        <p:spPr>
          <a:xfrm>
            <a:off x="581192" y="1994968"/>
            <a:ext cx="11029615" cy="4677504"/>
          </a:xfrm>
        </p:spPr>
        <p:txBody>
          <a:bodyPr>
            <a:normAutofit/>
          </a:bodyPr>
          <a:lstStyle/>
          <a:p>
            <a:r>
              <a:rPr lang="fr-FR" sz="1400" b="1" u="sng" dirty="0">
                <a:solidFill>
                  <a:schemeClr val="accent4">
                    <a:lumMod val="50000"/>
                  </a:schemeClr>
                </a:solidFill>
                <a:latin typeface="Poppins" panose="00000500000000000000" pitchFamily="2" charset="0"/>
                <a:cs typeface="Poppins" panose="00000500000000000000" pitchFamily="2" charset="0"/>
              </a:rPr>
              <a:t>Accueil physique</a:t>
            </a:r>
          </a:p>
          <a:p>
            <a:pPr lvl="1">
              <a:buFont typeface="Arial" panose="020B0604020202020204" pitchFamily="34" charset="0"/>
              <a:buChar char="•"/>
            </a:pPr>
            <a:r>
              <a:rPr lang="fr-FR" sz="1200" dirty="0">
                <a:latin typeface="Poppins" panose="00000500000000000000" pitchFamily="2" charset="0"/>
                <a:cs typeface="Poppins" panose="00000500000000000000" pitchFamily="2" charset="0"/>
              </a:rPr>
              <a:t>Les secrets d’un accueil assuré</a:t>
            </a:r>
          </a:p>
          <a:p>
            <a:pPr lvl="1">
              <a:buFont typeface="Arial" panose="020B0604020202020204" pitchFamily="34" charset="0"/>
              <a:buChar char="•"/>
            </a:pPr>
            <a:r>
              <a:rPr lang="fr-FR" sz="1200" dirty="0">
                <a:latin typeface="Poppins" panose="00000500000000000000" pitchFamily="2" charset="0"/>
                <a:cs typeface="Poppins" panose="00000500000000000000" pitchFamily="2" charset="0"/>
              </a:rPr>
              <a:t>Le sourire, un petit rien</a:t>
            </a:r>
          </a:p>
          <a:p>
            <a:pPr lvl="1">
              <a:buFont typeface="Arial" panose="020B0604020202020204" pitchFamily="34" charset="0"/>
              <a:buChar char="•"/>
            </a:pPr>
            <a:r>
              <a:rPr lang="fr-FR" sz="1200" dirty="0">
                <a:latin typeface="Poppins" panose="00000500000000000000" pitchFamily="2" charset="0"/>
                <a:cs typeface="Poppins" panose="00000500000000000000" pitchFamily="2" charset="0"/>
              </a:rPr>
              <a:t>La formule de salutation</a:t>
            </a:r>
          </a:p>
          <a:p>
            <a:pPr lvl="1">
              <a:buFont typeface="Arial" panose="020B0604020202020204" pitchFamily="34" charset="0"/>
              <a:buChar char="•"/>
            </a:pPr>
            <a:r>
              <a:rPr lang="fr-FR" sz="1200" dirty="0">
                <a:latin typeface="Poppins" panose="00000500000000000000" pitchFamily="2" charset="0"/>
                <a:cs typeface="Poppins" panose="00000500000000000000" pitchFamily="2" charset="0"/>
              </a:rPr>
              <a:t>Les règles de priorité entre les différentes tâches</a:t>
            </a:r>
          </a:p>
          <a:p>
            <a:r>
              <a:rPr lang="fr-FR" sz="1400" b="1" u="sng" dirty="0">
                <a:solidFill>
                  <a:schemeClr val="accent4">
                    <a:lumMod val="50000"/>
                  </a:schemeClr>
                </a:solidFill>
                <a:latin typeface="Poppins" panose="00000500000000000000" pitchFamily="2" charset="0"/>
                <a:cs typeface="Poppins" panose="00000500000000000000" pitchFamily="2" charset="0"/>
              </a:rPr>
              <a:t>Accueil téléphonique</a:t>
            </a:r>
          </a:p>
          <a:p>
            <a:pPr lvl="1">
              <a:buFont typeface="Arial" panose="020B0604020202020204" pitchFamily="34" charset="0"/>
              <a:buChar char="•"/>
            </a:pPr>
            <a:r>
              <a:rPr lang="fr-FR" sz="1200" dirty="0">
                <a:latin typeface="Poppins" panose="00000500000000000000" pitchFamily="2" charset="0"/>
                <a:cs typeface="Poppins" panose="00000500000000000000" pitchFamily="2" charset="0"/>
              </a:rPr>
              <a:t>La voix, l’image</a:t>
            </a:r>
          </a:p>
          <a:p>
            <a:pPr lvl="1">
              <a:buFont typeface="Arial" panose="020B0604020202020204" pitchFamily="34" charset="0"/>
              <a:buChar char="•"/>
            </a:pPr>
            <a:r>
              <a:rPr lang="fr-FR" sz="1200" dirty="0">
                <a:latin typeface="Poppins" panose="00000500000000000000" pitchFamily="2" charset="0"/>
                <a:cs typeface="Poppins" panose="00000500000000000000" pitchFamily="2" charset="0"/>
              </a:rPr>
              <a:t>Les bons réflexes</a:t>
            </a:r>
          </a:p>
          <a:p>
            <a:pPr lvl="1">
              <a:buFont typeface="Arial" panose="020B0604020202020204" pitchFamily="34" charset="0"/>
              <a:buChar char="•"/>
            </a:pPr>
            <a:r>
              <a:rPr lang="fr-FR" sz="1200" dirty="0">
                <a:latin typeface="Poppins" panose="00000500000000000000" pitchFamily="2" charset="0"/>
                <a:cs typeface="Poppins" panose="00000500000000000000" pitchFamily="2" charset="0"/>
              </a:rPr>
              <a:t>Message à transmettre</a:t>
            </a:r>
          </a:p>
          <a:p>
            <a:pPr lvl="1">
              <a:buFont typeface="Arial" panose="020B0604020202020204" pitchFamily="34" charset="0"/>
              <a:buChar char="•"/>
            </a:pPr>
            <a:r>
              <a:rPr lang="fr-FR" sz="1200" dirty="0">
                <a:latin typeface="Poppins" panose="00000500000000000000" pitchFamily="2" charset="0"/>
                <a:cs typeface="Poppins" panose="00000500000000000000" pitchFamily="2" charset="0"/>
              </a:rPr>
              <a:t>L’absence de la personne demandée</a:t>
            </a:r>
          </a:p>
          <a:p>
            <a:r>
              <a:rPr lang="fr-FR" sz="1400" b="1" u="sng" dirty="0">
                <a:solidFill>
                  <a:schemeClr val="accent4">
                    <a:lumMod val="50000"/>
                  </a:schemeClr>
                </a:solidFill>
                <a:latin typeface="Poppins" panose="00000500000000000000" pitchFamily="2" charset="0"/>
                <a:cs typeface="Poppins" panose="00000500000000000000" pitchFamily="2" charset="0"/>
              </a:rPr>
              <a:t>Quelques cas particuliers</a:t>
            </a:r>
          </a:p>
          <a:p>
            <a:pPr lvl="1">
              <a:buFont typeface="Arial" panose="020B0604020202020204" pitchFamily="34" charset="0"/>
              <a:buChar char="•"/>
            </a:pPr>
            <a:r>
              <a:rPr lang="fr-FR" sz="1200" dirty="0">
                <a:latin typeface="Poppins" panose="00000500000000000000" pitchFamily="2" charset="0"/>
                <a:cs typeface="Poppins" panose="00000500000000000000" pitchFamily="2" charset="0"/>
              </a:rPr>
              <a:t>L’insatisfaction de la demande</a:t>
            </a:r>
          </a:p>
          <a:p>
            <a:pPr lvl="1">
              <a:buFont typeface="Arial" panose="020B0604020202020204" pitchFamily="34" charset="0"/>
              <a:buChar char="•"/>
            </a:pPr>
            <a:r>
              <a:rPr lang="fr-FR" sz="1200" dirty="0">
                <a:latin typeface="Poppins" panose="00000500000000000000" pitchFamily="2" charset="0"/>
                <a:cs typeface="Poppins" panose="00000500000000000000" pitchFamily="2" charset="0"/>
              </a:rPr>
              <a:t>Le patient mécontent</a:t>
            </a:r>
          </a:p>
          <a:p>
            <a:pPr lvl="1">
              <a:buFont typeface="Arial" panose="020B0604020202020204" pitchFamily="34" charset="0"/>
              <a:buChar char="•"/>
            </a:pPr>
            <a:r>
              <a:rPr lang="fr-FR" sz="1200" dirty="0">
                <a:latin typeface="Poppins" panose="00000500000000000000" pitchFamily="2" charset="0"/>
                <a:cs typeface="Poppins" panose="00000500000000000000" pitchFamily="2" charset="0"/>
              </a:rPr>
              <a:t>A faire et à ne pas faire</a:t>
            </a:r>
          </a:p>
        </p:txBody>
      </p:sp>
    </p:spTree>
    <p:extLst>
      <p:ext uri="{BB962C8B-B14F-4D97-AF65-F5344CB8AC3E}">
        <p14:creationId xmlns:p14="http://schemas.microsoft.com/office/powerpoint/2010/main" val="314572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046ECF-AE38-4725-8D9B-077AA8E2E30E}"/>
              </a:ext>
            </a:extLst>
          </p:cNvPr>
          <p:cNvSpPr>
            <a:spLocks noGrp="1"/>
          </p:cNvSpPr>
          <p:nvPr>
            <p:ph type="title"/>
          </p:nvPr>
        </p:nvSpPr>
        <p:spPr>
          <a:xfrm>
            <a:off x="581192" y="1091903"/>
            <a:ext cx="11029616" cy="571142"/>
          </a:xfrm>
        </p:spPr>
        <p:txBody>
          <a:bodyPr>
            <a:normAutofit/>
          </a:bodyPr>
          <a:lstStyle/>
          <a:p>
            <a:r>
              <a:rPr lang="fr-FR" sz="2400" b="1" cap="none" dirty="0">
                <a:latin typeface="Poppins" panose="00000500000000000000" pitchFamily="2" charset="0"/>
                <a:cs typeface="Poppins" panose="00000500000000000000" pitchFamily="2" charset="0"/>
              </a:rPr>
              <a:t>Cas où la demande n’est pas satisfaite</a:t>
            </a:r>
          </a:p>
        </p:txBody>
      </p:sp>
      <p:sp>
        <p:nvSpPr>
          <p:cNvPr id="4" name="Espace réservé du contenu 3">
            <a:extLst>
              <a:ext uri="{FF2B5EF4-FFF2-40B4-BE49-F238E27FC236}">
                <a16:creationId xmlns:a16="http://schemas.microsoft.com/office/drawing/2014/main" id="{3905A184-AB7C-4748-B88E-FAC33AF39B84}"/>
              </a:ext>
            </a:extLst>
          </p:cNvPr>
          <p:cNvSpPr>
            <a:spLocks noGrp="1"/>
          </p:cNvSpPr>
          <p:nvPr>
            <p:ph sz="half" idx="2"/>
          </p:nvPr>
        </p:nvSpPr>
        <p:spPr>
          <a:xfrm>
            <a:off x="471638" y="2228003"/>
            <a:ext cx="11223057" cy="3633047"/>
          </a:xfrm>
        </p:spPr>
        <p:txBody>
          <a:bodyPr>
            <a:normAutofit/>
          </a:bodyPr>
          <a:lstStyle/>
          <a:p>
            <a:pPr algn="just"/>
            <a:r>
              <a:rPr lang="fr-FR" sz="1600" dirty="0">
                <a:latin typeface="Poppins" panose="00000500000000000000" pitchFamily="2" charset="0"/>
                <a:cs typeface="Poppins" panose="00000500000000000000" pitchFamily="2" charset="0"/>
              </a:rPr>
              <a:t>Soyez positif, expliquez au client ce que vous pouvez faire pour lui et minimisez ce que vous ne pouvez pas faire. </a:t>
            </a:r>
          </a:p>
          <a:p>
            <a:pPr algn="just"/>
            <a:r>
              <a:rPr lang="fr-FR" sz="1600" dirty="0">
                <a:latin typeface="Poppins" panose="00000500000000000000" pitchFamily="2" charset="0"/>
                <a:cs typeface="Poppins" panose="00000500000000000000" pitchFamily="2" charset="0"/>
              </a:rPr>
              <a:t>Concentrez-vous sur les faits. </a:t>
            </a:r>
          </a:p>
          <a:p>
            <a:pPr algn="just"/>
            <a:r>
              <a:rPr lang="fr-FR" sz="1600" dirty="0">
                <a:latin typeface="Poppins" panose="00000500000000000000" pitchFamily="2" charset="0"/>
                <a:cs typeface="Poppins" panose="00000500000000000000" pitchFamily="2" charset="0"/>
              </a:rPr>
              <a:t>Indiquez les raisons vous empêchant d’acquiescer à sa demande (règlements de l’entreprise, consignes, légitimité, etc.) et efforcez-vous de lui suggérer une alternative. </a:t>
            </a:r>
          </a:p>
          <a:p>
            <a:pPr algn="just"/>
            <a:r>
              <a:rPr lang="fr-FR" sz="1600" dirty="0">
                <a:latin typeface="Poppins" panose="00000500000000000000" pitchFamily="2" charset="0"/>
                <a:cs typeface="Poppins" panose="00000500000000000000" pitchFamily="2" charset="0"/>
              </a:rPr>
              <a:t>Ayez, dans la mesure du possible, une attention particulière à son égard. </a:t>
            </a:r>
          </a:p>
          <a:p>
            <a:pPr algn="just"/>
            <a:r>
              <a:rPr lang="fr-FR" sz="1600" dirty="0">
                <a:latin typeface="Poppins" panose="00000500000000000000" pitchFamily="2" charset="0"/>
                <a:cs typeface="Poppins" panose="00000500000000000000" pitchFamily="2" charset="0"/>
              </a:rPr>
              <a:t>Donnez-lui l’assurance que tout sera entrepris pour qu’un tel problème ne se reproduise pas (dans la mesure du possible). </a:t>
            </a:r>
          </a:p>
        </p:txBody>
      </p:sp>
    </p:spTree>
    <p:extLst>
      <p:ext uri="{BB962C8B-B14F-4D97-AF65-F5344CB8AC3E}">
        <p14:creationId xmlns:p14="http://schemas.microsoft.com/office/powerpoint/2010/main" val="379027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77EF14-AFA1-43BC-85FE-55DDFB74E1AA}"/>
              </a:ext>
            </a:extLst>
          </p:cNvPr>
          <p:cNvSpPr>
            <a:spLocks noGrp="1"/>
          </p:cNvSpPr>
          <p:nvPr>
            <p:ph type="title"/>
          </p:nvPr>
        </p:nvSpPr>
        <p:spPr>
          <a:xfrm>
            <a:off x="469992" y="1138217"/>
            <a:ext cx="11029616" cy="528077"/>
          </a:xfrm>
        </p:spPr>
        <p:txBody>
          <a:bodyPr>
            <a:normAutofit/>
          </a:bodyPr>
          <a:lstStyle/>
          <a:p>
            <a:r>
              <a:rPr lang="fr-FR" sz="2400" b="1" cap="none" dirty="0">
                <a:latin typeface="Poppins" panose="00000500000000000000" pitchFamily="2" charset="0"/>
                <a:cs typeface="Poppins" panose="00000500000000000000" pitchFamily="2" charset="0"/>
              </a:rPr>
              <a:t>Cas du patient mécontent</a:t>
            </a:r>
          </a:p>
        </p:txBody>
      </p:sp>
      <p:sp>
        <p:nvSpPr>
          <p:cNvPr id="4" name="Espace réservé du contenu 3">
            <a:extLst>
              <a:ext uri="{FF2B5EF4-FFF2-40B4-BE49-F238E27FC236}">
                <a16:creationId xmlns:a16="http://schemas.microsoft.com/office/drawing/2014/main" id="{F9D59BD8-5408-4F7D-BACD-1023A3A000D4}"/>
              </a:ext>
            </a:extLst>
          </p:cNvPr>
          <p:cNvSpPr>
            <a:spLocks noGrp="1"/>
          </p:cNvSpPr>
          <p:nvPr>
            <p:ph sz="half" idx="2"/>
          </p:nvPr>
        </p:nvSpPr>
        <p:spPr>
          <a:xfrm>
            <a:off x="469992" y="1982955"/>
            <a:ext cx="11332147" cy="3736828"/>
          </a:xfrm>
        </p:spPr>
        <p:txBody>
          <a:bodyPr>
            <a:normAutofit/>
          </a:bodyPr>
          <a:lstStyle/>
          <a:p>
            <a:pPr marL="0" indent="0" algn="just">
              <a:buNone/>
            </a:pPr>
            <a:endParaRPr lang="fr-FR" sz="1600" dirty="0">
              <a:latin typeface="Poppins" panose="00000500000000000000" pitchFamily="2" charset="0"/>
              <a:cs typeface="Poppins" panose="00000500000000000000" pitchFamily="2" charset="0"/>
            </a:endParaRPr>
          </a:p>
          <a:p>
            <a:pPr algn="just"/>
            <a:r>
              <a:rPr lang="fr-FR" sz="1600" b="1" dirty="0">
                <a:latin typeface="Poppins" panose="00000500000000000000" pitchFamily="2" charset="0"/>
                <a:cs typeface="Poppins" panose="00000500000000000000" pitchFamily="2" charset="0"/>
              </a:rPr>
              <a:t>Désamorcez sa colère avant d’entreprendre la résolution du problème. Pour ce faire : </a:t>
            </a:r>
          </a:p>
          <a:p>
            <a:pPr lvl="1" algn="just">
              <a:buFont typeface="Arial" panose="020B0604020202020204" pitchFamily="34" charset="0"/>
              <a:buChar char="•"/>
            </a:pPr>
            <a:r>
              <a:rPr lang="fr-FR" dirty="0">
                <a:latin typeface="Poppins" panose="00000500000000000000" pitchFamily="2" charset="0"/>
                <a:cs typeface="Poppins" panose="00000500000000000000" pitchFamily="2" charset="0"/>
              </a:rPr>
              <a:t>Ecouter attentivement les propos de la personne sans l’interrompre. </a:t>
            </a:r>
          </a:p>
          <a:p>
            <a:pPr lvl="1" algn="just">
              <a:buFont typeface="Arial" panose="020B0604020202020204" pitchFamily="34" charset="0"/>
              <a:buChar char="•"/>
            </a:pPr>
            <a:r>
              <a:rPr lang="fr-FR" dirty="0">
                <a:latin typeface="Poppins" panose="00000500000000000000" pitchFamily="2" charset="0"/>
                <a:cs typeface="Poppins" panose="00000500000000000000" pitchFamily="2" charset="0"/>
              </a:rPr>
              <a:t>Ne tentez pas d’anticiper ou, pire, d’exprimer à sa place ses doléances. </a:t>
            </a:r>
          </a:p>
          <a:p>
            <a:pPr lvl="1" algn="just">
              <a:buFont typeface="Arial" panose="020B0604020202020204" pitchFamily="34" charset="0"/>
              <a:buChar char="•"/>
            </a:pPr>
            <a:r>
              <a:rPr lang="fr-FR" dirty="0">
                <a:latin typeface="Poppins" panose="00000500000000000000" pitchFamily="2" charset="0"/>
                <a:cs typeface="Poppins" panose="00000500000000000000" pitchFamily="2" charset="0"/>
              </a:rPr>
              <a:t>N’essayez pas de contester ou de nier les faits, ça ne ferait qu’augmenter l’insatisfaction du patient. . </a:t>
            </a:r>
          </a:p>
        </p:txBody>
      </p:sp>
    </p:spTree>
    <p:extLst>
      <p:ext uri="{BB962C8B-B14F-4D97-AF65-F5344CB8AC3E}">
        <p14:creationId xmlns:p14="http://schemas.microsoft.com/office/powerpoint/2010/main" val="888132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77EF14-AFA1-43BC-85FE-55DDFB74E1AA}"/>
              </a:ext>
            </a:extLst>
          </p:cNvPr>
          <p:cNvSpPr>
            <a:spLocks noGrp="1"/>
          </p:cNvSpPr>
          <p:nvPr>
            <p:ph type="title"/>
          </p:nvPr>
        </p:nvSpPr>
        <p:spPr>
          <a:xfrm>
            <a:off x="487985" y="1159482"/>
            <a:ext cx="11029616" cy="528077"/>
          </a:xfrm>
        </p:spPr>
        <p:txBody>
          <a:bodyPr>
            <a:normAutofit/>
          </a:bodyPr>
          <a:lstStyle/>
          <a:p>
            <a:r>
              <a:rPr lang="fr-FR" sz="2400" b="1" cap="none" dirty="0">
                <a:latin typeface="Poppins" panose="00000500000000000000" pitchFamily="2" charset="0"/>
                <a:cs typeface="Poppins" panose="00000500000000000000" pitchFamily="2" charset="0"/>
              </a:rPr>
              <a:t>Cas du patient mécontent</a:t>
            </a:r>
          </a:p>
        </p:txBody>
      </p:sp>
      <p:sp>
        <p:nvSpPr>
          <p:cNvPr id="4" name="Espace réservé du contenu 3">
            <a:extLst>
              <a:ext uri="{FF2B5EF4-FFF2-40B4-BE49-F238E27FC236}">
                <a16:creationId xmlns:a16="http://schemas.microsoft.com/office/drawing/2014/main" id="{F9D59BD8-5408-4F7D-BACD-1023A3A000D4}"/>
              </a:ext>
            </a:extLst>
          </p:cNvPr>
          <p:cNvSpPr>
            <a:spLocks noGrp="1"/>
          </p:cNvSpPr>
          <p:nvPr>
            <p:ph sz="half" idx="2"/>
          </p:nvPr>
        </p:nvSpPr>
        <p:spPr>
          <a:xfrm>
            <a:off x="487986" y="2176112"/>
            <a:ext cx="11250358" cy="3736828"/>
          </a:xfrm>
        </p:spPr>
        <p:txBody>
          <a:bodyPr>
            <a:normAutofit/>
          </a:bodyPr>
          <a:lstStyle/>
          <a:p>
            <a:pPr algn="just"/>
            <a:endParaRPr lang="fr-FR" sz="1600" dirty="0">
              <a:latin typeface="Poppins" panose="00000500000000000000" pitchFamily="2" charset="0"/>
              <a:cs typeface="Poppins" panose="00000500000000000000" pitchFamily="2" charset="0"/>
            </a:endParaRPr>
          </a:p>
          <a:p>
            <a:pPr algn="just"/>
            <a:r>
              <a:rPr lang="fr-FR" sz="1600" dirty="0">
                <a:latin typeface="Poppins" panose="00000500000000000000" pitchFamily="2" charset="0"/>
                <a:cs typeface="Poppins" panose="00000500000000000000" pitchFamily="2" charset="0"/>
              </a:rPr>
              <a:t>Parlez lentement et bas pour encourager votre interlocuteur à faire de même. </a:t>
            </a:r>
          </a:p>
          <a:p>
            <a:pPr algn="just"/>
            <a:r>
              <a:rPr lang="fr-FR" sz="1600" dirty="0">
                <a:latin typeface="Poppins" panose="00000500000000000000" pitchFamily="2" charset="0"/>
                <a:cs typeface="Poppins" panose="00000500000000000000" pitchFamily="2" charset="0"/>
              </a:rPr>
              <a:t>Prenez en note ses propos. </a:t>
            </a:r>
          </a:p>
          <a:p>
            <a:pPr algn="just"/>
            <a:r>
              <a:rPr lang="fr-FR" sz="1600" dirty="0">
                <a:latin typeface="Poppins" panose="00000500000000000000" pitchFamily="2" charset="0"/>
                <a:cs typeface="Poppins" panose="00000500000000000000" pitchFamily="2" charset="0"/>
              </a:rPr>
              <a:t>Montrez-vous toujours respectueux. </a:t>
            </a:r>
          </a:p>
          <a:p>
            <a:pPr algn="just"/>
            <a:r>
              <a:rPr lang="fr-FR" sz="1600" dirty="0">
                <a:latin typeface="Poppins" panose="00000500000000000000" pitchFamily="2" charset="0"/>
                <a:cs typeface="Poppins" panose="00000500000000000000" pitchFamily="2" charset="0"/>
              </a:rPr>
              <a:t>Approuvez-le dans la mesure du possible. </a:t>
            </a:r>
          </a:p>
          <a:p>
            <a:pPr algn="just"/>
            <a:r>
              <a:rPr lang="fr-FR" sz="1600" dirty="0">
                <a:latin typeface="Poppins" panose="00000500000000000000" pitchFamily="2" charset="0"/>
                <a:cs typeface="Poppins" panose="00000500000000000000" pitchFamily="2" charset="0"/>
              </a:rPr>
              <a:t>Présentez vos excuses de manière sincère et crédible. </a:t>
            </a:r>
          </a:p>
          <a:p>
            <a:pPr algn="just"/>
            <a:r>
              <a:rPr lang="fr-FR" sz="1600" dirty="0">
                <a:latin typeface="Poppins" panose="00000500000000000000" pitchFamily="2" charset="0"/>
                <a:cs typeface="Poppins" panose="00000500000000000000" pitchFamily="2" charset="0"/>
              </a:rPr>
              <a:t>Une fois la personne calmée, confirmez, validez avec lui le moyen par lequel vous allez traiter sa demande. </a:t>
            </a:r>
          </a:p>
        </p:txBody>
      </p:sp>
    </p:spTree>
    <p:extLst>
      <p:ext uri="{BB962C8B-B14F-4D97-AF65-F5344CB8AC3E}">
        <p14:creationId xmlns:p14="http://schemas.microsoft.com/office/powerpoint/2010/main" val="1308130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341F41-8232-4C9C-8082-45B8781D72CA}"/>
              </a:ext>
            </a:extLst>
          </p:cNvPr>
          <p:cNvSpPr>
            <a:spLocks noGrp="1"/>
          </p:cNvSpPr>
          <p:nvPr>
            <p:ph type="title"/>
          </p:nvPr>
        </p:nvSpPr>
        <p:spPr>
          <a:xfrm>
            <a:off x="485499" y="1084521"/>
            <a:ext cx="11029616" cy="567640"/>
          </a:xfrm>
        </p:spPr>
        <p:txBody>
          <a:bodyPr>
            <a:normAutofit/>
          </a:bodyPr>
          <a:lstStyle/>
          <a:p>
            <a:r>
              <a:rPr lang="fr-FR" sz="2400" b="1" cap="none" dirty="0">
                <a:latin typeface="Poppins" panose="00000500000000000000" pitchFamily="2" charset="0"/>
                <a:cs typeface="Poppins" panose="00000500000000000000" pitchFamily="2" charset="0"/>
              </a:rPr>
              <a:t>A éviter</a:t>
            </a:r>
          </a:p>
        </p:txBody>
      </p:sp>
      <p:sp>
        <p:nvSpPr>
          <p:cNvPr id="3" name="Espace réservé du contenu 2">
            <a:extLst>
              <a:ext uri="{FF2B5EF4-FFF2-40B4-BE49-F238E27FC236}">
                <a16:creationId xmlns:a16="http://schemas.microsoft.com/office/drawing/2014/main" id="{DC11FADE-9224-4B29-8654-721223E6EFC0}"/>
              </a:ext>
            </a:extLst>
          </p:cNvPr>
          <p:cNvSpPr>
            <a:spLocks noGrp="1"/>
          </p:cNvSpPr>
          <p:nvPr>
            <p:ph idx="1"/>
          </p:nvPr>
        </p:nvSpPr>
        <p:spPr>
          <a:xfrm>
            <a:off x="581192" y="2180496"/>
            <a:ext cx="11029615" cy="3678303"/>
          </a:xfrm>
        </p:spPr>
        <p:txBody>
          <a:bodyPr>
            <a:normAutofit/>
          </a:bodyPr>
          <a:lstStyle/>
          <a:p>
            <a:pPr marL="0" indent="0" algn="just">
              <a:buNone/>
            </a:pPr>
            <a:endParaRPr lang="fr-FR" sz="1600" dirty="0">
              <a:latin typeface="Poppins" panose="00000500000000000000" pitchFamily="2" charset="0"/>
              <a:cs typeface="Poppins" panose="00000500000000000000" pitchFamily="2" charset="0"/>
            </a:endParaRPr>
          </a:p>
          <a:p>
            <a:pPr algn="just"/>
            <a:r>
              <a:rPr lang="fr-FR" sz="1600" dirty="0">
                <a:latin typeface="Poppins" panose="00000500000000000000" pitchFamily="2" charset="0"/>
                <a:cs typeface="Poppins" panose="00000500000000000000" pitchFamily="2" charset="0"/>
              </a:rPr>
              <a:t>Demander à votre interlocuteur d’excuser votre incompétence ou le fait que l’on ne vous a jamais appris à exécuter une tâche</a:t>
            </a:r>
          </a:p>
          <a:p>
            <a:pPr algn="just"/>
            <a:r>
              <a:rPr lang="fr-FR" sz="1600" dirty="0">
                <a:latin typeface="Poppins" panose="00000500000000000000" pitchFamily="2" charset="0"/>
                <a:cs typeface="Poppins" panose="00000500000000000000" pitchFamily="2" charset="0"/>
              </a:rPr>
              <a:t>Insinuer que ce qui arrive est de la faute de l’interlocuteur</a:t>
            </a:r>
          </a:p>
          <a:p>
            <a:pPr algn="just"/>
            <a:r>
              <a:rPr lang="fr-FR" sz="1600" dirty="0">
                <a:latin typeface="Poppins" panose="00000500000000000000" pitchFamily="2" charset="0"/>
                <a:cs typeface="Poppins" panose="00000500000000000000" pitchFamily="2" charset="0"/>
              </a:rPr>
              <a:t>L’interrompre, l’empêcher d’exprimer l’ensemble de ses arguments, de ses besoins, de ses humeurs, etc...</a:t>
            </a:r>
          </a:p>
          <a:p>
            <a:pPr algn="just"/>
            <a:r>
              <a:rPr lang="fr-FR" sz="1600" dirty="0">
                <a:latin typeface="Poppins" panose="00000500000000000000" pitchFamily="2" charset="0"/>
                <a:cs typeface="Poppins" panose="00000500000000000000" pitchFamily="2" charset="0"/>
              </a:rPr>
              <a:t>Les interdits</a:t>
            </a:r>
          </a:p>
          <a:p>
            <a:pPr algn="just"/>
            <a:r>
              <a:rPr lang="fr-FR" sz="1600" dirty="0">
                <a:latin typeface="Poppins" panose="00000500000000000000" pitchFamily="2" charset="0"/>
                <a:cs typeface="Poppins" panose="00000500000000000000" pitchFamily="2" charset="0"/>
              </a:rPr>
              <a:t>Donner des ordres aux patients</a:t>
            </a:r>
          </a:p>
          <a:p>
            <a:pPr algn="just"/>
            <a:r>
              <a:rPr lang="fr-FR" sz="1600" dirty="0">
                <a:latin typeface="Poppins" panose="00000500000000000000" pitchFamily="2" charset="0"/>
                <a:cs typeface="Poppins" panose="00000500000000000000" pitchFamily="2" charset="0"/>
              </a:rPr>
              <a:t>S’emporter devant un patient</a:t>
            </a:r>
          </a:p>
          <a:p>
            <a:pPr algn="just"/>
            <a:endParaRPr lang="fr-FR" sz="16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835874768"/>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341F41-8232-4C9C-8082-45B8781D72CA}"/>
              </a:ext>
            </a:extLst>
          </p:cNvPr>
          <p:cNvSpPr>
            <a:spLocks noGrp="1"/>
          </p:cNvSpPr>
          <p:nvPr>
            <p:ph type="title"/>
          </p:nvPr>
        </p:nvSpPr>
        <p:spPr>
          <a:xfrm>
            <a:off x="581192" y="1073629"/>
            <a:ext cx="11029616" cy="578272"/>
          </a:xfrm>
        </p:spPr>
        <p:txBody>
          <a:bodyPr>
            <a:normAutofit/>
          </a:bodyPr>
          <a:lstStyle/>
          <a:p>
            <a:r>
              <a:rPr lang="fr-FR" sz="2400" b="1" cap="none" dirty="0">
                <a:latin typeface="Poppins" panose="00000500000000000000" pitchFamily="2" charset="0"/>
                <a:cs typeface="Poppins" panose="00000500000000000000" pitchFamily="2" charset="0"/>
              </a:rPr>
              <a:t>A éviter</a:t>
            </a:r>
          </a:p>
        </p:txBody>
      </p:sp>
      <p:sp>
        <p:nvSpPr>
          <p:cNvPr id="3" name="Espace réservé du contenu 2">
            <a:extLst>
              <a:ext uri="{FF2B5EF4-FFF2-40B4-BE49-F238E27FC236}">
                <a16:creationId xmlns:a16="http://schemas.microsoft.com/office/drawing/2014/main" id="{DC11FADE-9224-4B29-8654-721223E6EFC0}"/>
              </a:ext>
            </a:extLst>
          </p:cNvPr>
          <p:cNvSpPr>
            <a:spLocks noGrp="1"/>
          </p:cNvSpPr>
          <p:nvPr>
            <p:ph idx="4294967295"/>
          </p:nvPr>
        </p:nvSpPr>
        <p:spPr>
          <a:xfrm>
            <a:off x="581192" y="2180496"/>
            <a:ext cx="11029615" cy="3678303"/>
          </a:xfrm>
        </p:spPr>
        <p:txBody>
          <a:bodyPr>
            <a:normAutofit/>
          </a:bodyPr>
          <a:lstStyle/>
          <a:p>
            <a:pPr algn="just"/>
            <a:r>
              <a:rPr lang="fr-FR" sz="1600" dirty="0">
                <a:latin typeface="Poppins" panose="00000500000000000000" pitchFamily="2" charset="0"/>
                <a:cs typeface="Poppins" panose="00000500000000000000" pitchFamily="2" charset="0"/>
              </a:rPr>
              <a:t>Plaisanter à propos d’une situation que le client prend très au sérieux, manquer de respect, faire fi des règles de politesse, critiquer un concurrent…</a:t>
            </a:r>
          </a:p>
          <a:p>
            <a:pPr algn="just"/>
            <a:r>
              <a:rPr lang="fr-FR" sz="1600" dirty="0">
                <a:latin typeface="Poppins" panose="00000500000000000000" pitchFamily="2" charset="0"/>
                <a:cs typeface="Poppins" panose="00000500000000000000" pitchFamily="2" charset="0"/>
              </a:rPr>
              <a:t>Transférer inutilement une demande qui vous est adressée à un collègue, lui faire porter la responsabilité d’un incident ou d’un problème. Critiquer un collègue au su du patient.</a:t>
            </a:r>
          </a:p>
          <a:p>
            <a:pPr algn="just"/>
            <a:r>
              <a:rPr lang="fr-FR" sz="1600" dirty="0">
                <a:latin typeface="Poppins" panose="00000500000000000000" pitchFamily="2" charset="0"/>
                <a:cs typeface="Poppins" panose="00000500000000000000" pitchFamily="2" charset="0"/>
              </a:rPr>
              <a:t>Banaliser le problème exprimé ou indiquer au patient qu’il survient fréquemment. </a:t>
            </a:r>
          </a:p>
          <a:p>
            <a:pPr algn="just"/>
            <a:endParaRPr lang="fr-FR" sz="16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748873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341F41-8232-4C9C-8082-45B8781D72CA}"/>
              </a:ext>
            </a:extLst>
          </p:cNvPr>
          <p:cNvSpPr>
            <a:spLocks noGrp="1"/>
          </p:cNvSpPr>
          <p:nvPr>
            <p:ph type="title"/>
          </p:nvPr>
        </p:nvSpPr>
        <p:spPr>
          <a:xfrm>
            <a:off x="581191" y="1095153"/>
            <a:ext cx="11029616" cy="610170"/>
          </a:xfrm>
        </p:spPr>
        <p:txBody>
          <a:bodyPr/>
          <a:lstStyle/>
          <a:p>
            <a:r>
              <a:rPr lang="fr-FR" sz="2400" b="1" cap="none" dirty="0">
                <a:latin typeface="Poppins" panose="00000500000000000000" pitchFamily="2" charset="0"/>
                <a:cs typeface="Poppins" panose="00000500000000000000" pitchFamily="2" charset="0"/>
              </a:rPr>
              <a:t>A</a:t>
            </a:r>
            <a:r>
              <a:rPr lang="fr-FR" dirty="0">
                <a:latin typeface="Poppins" panose="00000500000000000000" pitchFamily="2" charset="0"/>
                <a:cs typeface="Poppins" panose="00000500000000000000" pitchFamily="2" charset="0"/>
              </a:rPr>
              <a:t> </a:t>
            </a:r>
            <a:r>
              <a:rPr lang="fr-FR" sz="2400" b="1" cap="none" dirty="0">
                <a:latin typeface="Poppins" panose="00000500000000000000" pitchFamily="2" charset="0"/>
                <a:cs typeface="Poppins" panose="00000500000000000000" pitchFamily="2" charset="0"/>
              </a:rPr>
              <a:t>éviter</a:t>
            </a:r>
          </a:p>
        </p:txBody>
      </p:sp>
      <p:sp>
        <p:nvSpPr>
          <p:cNvPr id="3" name="Espace réservé du contenu 2">
            <a:extLst>
              <a:ext uri="{FF2B5EF4-FFF2-40B4-BE49-F238E27FC236}">
                <a16:creationId xmlns:a16="http://schemas.microsoft.com/office/drawing/2014/main" id="{DC11FADE-9224-4B29-8654-721223E6EFC0}"/>
              </a:ext>
            </a:extLst>
          </p:cNvPr>
          <p:cNvSpPr>
            <a:spLocks noGrp="1"/>
          </p:cNvSpPr>
          <p:nvPr>
            <p:ph idx="4294967295"/>
          </p:nvPr>
        </p:nvSpPr>
        <p:spPr>
          <a:xfrm>
            <a:off x="581192" y="2180496"/>
            <a:ext cx="11029615" cy="3678303"/>
          </a:xfrm>
        </p:spPr>
        <p:txBody>
          <a:bodyPr>
            <a:normAutofit/>
          </a:bodyPr>
          <a:lstStyle/>
          <a:p>
            <a:pPr algn="just"/>
            <a:r>
              <a:rPr lang="fr-FR" sz="1600" dirty="0">
                <a:latin typeface="Poppins" panose="00000500000000000000" pitchFamily="2" charset="0"/>
                <a:cs typeface="Poppins" panose="00000500000000000000" pitchFamily="2" charset="0"/>
              </a:rPr>
              <a:t>Les tics verbaux (</a:t>
            </a:r>
            <a:r>
              <a:rPr lang="fr-FR" sz="1600" i="1" dirty="0">
                <a:latin typeface="Poppins" panose="00000500000000000000" pitchFamily="2" charset="0"/>
                <a:cs typeface="Poppins" panose="00000500000000000000" pitchFamily="2" charset="0"/>
              </a:rPr>
              <a:t>«euh…», «Anh?», «ben», «héé», </a:t>
            </a:r>
            <a:r>
              <a:rPr lang="fr-FR" sz="1600" dirty="0">
                <a:latin typeface="Poppins" panose="00000500000000000000" pitchFamily="2" charset="0"/>
                <a:cs typeface="Poppins" panose="00000500000000000000" pitchFamily="2" charset="0"/>
              </a:rPr>
              <a:t>etc...)</a:t>
            </a:r>
          </a:p>
          <a:p>
            <a:pPr algn="just"/>
            <a:r>
              <a:rPr lang="fr-FR" sz="1600" dirty="0">
                <a:latin typeface="Poppins" panose="00000500000000000000" pitchFamily="2" charset="0"/>
                <a:cs typeface="Poppins" panose="00000500000000000000" pitchFamily="2" charset="0"/>
              </a:rPr>
              <a:t>Les expressions à répétition</a:t>
            </a:r>
          </a:p>
          <a:p>
            <a:pPr algn="just"/>
            <a:r>
              <a:rPr lang="fr-FR" sz="1600" dirty="0">
                <a:latin typeface="Poppins" panose="00000500000000000000" pitchFamily="2" charset="0"/>
                <a:cs typeface="Poppins" panose="00000500000000000000" pitchFamily="2" charset="0"/>
              </a:rPr>
              <a:t>L’usage systématique du wolof</a:t>
            </a:r>
          </a:p>
          <a:p>
            <a:pPr algn="just"/>
            <a:r>
              <a:rPr lang="fr-FR" sz="1600" dirty="0">
                <a:latin typeface="Poppins" panose="00000500000000000000" pitchFamily="2" charset="0"/>
                <a:cs typeface="Poppins" panose="00000500000000000000" pitchFamily="2" charset="0"/>
              </a:rPr>
              <a:t>Les termes techniques, les mots trop familiers, les sigles et les expressions utilisées en interne</a:t>
            </a:r>
          </a:p>
          <a:p>
            <a:pPr algn="just"/>
            <a:r>
              <a:rPr lang="fr-FR" sz="1600" dirty="0">
                <a:latin typeface="Poppins" panose="00000500000000000000" pitchFamily="2" charset="0"/>
                <a:cs typeface="Poppins" panose="00000500000000000000" pitchFamily="2" charset="0"/>
              </a:rPr>
              <a:t>Les mots à connotation négative (problèmes, retard, difficultés, ne … pas, impossible, etc…)</a:t>
            </a:r>
          </a:p>
          <a:p>
            <a:pPr algn="just"/>
            <a:r>
              <a:rPr lang="fr-FR" sz="1600" dirty="0">
                <a:latin typeface="Poppins" panose="00000500000000000000" pitchFamily="2" charset="0"/>
                <a:cs typeface="Poppins" panose="00000500000000000000" pitchFamily="2" charset="0"/>
              </a:rPr>
              <a:t>Effectuer trois ou quatre autres tâches en même temps pendant que vous êtes au téléphone </a:t>
            </a:r>
          </a:p>
          <a:p>
            <a:pPr algn="just"/>
            <a:endParaRPr lang="fr-FR" sz="16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900548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341F41-8232-4C9C-8082-45B8781D72CA}"/>
              </a:ext>
            </a:extLst>
          </p:cNvPr>
          <p:cNvSpPr>
            <a:spLocks noGrp="1"/>
          </p:cNvSpPr>
          <p:nvPr>
            <p:ph type="title"/>
          </p:nvPr>
        </p:nvSpPr>
        <p:spPr/>
        <p:txBody>
          <a:bodyPr/>
          <a:lstStyle/>
          <a:p>
            <a:r>
              <a:rPr lang="fr-FR" sz="2400" b="1" cap="none" dirty="0">
                <a:latin typeface="Poppins" panose="00000500000000000000" pitchFamily="2" charset="0"/>
                <a:cs typeface="Poppins" panose="00000500000000000000" pitchFamily="2" charset="0"/>
              </a:rPr>
              <a:t>A éviter au téléphone</a:t>
            </a:r>
          </a:p>
        </p:txBody>
      </p:sp>
      <p:sp>
        <p:nvSpPr>
          <p:cNvPr id="3" name="Espace réservé du contenu 2">
            <a:extLst>
              <a:ext uri="{FF2B5EF4-FFF2-40B4-BE49-F238E27FC236}">
                <a16:creationId xmlns:a16="http://schemas.microsoft.com/office/drawing/2014/main" id="{DC11FADE-9224-4B29-8654-721223E6EFC0}"/>
              </a:ext>
            </a:extLst>
          </p:cNvPr>
          <p:cNvSpPr>
            <a:spLocks noGrp="1"/>
          </p:cNvSpPr>
          <p:nvPr>
            <p:ph idx="4294967295"/>
          </p:nvPr>
        </p:nvSpPr>
        <p:spPr>
          <a:xfrm>
            <a:off x="581192" y="2180496"/>
            <a:ext cx="11029615" cy="3678303"/>
          </a:xfrm>
        </p:spPr>
        <p:txBody>
          <a:bodyPr>
            <a:normAutofit/>
          </a:bodyPr>
          <a:lstStyle/>
          <a:p>
            <a:pPr algn="just"/>
            <a:r>
              <a:rPr lang="fr-FR" sz="1600" dirty="0">
                <a:latin typeface="Poppins" panose="00000500000000000000" pitchFamily="2" charset="0"/>
                <a:cs typeface="Poppins" panose="00000500000000000000" pitchFamily="2" charset="0"/>
              </a:rPr>
              <a:t>Les murmures qui ne sont pas audibles et les éclats de voix qui sont désagréables, voire agressifs</a:t>
            </a:r>
          </a:p>
          <a:p>
            <a:pPr algn="just"/>
            <a:r>
              <a:rPr lang="fr-FR" sz="1600" dirty="0">
                <a:latin typeface="Poppins" panose="00000500000000000000" pitchFamily="2" charset="0"/>
                <a:cs typeface="Poppins" panose="00000500000000000000" pitchFamily="2" charset="0"/>
              </a:rPr>
              <a:t>L’obstruction de la voix, en mettant la main devant le combiné ou en mettant le combiné sous le menton</a:t>
            </a:r>
          </a:p>
          <a:p>
            <a:pPr algn="just"/>
            <a:r>
              <a:rPr lang="fr-FR" sz="1600" dirty="0">
                <a:latin typeface="Poppins" panose="00000500000000000000" pitchFamily="2" charset="0"/>
                <a:cs typeface="Poppins" panose="00000500000000000000" pitchFamily="2" charset="0"/>
              </a:rPr>
              <a:t>Les bruits inutiles et agaçants : froissement de papier, brocheuse électrique, conversations environnantes, etc…</a:t>
            </a:r>
          </a:p>
          <a:p>
            <a:pPr algn="just"/>
            <a:endParaRPr lang="fr-FR" sz="16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21041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47F5F48-A408-4DF0-8F53-BDE3A35A52DC}"/>
              </a:ext>
            </a:extLst>
          </p:cNvPr>
          <p:cNvSpPr>
            <a:spLocks noGrp="1"/>
          </p:cNvSpPr>
          <p:nvPr>
            <p:ph type="body" idx="1"/>
          </p:nvPr>
        </p:nvSpPr>
        <p:spPr/>
        <p:txBody>
          <a:bodyPr/>
          <a:lstStyle/>
          <a:p>
            <a:r>
              <a:rPr lang="fr-FR" sz="1800" dirty="0">
                <a:latin typeface="Poppins" panose="00000500000000000000" pitchFamily="2" charset="0"/>
                <a:cs typeface="Poppins" panose="00000500000000000000" pitchFamily="2" charset="0"/>
              </a:rPr>
              <a:t>Remplacer …</a:t>
            </a:r>
          </a:p>
        </p:txBody>
      </p:sp>
      <p:sp>
        <p:nvSpPr>
          <p:cNvPr id="4" name="Espace réservé du contenu 3">
            <a:extLst>
              <a:ext uri="{FF2B5EF4-FFF2-40B4-BE49-F238E27FC236}">
                <a16:creationId xmlns:a16="http://schemas.microsoft.com/office/drawing/2014/main" id="{DF001BE5-287B-44CC-B44D-6E4C31F7307A}"/>
              </a:ext>
            </a:extLst>
          </p:cNvPr>
          <p:cNvSpPr>
            <a:spLocks noGrp="1"/>
          </p:cNvSpPr>
          <p:nvPr>
            <p:ph sz="half" idx="2"/>
          </p:nvPr>
        </p:nvSpPr>
        <p:spPr/>
        <p:txBody>
          <a:bodyPr>
            <a:normAutofit/>
          </a:bodyPr>
          <a:lstStyle/>
          <a:p>
            <a:r>
              <a:rPr lang="fr-FR" sz="1600" i="1" dirty="0">
                <a:latin typeface="Poppins" panose="00000500000000000000" pitchFamily="2" charset="0"/>
                <a:cs typeface="Poppins" panose="00000500000000000000" pitchFamily="2" charset="0"/>
              </a:rPr>
              <a:t>« Allo »	</a:t>
            </a:r>
          </a:p>
          <a:p>
            <a:r>
              <a:rPr lang="fr-FR" sz="1600" i="1" dirty="0">
                <a:latin typeface="Poppins" panose="00000500000000000000" pitchFamily="2" charset="0"/>
                <a:cs typeface="Poppins" panose="00000500000000000000" pitchFamily="2" charset="0"/>
              </a:rPr>
              <a:t>« C’est qui ? »</a:t>
            </a:r>
          </a:p>
          <a:p>
            <a:r>
              <a:rPr lang="fr-FR" sz="1600" i="1" dirty="0">
                <a:latin typeface="Poppins" panose="00000500000000000000" pitchFamily="2" charset="0"/>
                <a:cs typeface="Poppins" panose="00000500000000000000" pitchFamily="2" charset="0"/>
              </a:rPr>
              <a:t>« Ne quittez pas ! »</a:t>
            </a:r>
          </a:p>
          <a:p>
            <a:r>
              <a:rPr lang="fr-FR" sz="1600" i="1" dirty="0">
                <a:latin typeface="Poppins" panose="00000500000000000000" pitchFamily="2" charset="0"/>
                <a:cs typeface="Poppins" panose="00000500000000000000" pitchFamily="2" charset="0"/>
              </a:rPr>
              <a:t>« C’était pourquoi ? »</a:t>
            </a:r>
          </a:p>
          <a:p>
            <a:r>
              <a:rPr lang="fr-FR" sz="1600" i="1" dirty="0">
                <a:latin typeface="Poppins" panose="00000500000000000000" pitchFamily="2" charset="0"/>
                <a:cs typeface="Poppins" panose="00000500000000000000" pitchFamily="2" charset="0"/>
              </a:rPr>
              <a:t>« Il n’est pas là ! »</a:t>
            </a:r>
          </a:p>
        </p:txBody>
      </p:sp>
      <p:sp>
        <p:nvSpPr>
          <p:cNvPr id="5" name="Espace réservé du texte 4">
            <a:extLst>
              <a:ext uri="{FF2B5EF4-FFF2-40B4-BE49-F238E27FC236}">
                <a16:creationId xmlns:a16="http://schemas.microsoft.com/office/drawing/2014/main" id="{419818BA-37BC-41A1-BC32-68B954B5BC80}"/>
              </a:ext>
            </a:extLst>
          </p:cNvPr>
          <p:cNvSpPr>
            <a:spLocks noGrp="1"/>
          </p:cNvSpPr>
          <p:nvPr>
            <p:ph type="body" sz="quarter" idx="3"/>
          </p:nvPr>
        </p:nvSpPr>
        <p:spPr/>
        <p:txBody>
          <a:bodyPr/>
          <a:lstStyle/>
          <a:p>
            <a:r>
              <a:rPr lang="fr-FR" sz="1800" dirty="0">
                <a:latin typeface="Poppins" panose="00000500000000000000" pitchFamily="2" charset="0"/>
                <a:cs typeface="Poppins" panose="00000500000000000000" pitchFamily="2" charset="0"/>
              </a:rPr>
              <a:t>Par …</a:t>
            </a:r>
          </a:p>
        </p:txBody>
      </p:sp>
      <p:sp>
        <p:nvSpPr>
          <p:cNvPr id="6" name="Espace réservé du contenu 5">
            <a:extLst>
              <a:ext uri="{FF2B5EF4-FFF2-40B4-BE49-F238E27FC236}">
                <a16:creationId xmlns:a16="http://schemas.microsoft.com/office/drawing/2014/main" id="{079BB3FD-F80F-4D9A-9EDB-E18918886DFC}"/>
              </a:ext>
            </a:extLst>
          </p:cNvPr>
          <p:cNvSpPr>
            <a:spLocks noGrp="1"/>
          </p:cNvSpPr>
          <p:nvPr>
            <p:ph sz="quarter" idx="4"/>
          </p:nvPr>
        </p:nvSpPr>
        <p:spPr/>
        <p:txBody>
          <a:bodyPr>
            <a:normAutofit/>
          </a:bodyPr>
          <a:lstStyle/>
          <a:p>
            <a:r>
              <a:rPr lang="fr-FR" sz="1600" dirty="0">
                <a:latin typeface="Poppins" panose="00000500000000000000" pitchFamily="2" charset="0"/>
                <a:cs typeface="Poppins" panose="00000500000000000000" pitchFamily="2" charset="0"/>
              </a:rPr>
              <a:t>La formule d’accueil</a:t>
            </a:r>
          </a:p>
          <a:p>
            <a:r>
              <a:rPr lang="fr-FR" sz="1600" i="1" dirty="0">
                <a:latin typeface="Poppins" panose="00000500000000000000" pitchFamily="2" charset="0"/>
                <a:cs typeface="Poppins" panose="00000500000000000000" pitchFamily="2" charset="0"/>
              </a:rPr>
              <a:t>« Qui dois-je annoncer ? C’est de la part de ? »</a:t>
            </a:r>
          </a:p>
          <a:p>
            <a:r>
              <a:rPr lang="fr-FR" sz="1600" i="1" dirty="0">
                <a:latin typeface="Poppins" panose="00000500000000000000" pitchFamily="2" charset="0"/>
                <a:cs typeface="Poppins" panose="00000500000000000000" pitchFamily="2" charset="0"/>
              </a:rPr>
              <a:t>« Un instant je vous prie »</a:t>
            </a:r>
          </a:p>
          <a:p>
            <a:r>
              <a:rPr lang="fr-FR" sz="1600" i="1" dirty="0">
                <a:latin typeface="Poppins" panose="00000500000000000000" pitchFamily="2" charset="0"/>
                <a:cs typeface="Poppins" panose="00000500000000000000" pitchFamily="2" charset="0"/>
              </a:rPr>
              <a:t>« C’est à quel sujet, s’il vous plaît ? »</a:t>
            </a:r>
          </a:p>
          <a:p>
            <a:r>
              <a:rPr lang="fr-FR" sz="1600" i="1" dirty="0">
                <a:latin typeface="Poppins" panose="00000500000000000000" pitchFamily="2" charset="0"/>
                <a:cs typeface="Poppins" panose="00000500000000000000" pitchFamily="2" charset="0"/>
              </a:rPr>
              <a:t>« Il n’est pas disponible. Je vous propose de prendre votre message. »</a:t>
            </a:r>
          </a:p>
        </p:txBody>
      </p:sp>
      <p:sp>
        <p:nvSpPr>
          <p:cNvPr id="2" name="Titre 1">
            <a:extLst>
              <a:ext uri="{FF2B5EF4-FFF2-40B4-BE49-F238E27FC236}">
                <a16:creationId xmlns:a16="http://schemas.microsoft.com/office/drawing/2014/main" id="{11BB6FE6-2743-4ED6-AF04-D14C51F788A2}"/>
              </a:ext>
            </a:extLst>
          </p:cNvPr>
          <p:cNvSpPr>
            <a:spLocks noGrp="1"/>
          </p:cNvSpPr>
          <p:nvPr>
            <p:ph type="title"/>
          </p:nvPr>
        </p:nvSpPr>
        <p:spPr/>
        <p:txBody>
          <a:bodyPr>
            <a:normAutofit/>
          </a:bodyPr>
          <a:lstStyle/>
          <a:p>
            <a:r>
              <a:rPr lang="fr-FR" sz="2400" b="1" cap="none" dirty="0">
                <a:latin typeface="Poppins" panose="00000500000000000000" pitchFamily="2" charset="0"/>
                <a:cs typeface="Poppins" panose="00000500000000000000" pitchFamily="2" charset="0"/>
              </a:rPr>
              <a:t>Expressions à remplacer</a:t>
            </a:r>
          </a:p>
        </p:txBody>
      </p:sp>
    </p:spTree>
    <p:extLst>
      <p:ext uri="{BB962C8B-B14F-4D97-AF65-F5344CB8AC3E}">
        <p14:creationId xmlns:p14="http://schemas.microsoft.com/office/powerpoint/2010/main" val="3579574035"/>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BB6FE6-2743-4ED6-AF04-D14C51F788A2}"/>
              </a:ext>
            </a:extLst>
          </p:cNvPr>
          <p:cNvSpPr>
            <a:spLocks noGrp="1"/>
          </p:cNvSpPr>
          <p:nvPr>
            <p:ph type="title"/>
          </p:nvPr>
        </p:nvSpPr>
        <p:spPr/>
        <p:txBody>
          <a:bodyPr>
            <a:normAutofit/>
          </a:bodyPr>
          <a:lstStyle/>
          <a:p>
            <a:r>
              <a:rPr lang="fr-FR" sz="2400" b="1" cap="none" dirty="0">
                <a:latin typeface="Poppins" panose="00000500000000000000" pitchFamily="2" charset="0"/>
                <a:cs typeface="Poppins" panose="00000500000000000000" pitchFamily="2" charset="0"/>
              </a:rPr>
              <a:t>Expressions a remplacer</a:t>
            </a:r>
          </a:p>
        </p:txBody>
      </p:sp>
      <p:sp>
        <p:nvSpPr>
          <p:cNvPr id="3" name="Espace réservé du texte 2">
            <a:extLst>
              <a:ext uri="{FF2B5EF4-FFF2-40B4-BE49-F238E27FC236}">
                <a16:creationId xmlns:a16="http://schemas.microsoft.com/office/drawing/2014/main" id="{347F5F48-A408-4DF0-8F53-BDE3A35A52DC}"/>
              </a:ext>
            </a:extLst>
          </p:cNvPr>
          <p:cNvSpPr>
            <a:spLocks noGrp="1"/>
          </p:cNvSpPr>
          <p:nvPr>
            <p:ph type="body" idx="1"/>
          </p:nvPr>
        </p:nvSpPr>
        <p:spPr/>
        <p:txBody>
          <a:bodyPr/>
          <a:lstStyle/>
          <a:p>
            <a:r>
              <a:rPr lang="fr-FR" sz="1800" dirty="0">
                <a:latin typeface="Poppins" panose="00000500000000000000" pitchFamily="2" charset="0"/>
                <a:cs typeface="Poppins" panose="00000500000000000000" pitchFamily="2" charset="0"/>
              </a:rPr>
              <a:t>Remplacer …</a:t>
            </a:r>
          </a:p>
        </p:txBody>
      </p:sp>
      <p:sp>
        <p:nvSpPr>
          <p:cNvPr id="4" name="Espace réservé du contenu 3">
            <a:extLst>
              <a:ext uri="{FF2B5EF4-FFF2-40B4-BE49-F238E27FC236}">
                <a16:creationId xmlns:a16="http://schemas.microsoft.com/office/drawing/2014/main" id="{DF001BE5-287B-44CC-B44D-6E4C31F7307A}"/>
              </a:ext>
            </a:extLst>
          </p:cNvPr>
          <p:cNvSpPr>
            <a:spLocks noGrp="1"/>
          </p:cNvSpPr>
          <p:nvPr>
            <p:ph sz="half" idx="2"/>
          </p:nvPr>
        </p:nvSpPr>
        <p:spPr/>
        <p:txBody>
          <a:bodyPr>
            <a:normAutofit/>
          </a:bodyPr>
          <a:lstStyle/>
          <a:p>
            <a:r>
              <a:rPr lang="fr-FR" sz="1600" i="1" dirty="0">
                <a:latin typeface="Poppins" panose="00000500000000000000" pitchFamily="2" charset="0"/>
                <a:cs typeface="Poppins" panose="00000500000000000000" pitchFamily="2" charset="0"/>
              </a:rPr>
              <a:t>« Ne vous inquiétez pas »</a:t>
            </a:r>
          </a:p>
          <a:p>
            <a:r>
              <a:rPr lang="fr-FR" sz="1600" i="1" dirty="0">
                <a:latin typeface="Poppins" panose="00000500000000000000" pitchFamily="2" charset="0"/>
                <a:cs typeface="Poppins" panose="00000500000000000000" pitchFamily="2" charset="0"/>
              </a:rPr>
              <a:t>« Vous avez mal compris »</a:t>
            </a:r>
          </a:p>
          <a:p>
            <a:r>
              <a:rPr lang="fr-FR" sz="1600" i="1" dirty="0">
                <a:latin typeface="Poppins" panose="00000500000000000000" pitchFamily="2" charset="0"/>
                <a:cs typeface="Poppins" panose="00000500000000000000" pitchFamily="2" charset="0"/>
              </a:rPr>
              <a:t>« Je ne vous garantis rien »</a:t>
            </a:r>
          </a:p>
          <a:p>
            <a:r>
              <a:rPr lang="fr-FR" sz="1600" i="1" dirty="0">
                <a:latin typeface="Poppins" panose="00000500000000000000" pitchFamily="2" charset="0"/>
                <a:cs typeface="Poppins" panose="00000500000000000000" pitchFamily="2" charset="0"/>
              </a:rPr>
              <a:t>« Vous patientez ou vous rappelez ? »</a:t>
            </a:r>
          </a:p>
          <a:p>
            <a:r>
              <a:rPr lang="fr-FR" sz="1600" i="1" dirty="0">
                <a:latin typeface="Poppins" panose="00000500000000000000" pitchFamily="2" charset="0"/>
                <a:cs typeface="Poppins" panose="00000500000000000000" pitchFamily="2" charset="0"/>
              </a:rPr>
              <a:t>« Asseyez-vous »</a:t>
            </a:r>
          </a:p>
          <a:p>
            <a:r>
              <a:rPr lang="fr-FR" sz="1600" i="1" dirty="0">
                <a:latin typeface="Poppins" panose="00000500000000000000" pitchFamily="2" charset="0"/>
                <a:cs typeface="Poppins" panose="00000500000000000000" pitchFamily="2" charset="0"/>
              </a:rPr>
              <a:t>« De rien, c’est normal »</a:t>
            </a:r>
          </a:p>
        </p:txBody>
      </p:sp>
      <p:sp>
        <p:nvSpPr>
          <p:cNvPr id="5" name="Espace réservé du texte 4">
            <a:extLst>
              <a:ext uri="{FF2B5EF4-FFF2-40B4-BE49-F238E27FC236}">
                <a16:creationId xmlns:a16="http://schemas.microsoft.com/office/drawing/2014/main" id="{419818BA-37BC-41A1-BC32-68B954B5BC80}"/>
              </a:ext>
            </a:extLst>
          </p:cNvPr>
          <p:cNvSpPr>
            <a:spLocks noGrp="1"/>
          </p:cNvSpPr>
          <p:nvPr>
            <p:ph type="body" sz="quarter" idx="3"/>
          </p:nvPr>
        </p:nvSpPr>
        <p:spPr/>
        <p:txBody>
          <a:bodyPr/>
          <a:lstStyle/>
          <a:p>
            <a:r>
              <a:rPr lang="fr-FR" sz="1800" dirty="0">
                <a:latin typeface="Poppins" panose="00000500000000000000" pitchFamily="2" charset="0"/>
                <a:cs typeface="Poppins" panose="00000500000000000000" pitchFamily="2" charset="0"/>
              </a:rPr>
              <a:t>Par …</a:t>
            </a:r>
          </a:p>
        </p:txBody>
      </p:sp>
      <p:sp>
        <p:nvSpPr>
          <p:cNvPr id="6" name="Espace réservé du contenu 5">
            <a:extLst>
              <a:ext uri="{FF2B5EF4-FFF2-40B4-BE49-F238E27FC236}">
                <a16:creationId xmlns:a16="http://schemas.microsoft.com/office/drawing/2014/main" id="{079BB3FD-F80F-4D9A-9EDB-E18918886DFC}"/>
              </a:ext>
            </a:extLst>
          </p:cNvPr>
          <p:cNvSpPr>
            <a:spLocks noGrp="1"/>
          </p:cNvSpPr>
          <p:nvPr>
            <p:ph sz="quarter" idx="4"/>
          </p:nvPr>
        </p:nvSpPr>
        <p:spPr>
          <a:xfrm>
            <a:off x="6096000" y="3102702"/>
            <a:ext cx="5748670" cy="2934999"/>
          </a:xfrm>
        </p:spPr>
        <p:txBody>
          <a:bodyPr>
            <a:normAutofit/>
          </a:bodyPr>
          <a:lstStyle/>
          <a:p>
            <a:r>
              <a:rPr lang="fr-FR" sz="1600" i="1" dirty="0">
                <a:latin typeface="Poppins" panose="00000500000000000000" pitchFamily="2" charset="0"/>
                <a:cs typeface="Poppins" panose="00000500000000000000" pitchFamily="2" charset="0"/>
              </a:rPr>
              <a:t>« Je fais le nécessaire pour … »</a:t>
            </a:r>
          </a:p>
          <a:p>
            <a:r>
              <a:rPr lang="fr-FR" sz="1600" i="1" dirty="0">
                <a:latin typeface="Poppins" panose="00000500000000000000" pitchFamily="2" charset="0"/>
                <a:cs typeface="Poppins" panose="00000500000000000000" pitchFamily="2" charset="0"/>
              </a:rPr>
              <a:t>« Je me suis mal exprimé(e) »</a:t>
            </a:r>
          </a:p>
          <a:p>
            <a:r>
              <a:rPr lang="fr-FR" sz="1600" i="1" dirty="0">
                <a:latin typeface="Poppins" panose="00000500000000000000" pitchFamily="2" charset="0"/>
                <a:cs typeface="Poppins" panose="00000500000000000000" pitchFamily="2" charset="0"/>
              </a:rPr>
              <a:t>« Nous faisons le maximum pour … »</a:t>
            </a:r>
          </a:p>
          <a:p>
            <a:r>
              <a:rPr lang="fr-FR" sz="1600" i="1" dirty="0">
                <a:latin typeface="Poppins" panose="00000500000000000000" pitchFamily="2" charset="0"/>
                <a:cs typeface="Poppins" panose="00000500000000000000" pitchFamily="2" charset="0"/>
              </a:rPr>
              <a:t>« Désirez-vous patienter ou laisser un message ? »</a:t>
            </a:r>
          </a:p>
          <a:p>
            <a:r>
              <a:rPr lang="fr-FR" sz="1600" i="1" dirty="0">
                <a:latin typeface="Poppins" panose="00000500000000000000" pitchFamily="2" charset="0"/>
                <a:cs typeface="Poppins" panose="00000500000000000000" pitchFamily="2" charset="0"/>
              </a:rPr>
              <a:t>« Prenez place s’il vous plaît »</a:t>
            </a:r>
          </a:p>
          <a:p>
            <a:r>
              <a:rPr lang="fr-FR" sz="1600" i="1" dirty="0">
                <a:latin typeface="Poppins" panose="00000500000000000000" pitchFamily="2" charset="0"/>
                <a:cs typeface="Poppins" panose="00000500000000000000" pitchFamily="2" charset="0"/>
              </a:rPr>
              <a:t>« Nous sommes à votre service. Je vous en prie. »</a:t>
            </a:r>
          </a:p>
        </p:txBody>
      </p:sp>
    </p:spTree>
    <p:extLst>
      <p:ext uri="{BB962C8B-B14F-4D97-AF65-F5344CB8AC3E}">
        <p14:creationId xmlns:p14="http://schemas.microsoft.com/office/powerpoint/2010/main" val="415387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341F41-8232-4C9C-8082-45B8781D72CA}"/>
              </a:ext>
            </a:extLst>
          </p:cNvPr>
          <p:cNvSpPr>
            <a:spLocks noGrp="1"/>
          </p:cNvSpPr>
          <p:nvPr>
            <p:ph type="title"/>
          </p:nvPr>
        </p:nvSpPr>
        <p:spPr/>
        <p:txBody>
          <a:bodyPr>
            <a:normAutofit/>
          </a:bodyPr>
          <a:lstStyle/>
          <a:p>
            <a:r>
              <a:rPr lang="fr-FR" sz="2400" b="1" cap="none" dirty="0">
                <a:latin typeface="Poppins" panose="00000500000000000000" pitchFamily="2" charset="0"/>
                <a:cs typeface="Poppins" panose="00000500000000000000" pitchFamily="2" charset="0"/>
              </a:rPr>
              <a:t>Conseils</a:t>
            </a:r>
          </a:p>
        </p:txBody>
      </p:sp>
      <p:sp>
        <p:nvSpPr>
          <p:cNvPr id="3" name="Espace réservé du contenu 2">
            <a:extLst>
              <a:ext uri="{FF2B5EF4-FFF2-40B4-BE49-F238E27FC236}">
                <a16:creationId xmlns:a16="http://schemas.microsoft.com/office/drawing/2014/main" id="{DC11FADE-9224-4B29-8654-721223E6EFC0}"/>
              </a:ext>
            </a:extLst>
          </p:cNvPr>
          <p:cNvSpPr>
            <a:spLocks noGrp="1"/>
          </p:cNvSpPr>
          <p:nvPr>
            <p:ph idx="4294967295"/>
          </p:nvPr>
        </p:nvSpPr>
        <p:spPr>
          <a:xfrm>
            <a:off x="581192" y="2180496"/>
            <a:ext cx="11029615" cy="4135898"/>
          </a:xfrm>
        </p:spPr>
        <p:txBody>
          <a:bodyPr>
            <a:normAutofit fontScale="92500" lnSpcReduction="20000"/>
          </a:bodyPr>
          <a:lstStyle/>
          <a:p>
            <a:pPr marL="0" indent="0" algn="just">
              <a:buNone/>
            </a:pPr>
            <a:endParaRPr lang="fr-FR" dirty="0"/>
          </a:p>
          <a:p>
            <a:pPr algn="just"/>
            <a:r>
              <a:rPr lang="fr-FR" sz="1700" dirty="0">
                <a:latin typeface="Poppins" panose="00000500000000000000" pitchFamily="2" charset="0"/>
                <a:cs typeface="Poppins" panose="00000500000000000000" pitchFamily="2" charset="0"/>
              </a:rPr>
              <a:t>Toujours demander à quelqu’un de tenir la réception lors que vous allez aux toilettes, en rendez-vous, en pause-déjeuner, etc… Vous éviterez ainsi que des gens en colère vous attendent à votre retour.</a:t>
            </a:r>
          </a:p>
          <a:p>
            <a:pPr algn="just"/>
            <a:r>
              <a:rPr lang="fr-FR" sz="1700" dirty="0">
                <a:latin typeface="Poppins" panose="00000500000000000000" pitchFamily="2" charset="0"/>
                <a:cs typeface="Poppins" panose="00000500000000000000" pitchFamily="2" charset="0"/>
              </a:rPr>
              <a:t>Manifestez de l’empathie</a:t>
            </a:r>
          </a:p>
          <a:p>
            <a:pPr algn="just"/>
            <a:r>
              <a:rPr lang="fr-FR" sz="1700" dirty="0">
                <a:latin typeface="Poppins" panose="00000500000000000000" pitchFamily="2" charset="0"/>
                <a:cs typeface="Poppins" panose="00000500000000000000" pitchFamily="2" charset="0"/>
              </a:rPr>
              <a:t>Au téléphone:</a:t>
            </a:r>
          </a:p>
          <a:p>
            <a:pPr lvl="1" algn="just">
              <a:buFont typeface="Arial" panose="020B0604020202020204" pitchFamily="34" charset="0"/>
              <a:buChar char="•"/>
            </a:pPr>
            <a:r>
              <a:rPr lang="fr-FR" sz="1700" dirty="0">
                <a:latin typeface="Poppins" panose="00000500000000000000" pitchFamily="2" charset="0"/>
                <a:cs typeface="Poppins" panose="00000500000000000000" pitchFamily="2" charset="0"/>
              </a:rPr>
              <a:t>Parlez normalement, distinctement et clairement</a:t>
            </a:r>
          </a:p>
          <a:p>
            <a:pPr lvl="1" algn="just">
              <a:buFont typeface="Arial" panose="020B0604020202020204" pitchFamily="34" charset="0"/>
              <a:buChar char="•"/>
            </a:pPr>
            <a:r>
              <a:rPr lang="fr-FR" sz="1700" dirty="0">
                <a:latin typeface="Poppins" panose="00000500000000000000" pitchFamily="2" charset="0"/>
                <a:cs typeface="Poppins" panose="00000500000000000000" pitchFamily="2" charset="0"/>
              </a:rPr>
              <a:t>Ne soyez ni trop loin, ni trop près du combiné</a:t>
            </a:r>
          </a:p>
          <a:p>
            <a:pPr lvl="1" algn="just">
              <a:buFont typeface="Arial" panose="020B0604020202020204" pitchFamily="34" charset="0"/>
              <a:buChar char="•"/>
            </a:pPr>
            <a:r>
              <a:rPr lang="fr-FR" sz="1700" dirty="0">
                <a:latin typeface="Poppins" panose="00000500000000000000" pitchFamily="2" charset="0"/>
                <a:cs typeface="Poppins" panose="00000500000000000000" pitchFamily="2" charset="0"/>
              </a:rPr>
              <a:t>Utilisez les silences à bon escient</a:t>
            </a:r>
          </a:p>
          <a:p>
            <a:pPr lvl="1" algn="just">
              <a:buFont typeface="Arial" panose="020B0604020202020204" pitchFamily="34" charset="0"/>
              <a:buChar char="•"/>
            </a:pPr>
            <a:r>
              <a:rPr lang="fr-FR" sz="1700" dirty="0">
                <a:latin typeface="Poppins" panose="00000500000000000000" pitchFamily="2" charset="0"/>
                <a:cs typeface="Poppins" panose="00000500000000000000" pitchFamily="2" charset="0"/>
              </a:rPr>
              <a:t>Agissez comme si la personne voyait vos réactions</a:t>
            </a:r>
          </a:p>
          <a:p>
            <a:pPr lvl="1" algn="just">
              <a:buFont typeface="Arial" panose="020B0604020202020204" pitchFamily="34" charset="0"/>
              <a:buChar char="•"/>
            </a:pPr>
            <a:r>
              <a:rPr lang="fr-FR" sz="1700" dirty="0">
                <a:latin typeface="Poppins" panose="00000500000000000000" pitchFamily="2" charset="0"/>
                <a:cs typeface="Poppins" panose="00000500000000000000" pitchFamily="2" charset="0"/>
              </a:rPr>
              <a:t>Ayez de l’intérêt pour ce que dit votre interlocuteur, tout le monde aime sentir que l’on accorde une réelle importance à son appel</a:t>
            </a:r>
          </a:p>
          <a:p>
            <a:pPr lvl="1" algn="just">
              <a:buFont typeface="Arial" panose="020B0604020202020204" pitchFamily="34" charset="0"/>
              <a:buChar char="•"/>
            </a:pPr>
            <a:r>
              <a:rPr lang="fr-FR" sz="1700" dirty="0">
                <a:latin typeface="Poppins" panose="00000500000000000000" pitchFamily="2" charset="0"/>
                <a:cs typeface="Poppins" panose="00000500000000000000" pitchFamily="2" charset="0"/>
              </a:rPr>
              <a:t>Ayez ce que l’on appelle une «voix-sourire» : montrez-vous de très bonne humeur. Sourire au téléphone se voit et s’entend.</a:t>
            </a:r>
          </a:p>
          <a:p>
            <a:pPr algn="just"/>
            <a:endParaRPr lang="fr-FR" dirty="0"/>
          </a:p>
        </p:txBody>
      </p:sp>
    </p:spTree>
    <p:extLst>
      <p:ext uri="{BB962C8B-B14F-4D97-AF65-F5344CB8AC3E}">
        <p14:creationId xmlns:p14="http://schemas.microsoft.com/office/powerpoint/2010/main" val="995121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1C7EC2-12E5-43A3-8527-F1A846ADBA1B}"/>
              </a:ext>
            </a:extLst>
          </p:cNvPr>
          <p:cNvSpPr>
            <a:spLocks noGrp="1"/>
          </p:cNvSpPr>
          <p:nvPr>
            <p:ph type="title"/>
          </p:nvPr>
        </p:nvSpPr>
        <p:spPr>
          <a:xfrm>
            <a:off x="581192" y="1734874"/>
            <a:ext cx="5716483" cy="1497507"/>
          </a:xfrm>
        </p:spPr>
        <p:txBody>
          <a:bodyPr/>
          <a:lstStyle/>
          <a:p>
            <a:r>
              <a:rPr lang="fr-FR" b="1" dirty="0">
                <a:latin typeface="Poppins" panose="00000500000000000000" pitchFamily="2" charset="0"/>
                <a:cs typeface="Poppins" panose="00000500000000000000" pitchFamily="2" charset="0"/>
              </a:rPr>
              <a:t>L’accueil physique</a:t>
            </a:r>
          </a:p>
        </p:txBody>
      </p:sp>
      <p:sp>
        <p:nvSpPr>
          <p:cNvPr id="3" name="Espace réservé du texte 2">
            <a:extLst>
              <a:ext uri="{FF2B5EF4-FFF2-40B4-BE49-F238E27FC236}">
                <a16:creationId xmlns:a16="http://schemas.microsoft.com/office/drawing/2014/main" id="{A3027927-7EE3-4315-A9D4-B352C10FCA43}"/>
              </a:ext>
            </a:extLst>
          </p:cNvPr>
          <p:cNvSpPr>
            <a:spLocks noGrp="1"/>
          </p:cNvSpPr>
          <p:nvPr>
            <p:ph type="body" idx="1"/>
          </p:nvPr>
        </p:nvSpPr>
        <p:spPr>
          <a:xfrm>
            <a:off x="581192" y="3511513"/>
            <a:ext cx="11029615" cy="600556"/>
          </a:xfrm>
        </p:spPr>
        <p:txBody>
          <a:bodyPr/>
          <a:lstStyle/>
          <a:p>
            <a:r>
              <a:rPr lang="fr-FR" dirty="0">
                <a:latin typeface="Poppins" panose="00000500000000000000" pitchFamily="2" charset="0"/>
                <a:cs typeface="Poppins" panose="00000500000000000000" pitchFamily="2" charset="0"/>
              </a:rPr>
              <a:t>La vitrine de NEST</a:t>
            </a:r>
          </a:p>
        </p:txBody>
      </p:sp>
      <p:sp>
        <p:nvSpPr>
          <p:cNvPr id="4" name="Organigramme : Procédé 3">
            <a:extLst>
              <a:ext uri="{FF2B5EF4-FFF2-40B4-BE49-F238E27FC236}">
                <a16:creationId xmlns:a16="http://schemas.microsoft.com/office/drawing/2014/main" id="{0AE21524-DAED-6BBC-B842-E2F8FA800E54}"/>
              </a:ext>
            </a:extLst>
          </p:cNvPr>
          <p:cNvSpPr/>
          <p:nvPr/>
        </p:nvSpPr>
        <p:spPr>
          <a:xfrm rot="5400000">
            <a:off x="6863614" y="1529615"/>
            <a:ext cx="6858000" cy="3798771"/>
          </a:xfrm>
          <a:prstGeom prst="flowChartProcess">
            <a:avLst/>
          </a:prstGeom>
          <a:solidFill>
            <a:srgbClr val="752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2">
            <a:extLst>
              <a:ext uri="{FF2B5EF4-FFF2-40B4-BE49-F238E27FC236}">
                <a16:creationId xmlns:a16="http://schemas.microsoft.com/office/drawing/2014/main" id="{B92CED13-AF62-CDD3-20BB-3BA042AA894E}"/>
              </a:ext>
            </a:extLst>
          </p:cNvPr>
          <p:cNvSpPr txBox="1"/>
          <p:nvPr/>
        </p:nvSpPr>
        <p:spPr>
          <a:xfrm>
            <a:off x="11235348" y="6263992"/>
            <a:ext cx="1749287" cy="4308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100" dirty="0">
                <a:solidFill>
                  <a:schemeClr val="bg1"/>
                </a:solidFill>
                <a:latin typeface="Calibri" panose="020F0502020204030204" pitchFamily="34" charset="0"/>
                <a:cs typeface="Calibri" panose="020F0502020204030204" pitchFamily="34" charset="0"/>
              </a:rPr>
              <a:t>PO01-SI0002</a:t>
            </a:r>
          </a:p>
          <a:p>
            <a:r>
              <a:rPr lang="fr-FR" sz="1100" dirty="0">
                <a:solidFill>
                  <a:schemeClr val="bg1"/>
                </a:solidFill>
                <a:latin typeface="Calibri" panose="020F0502020204030204" pitchFamily="34" charset="0"/>
                <a:cs typeface="Calibri" panose="020F0502020204030204" pitchFamily="34" charset="0"/>
              </a:rPr>
              <a:t>V4</a:t>
            </a:r>
          </a:p>
        </p:txBody>
      </p:sp>
    </p:spTree>
    <p:extLst>
      <p:ext uri="{BB962C8B-B14F-4D97-AF65-F5344CB8AC3E}">
        <p14:creationId xmlns:p14="http://schemas.microsoft.com/office/powerpoint/2010/main" val="2818274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1C7EC2-12E5-43A3-8527-F1A846ADBA1B}"/>
              </a:ext>
            </a:extLst>
          </p:cNvPr>
          <p:cNvSpPr>
            <a:spLocks noGrp="1"/>
          </p:cNvSpPr>
          <p:nvPr>
            <p:ph type="title"/>
          </p:nvPr>
        </p:nvSpPr>
        <p:spPr>
          <a:xfrm>
            <a:off x="581192" y="1734874"/>
            <a:ext cx="7701571" cy="1497507"/>
          </a:xfrm>
        </p:spPr>
        <p:txBody>
          <a:bodyPr/>
          <a:lstStyle/>
          <a:p>
            <a:r>
              <a:rPr lang="fr-FR" b="1" dirty="0">
                <a:latin typeface="Poppins" panose="00000500000000000000" pitchFamily="2" charset="0"/>
                <a:cs typeface="Poppins" panose="00000500000000000000" pitchFamily="2" charset="0"/>
              </a:rPr>
              <a:t>Merci pour votre attention !</a:t>
            </a:r>
          </a:p>
        </p:txBody>
      </p:sp>
      <p:sp>
        <p:nvSpPr>
          <p:cNvPr id="3" name="Espace réservé du texte 2">
            <a:extLst>
              <a:ext uri="{FF2B5EF4-FFF2-40B4-BE49-F238E27FC236}">
                <a16:creationId xmlns:a16="http://schemas.microsoft.com/office/drawing/2014/main" id="{A3027927-7EE3-4315-A9D4-B352C10FCA43}"/>
              </a:ext>
            </a:extLst>
          </p:cNvPr>
          <p:cNvSpPr>
            <a:spLocks noGrp="1"/>
          </p:cNvSpPr>
          <p:nvPr>
            <p:ph type="body" idx="1"/>
          </p:nvPr>
        </p:nvSpPr>
        <p:spPr>
          <a:xfrm>
            <a:off x="581192" y="3511513"/>
            <a:ext cx="11029615" cy="600556"/>
          </a:xfrm>
        </p:spPr>
        <p:txBody>
          <a:bodyPr/>
          <a:lstStyle/>
          <a:p>
            <a:r>
              <a:rPr lang="fr-FR" dirty="0">
                <a:latin typeface="Poppins" panose="00000500000000000000" pitchFamily="2" charset="0"/>
                <a:cs typeface="Poppins" panose="00000500000000000000" pitchFamily="2" charset="0"/>
              </a:rPr>
              <a:t>Questions, Remarques, émotions </a:t>
            </a:r>
          </a:p>
        </p:txBody>
      </p:sp>
      <p:sp>
        <p:nvSpPr>
          <p:cNvPr id="4" name="Organigramme : Procédé 3">
            <a:extLst>
              <a:ext uri="{FF2B5EF4-FFF2-40B4-BE49-F238E27FC236}">
                <a16:creationId xmlns:a16="http://schemas.microsoft.com/office/drawing/2014/main" id="{0AE21524-DAED-6BBC-B842-E2F8FA800E54}"/>
              </a:ext>
            </a:extLst>
          </p:cNvPr>
          <p:cNvSpPr/>
          <p:nvPr/>
        </p:nvSpPr>
        <p:spPr>
          <a:xfrm rot="5400000">
            <a:off x="6863614" y="1529615"/>
            <a:ext cx="6858000" cy="3798771"/>
          </a:xfrm>
          <a:prstGeom prst="flowChartProcess">
            <a:avLst/>
          </a:prstGeom>
          <a:solidFill>
            <a:srgbClr val="752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2">
            <a:extLst>
              <a:ext uri="{FF2B5EF4-FFF2-40B4-BE49-F238E27FC236}">
                <a16:creationId xmlns:a16="http://schemas.microsoft.com/office/drawing/2014/main" id="{4EF0DFBB-FD91-F7D9-E18A-36D893DC324A}"/>
              </a:ext>
            </a:extLst>
          </p:cNvPr>
          <p:cNvSpPr txBox="1"/>
          <p:nvPr/>
        </p:nvSpPr>
        <p:spPr>
          <a:xfrm>
            <a:off x="11235348" y="6263992"/>
            <a:ext cx="1749287" cy="4308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100" dirty="0">
                <a:solidFill>
                  <a:schemeClr val="bg1"/>
                </a:solidFill>
                <a:latin typeface="Calibri" panose="020F0502020204030204" pitchFamily="34" charset="0"/>
                <a:cs typeface="Calibri" panose="020F0502020204030204" pitchFamily="34" charset="0"/>
              </a:rPr>
              <a:t>PO01-SI0002</a:t>
            </a:r>
          </a:p>
          <a:p>
            <a:r>
              <a:rPr lang="fr-FR" sz="1100" dirty="0">
                <a:solidFill>
                  <a:schemeClr val="bg1"/>
                </a:solidFill>
                <a:latin typeface="Calibri" panose="020F0502020204030204" pitchFamily="34" charset="0"/>
                <a:cs typeface="Calibri" panose="020F0502020204030204" pitchFamily="34" charset="0"/>
              </a:rPr>
              <a:t>V4</a:t>
            </a:r>
          </a:p>
        </p:txBody>
      </p:sp>
    </p:spTree>
    <p:extLst>
      <p:ext uri="{BB962C8B-B14F-4D97-AF65-F5344CB8AC3E}">
        <p14:creationId xmlns:p14="http://schemas.microsoft.com/office/powerpoint/2010/main" val="2410324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8A04D1-4919-4063-9D26-A05DBE8F4604}"/>
              </a:ext>
            </a:extLst>
          </p:cNvPr>
          <p:cNvSpPr>
            <a:spLocks noGrp="1"/>
          </p:cNvSpPr>
          <p:nvPr>
            <p:ph type="title"/>
          </p:nvPr>
        </p:nvSpPr>
        <p:spPr>
          <a:xfrm>
            <a:off x="488772" y="1126155"/>
            <a:ext cx="11029616" cy="529715"/>
          </a:xfrm>
        </p:spPr>
        <p:txBody>
          <a:bodyPr>
            <a:normAutofit/>
          </a:bodyPr>
          <a:lstStyle/>
          <a:p>
            <a:r>
              <a:rPr lang="fr-FR" sz="2400" b="1" dirty="0">
                <a:latin typeface="Poppins" panose="00000500000000000000" pitchFamily="2" charset="0"/>
                <a:cs typeface="Poppins" panose="00000500000000000000" pitchFamily="2" charset="0"/>
              </a:rPr>
              <a:t>L’a</a:t>
            </a:r>
            <a:r>
              <a:rPr lang="fr-FR" sz="2400" b="1" cap="none" dirty="0">
                <a:latin typeface="Poppins" panose="00000500000000000000" pitchFamily="2" charset="0"/>
                <a:cs typeface="Poppins" panose="00000500000000000000" pitchFamily="2" charset="0"/>
              </a:rPr>
              <a:t>ccueil</a:t>
            </a:r>
            <a:r>
              <a:rPr lang="fr-FR" sz="2400" b="1" dirty="0">
                <a:latin typeface="Poppins" panose="00000500000000000000" pitchFamily="2" charset="0"/>
                <a:cs typeface="Poppins" panose="00000500000000000000" pitchFamily="2" charset="0"/>
              </a:rPr>
              <a:t> : </a:t>
            </a:r>
            <a:r>
              <a:rPr lang="fr-FR" sz="2400" b="1" cap="none" dirty="0">
                <a:latin typeface="Poppins" panose="00000500000000000000" pitchFamily="2" charset="0"/>
                <a:cs typeface="Poppins" panose="00000500000000000000" pitchFamily="2" charset="0"/>
              </a:rPr>
              <a:t>la première impression</a:t>
            </a:r>
            <a:endParaRPr lang="fr-FR" sz="2400" b="1" dirty="0">
              <a:latin typeface="Poppins" panose="00000500000000000000" pitchFamily="2" charset="0"/>
              <a:cs typeface="Poppins" panose="00000500000000000000" pitchFamily="2" charset="0"/>
            </a:endParaRPr>
          </a:p>
        </p:txBody>
      </p:sp>
      <p:sp>
        <p:nvSpPr>
          <p:cNvPr id="3" name="Espace réservé du contenu 2">
            <a:extLst>
              <a:ext uri="{FF2B5EF4-FFF2-40B4-BE49-F238E27FC236}">
                <a16:creationId xmlns:a16="http://schemas.microsoft.com/office/drawing/2014/main" id="{1CEEFCD0-5202-4A20-9324-350BC765D813}"/>
              </a:ext>
            </a:extLst>
          </p:cNvPr>
          <p:cNvSpPr>
            <a:spLocks noGrp="1"/>
          </p:cNvSpPr>
          <p:nvPr>
            <p:ph sz="half" idx="1"/>
          </p:nvPr>
        </p:nvSpPr>
        <p:spPr>
          <a:xfrm>
            <a:off x="673610" y="2227632"/>
            <a:ext cx="5422390" cy="3633047"/>
          </a:xfrm>
        </p:spPr>
        <p:txBody>
          <a:bodyPr/>
          <a:lstStyle/>
          <a:p>
            <a:pPr algn="just"/>
            <a:r>
              <a:rPr lang="fr-FR" dirty="0">
                <a:latin typeface="Poppins" panose="00000500000000000000" pitchFamily="2" charset="0"/>
                <a:cs typeface="Poppins" panose="00000500000000000000" pitchFamily="2" charset="0"/>
              </a:rPr>
              <a:t>Accueillir passe par les gestes, le sourire et l’identification du patient</a:t>
            </a:r>
          </a:p>
          <a:p>
            <a:pPr algn="just"/>
            <a:r>
              <a:rPr lang="fr-FR" dirty="0">
                <a:latin typeface="Poppins" panose="00000500000000000000" pitchFamily="2" charset="0"/>
                <a:cs typeface="Poppins" panose="00000500000000000000" pitchFamily="2" charset="0"/>
              </a:rPr>
              <a:t>Le patient doit pouvoir ensuite savoir vers qui se diriger pour être conseillé</a:t>
            </a:r>
          </a:p>
        </p:txBody>
      </p:sp>
      <p:pic>
        <p:nvPicPr>
          <p:cNvPr id="7" name="Espace réservé du contenu 6">
            <a:extLst>
              <a:ext uri="{FF2B5EF4-FFF2-40B4-BE49-F238E27FC236}">
                <a16:creationId xmlns:a16="http://schemas.microsoft.com/office/drawing/2014/main" id="{2E244955-7BDF-12C1-0BFB-50AB534EE669}"/>
              </a:ext>
            </a:extLst>
          </p:cNvPr>
          <p:cNvPicPr>
            <a:picLocks noGrp="1" noChangeAspect="1"/>
          </p:cNvPicPr>
          <p:nvPr>
            <p:ph sz="half" idx="2"/>
          </p:nvPr>
        </p:nvPicPr>
        <p:blipFill>
          <a:blip r:embed="rId2"/>
          <a:stretch>
            <a:fillRect/>
          </a:stretch>
        </p:blipFill>
        <p:spPr>
          <a:xfrm>
            <a:off x="6188075" y="2614187"/>
            <a:ext cx="5422900" cy="3615589"/>
          </a:xfrm>
          <a:prstGeom prst="rect">
            <a:avLst/>
          </a:prstGeom>
          <a:ln>
            <a:noFill/>
          </a:ln>
          <a:effectLst>
            <a:softEdge rad="112500"/>
          </a:effectLst>
        </p:spPr>
      </p:pic>
    </p:spTree>
    <p:extLst>
      <p:ext uri="{BB962C8B-B14F-4D97-AF65-F5344CB8AC3E}">
        <p14:creationId xmlns:p14="http://schemas.microsoft.com/office/powerpoint/2010/main" val="1473199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737007-5EBC-4A10-BDC1-7B480DE30A61}"/>
              </a:ext>
            </a:extLst>
          </p:cNvPr>
          <p:cNvSpPr>
            <a:spLocks noGrp="1"/>
          </p:cNvSpPr>
          <p:nvPr>
            <p:ph type="title"/>
          </p:nvPr>
        </p:nvSpPr>
        <p:spPr>
          <a:xfrm>
            <a:off x="489117" y="977128"/>
            <a:ext cx="11029616" cy="621618"/>
          </a:xfrm>
        </p:spPr>
        <p:txBody>
          <a:bodyPr>
            <a:normAutofit/>
          </a:bodyPr>
          <a:lstStyle/>
          <a:p>
            <a:r>
              <a:rPr lang="fr-FR" sz="2400" b="1" cap="none" dirty="0">
                <a:latin typeface="Poppins" panose="00000500000000000000" pitchFamily="2" charset="0"/>
                <a:cs typeface="Poppins" panose="00000500000000000000" pitchFamily="2" charset="0"/>
              </a:rPr>
              <a:t>Analyse des besoins du patient</a:t>
            </a:r>
          </a:p>
        </p:txBody>
      </p:sp>
      <p:pic>
        <p:nvPicPr>
          <p:cNvPr id="11" name="Espace réservé du contenu 10">
            <a:extLst>
              <a:ext uri="{FF2B5EF4-FFF2-40B4-BE49-F238E27FC236}">
                <a16:creationId xmlns:a16="http://schemas.microsoft.com/office/drawing/2014/main" id="{38943592-8314-A516-05DF-35E4EB33D3E8}"/>
              </a:ext>
            </a:extLst>
          </p:cNvPr>
          <p:cNvPicPr>
            <a:picLocks noGrp="1" noChangeAspect="1"/>
          </p:cNvPicPr>
          <p:nvPr>
            <p:ph sz="half" idx="1"/>
          </p:nvPr>
        </p:nvPicPr>
        <p:blipFill>
          <a:blip r:embed="rId2"/>
          <a:stretch>
            <a:fillRect/>
          </a:stretch>
        </p:blipFill>
        <p:spPr>
          <a:xfrm>
            <a:off x="581025" y="2614348"/>
            <a:ext cx="5422900" cy="3615266"/>
          </a:xfrm>
          <a:prstGeom prst="rect">
            <a:avLst/>
          </a:prstGeom>
          <a:ln>
            <a:noFill/>
          </a:ln>
          <a:effectLst>
            <a:softEdge rad="112500"/>
          </a:effectLst>
        </p:spPr>
      </p:pic>
      <p:pic>
        <p:nvPicPr>
          <p:cNvPr id="15" name="Espace réservé du contenu 14">
            <a:extLst>
              <a:ext uri="{FF2B5EF4-FFF2-40B4-BE49-F238E27FC236}">
                <a16:creationId xmlns:a16="http://schemas.microsoft.com/office/drawing/2014/main" id="{581938B7-B6A0-29C6-F27F-9C5A6076C7DB}"/>
              </a:ext>
            </a:extLst>
          </p:cNvPr>
          <p:cNvPicPr>
            <a:picLocks noGrp="1" noChangeAspect="1"/>
          </p:cNvPicPr>
          <p:nvPr>
            <p:ph sz="half" idx="2"/>
          </p:nvPr>
        </p:nvPicPr>
        <p:blipFill>
          <a:blip r:embed="rId3"/>
          <a:stretch>
            <a:fillRect/>
          </a:stretch>
        </p:blipFill>
        <p:spPr>
          <a:xfrm>
            <a:off x="6188075" y="2614348"/>
            <a:ext cx="5422900" cy="3615266"/>
          </a:xfrm>
          <a:prstGeom prst="rect">
            <a:avLst/>
          </a:prstGeom>
          <a:ln>
            <a:noFill/>
          </a:ln>
          <a:effectLst>
            <a:softEdge rad="112500"/>
          </a:effectLst>
        </p:spPr>
      </p:pic>
    </p:spTree>
    <p:extLst>
      <p:ext uri="{BB962C8B-B14F-4D97-AF65-F5344CB8AC3E}">
        <p14:creationId xmlns:p14="http://schemas.microsoft.com/office/powerpoint/2010/main" val="58770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341F41-8232-4C9C-8082-45B8781D72CA}"/>
              </a:ext>
            </a:extLst>
          </p:cNvPr>
          <p:cNvSpPr>
            <a:spLocks noGrp="1"/>
          </p:cNvSpPr>
          <p:nvPr>
            <p:ph type="title"/>
          </p:nvPr>
        </p:nvSpPr>
        <p:spPr>
          <a:xfrm>
            <a:off x="581192" y="1095152"/>
            <a:ext cx="11029616" cy="620803"/>
          </a:xfrm>
        </p:spPr>
        <p:txBody>
          <a:bodyPr>
            <a:normAutofit/>
          </a:bodyPr>
          <a:lstStyle/>
          <a:p>
            <a:r>
              <a:rPr lang="fr-FR" sz="2400" b="1" cap="none" dirty="0">
                <a:latin typeface="Poppins" panose="00000500000000000000" pitchFamily="2" charset="0"/>
                <a:cs typeface="Poppins" panose="00000500000000000000" pitchFamily="2" charset="0"/>
              </a:rPr>
              <a:t>Les secrets d’un accueil assuré</a:t>
            </a:r>
          </a:p>
        </p:txBody>
      </p:sp>
      <p:sp>
        <p:nvSpPr>
          <p:cNvPr id="3" name="Espace réservé du contenu 2">
            <a:extLst>
              <a:ext uri="{FF2B5EF4-FFF2-40B4-BE49-F238E27FC236}">
                <a16:creationId xmlns:a16="http://schemas.microsoft.com/office/drawing/2014/main" id="{DC11FADE-9224-4B29-8654-721223E6EFC0}"/>
              </a:ext>
            </a:extLst>
          </p:cNvPr>
          <p:cNvSpPr>
            <a:spLocks noGrp="1"/>
          </p:cNvSpPr>
          <p:nvPr>
            <p:ph idx="4294967295"/>
          </p:nvPr>
        </p:nvSpPr>
        <p:spPr>
          <a:xfrm>
            <a:off x="581192" y="2180496"/>
            <a:ext cx="11029615" cy="3678303"/>
          </a:xfrm>
        </p:spPr>
        <p:txBody>
          <a:bodyPr/>
          <a:lstStyle/>
          <a:p>
            <a:r>
              <a:rPr lang="fr-FR" dirty="0">
                <a:latin typeface="Poppins" panose="00000500000000000000" pitchFamily="2" charset="0"/>
                <a:cs typeface="Poppins" panose="00000500000000000000" pitchFamily="2" charset="0"/>
              </a:rPr>
              <a:t>Soyez</a:t>
            </a:r>
            <a:r>
              <a:rPr lang="fr-FR" dirty="0">
                <a:solidFill>
                  <a:schemeClr val="accent4">
                    <a:lumMod val="50000"/>
                  </a:schemeClr>
                </a:solidFill>
                <a:latin typeface="Poppins" panose="00000500000000000000" pitchFamily="2" charset="0"/>
                <a:cs typeface="Poppins" panose="00000500000000000000" pitchFamily="2" charset="0"/>
              </a:rPr>
              <a:t> positif</a:t>
            </a:r>
          </a:p>
          <a:p>
            <a:r>
              <a:rPr lang="fr-FR" dirty="0">
                <a:latin typeface="Poppins" panose="00000500000000000000" pitchFamily="2" charset="0"/>
                <a:cs typeface="Poppins" panose="00000500000000000000" pitchFamily="2" charset="0"/>
              </a:rPr>
              <a:t>Soyez</a:t>
            </a:r>
            <a:r>
              <a:rPr lang="fr-FR" dirty="0">
                <a:solidFill>
                  <a:schemeClr val="accent4">
                    <a:lumMod val="50000"/>
                  </a:schemeClr>
                </a:solidFill>
                <a:latin typeface="Poppins" panose="00000500000000000000" pitchFamily="2" charset="0"/>
                <a:cs typeface="Poppins" panose="00000500000000000000" pitchFamily="2" charset="0"/>
              </a:rPr>
              <a:t> souriant, courtois et respectueux</a:t>
            </a:r>
          </a:p>
          <a:p>
            <a:r>
              <a:rPr lang="fr-FR" dirty="0">
                <a:latin typeface="Poppins" panose="00000500000000000000" pitchFamily="2" charset="0"/>
                <a:cs typeface="Poppins" panose="00000500000000000000" pitchFamily="2" charset="0"/>
              </a:rPr>
              <a:t>Habillez-vous</a:t>
            </a:r>
            <a:r>
              <a:rPr lang="fr-FR" dirty="0">
                <a:solidFill>
                  <a:schemeClr val="accent4">
                    <a:lumMod val="50000"/>
                  </a:schemeClr>
                </a:solidFill>
                <a:latin typeface="Poppins" panose="00000500000000000000" pitchFamily="2" charset="0"/>
                <a:cs typeface="Poppins" panose="00000500000000000000" pitchFamily="2" charset="0"/>
              </a:rPr>
              <a:t> en conséquence</a:t>
            </a:r>
          </a:p>
          <a:p>
            <a:r>
              <a:rPr lang="fr-FR" dirty="0">
                <a:solidFill>
                  <a:schemeClr val="accent4">
                    <a:lumMod val="50000"/>
                  </a:schemeClr>
                </a:solidFill>
                <a:latin typeface="Poppins" panose="00000500000000000000" pitchFamily="2" charset="0"/>
                <a:cs typeface="Poppins" panose="00000500000000000000" pitchFamily="2" charset="0"/>
              </a:rPr>
              <a:t>Ayez une apparence soignée</a:t>
            </a:r>
          </a:p>
        </p:txBody>
      </p:sp>
    </p:spTree>
    <p:extLst>
      <p:ext uri="{BB962C8B-B14F-4D97-AF65-F5344CB8AC3E}">
        <p14:creationId xmlns:p14="http://schemas.microsoft.com/office/powerpoint/2010/main" val="7764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0EC9DC-F958-43A4-A76A-A29C861D39E9}"/>
              </a:ext>
            </a:extLst>
          </p:cNvPr>
          <p:cNvSpPr>
            <a:spLocks noGrp="1"/>
          </p:cNvSpPr>
          <p:nvPr>
            <p:ph type="title"/>
          </p:nvPr>
        </p:nvSpPr>
        <p:spPr>
          <a:xfrm>
            <a:off x="581190" y="1105786"/>
            <a:ext cx="11029616" cy="573600"/>
          </a:xfrm>
        </p:spPr>
        <p:txBody>
          <a:bodyPr>
            <a:normAutofit/>
          </a:bodyPr>
          <a:lstStyle/>
          <a:p>
            <a:r>
              <a:rPr lang="fr-FR" sz="2400" b="1" cap="none" dirty="0">
                <a:latin typeface="Poppins" panose="00000500000000000000" pitchFamily="2" charset="0"/>
                <a:cs typeface="Poppins" panose="00000500000000000000" pitchFamily="2" charset="0"/>
              </a:rPr>
              <a:t>Le sourire, un petit rien</a:t>
            </a:r>
          </a:p>
        </p:txBody>
      </p:sp>
      <p:sp>
        <p:nvSpPr>
          <p:cNvPr id="5" name="ZoneTexte 4">
            <a:extLst>
              <a:ext uri="{FF2B5EF4-FFF2-40B4-BE49-F238E27FC236}">
                <a16:creationId xmlns:a16="http://schemas.microsoft.com/office/drawing/2014/main" id="{E57272E7-C394-4675-BAF9-A45F3C5D34BD}"/>
              </a:ext>
            </a:extLst>
          </p:cNvPr>
          <p:cNvSpPr txBox="1"/>
          <p:nvPr/>
        </p:nvSpPr>
        <p:spPr>
          <a:xfrm>
            <a:off x="2157043" y="2182374"/>
            <a:ext cx="7877908" cy="369332"/>
          </a:xfrm>
          <a:prstGeom prst="rect">
            <a:avLst/>
          </a:prstGeom>
          <a:noFill/>
        </p:spPr>
        <p:txBody>
          <a:bodyPr wrap="square" rtlCol="0">
            <a:spAutoFit/>
          </a:bodyPr>
          <a:lstStyle/>
          <a:p>
            <a:pPr algn="ctr">
              <a:spcBef>
                <a:spcPct val="20000"/>
              </a:spcBef>
              <a:spcAft>
                <a:spcPts val="600"/>
              </a:spcAft>
              <a:buClr>
                <a:schemeClr val="accent4"/>
              </a:buClr>
              <a:buSzPct val="100000"/>
            </a:pPr>
            <a:r>
              <a:rPr lang="fr-FR" dirty="0">
                <a:solidFill>
                  <a:schemeClr val="accent4">
                    <a:lumMod val="75000"/>
                  </a:schemeClr>
                </a:solidFill>
                <a:latin typeface="Poppins" panose="00000500000000000000" pitchFamily="2" charset="0"/>
                <a:cs typeface="Poppins" panose="00000500000000000000" pitchFamily="2" charset="0"/>
              </a:rPr>
              <a:t>Commencez avec un sourire, même si c’est au téléphone !</a:t>
            </a:r>
          </a:p>
        </p:txBody>
      </p:sp>
      <p:pic>
        <p:nvPicPr>
          <p:cNvPr id="3" name="Image 2">
            <a:extLst>
              <a:ext uri="{FF2B5EF4-FFF2-40B4-BE49-F238E27FC236}">
                <a16:creationId xmlns:a16="http://schemas.microsoft.com/office/drawing/2014/main" id="{5CCA62FF-736A-282B-14A3-EACD8E3B17A8}"/>
              </a:ext>
            </a:extLst>
          </p:cNvPr>
          <p:cNvPicPr>
            <a:picLocks noChangeAspect="1"/>
          </p:cNvPicPr>
          <p:nvPr/>
        </p:nvPicPr>
        <p:blipFill>
          <a:blip r:embed="rId2"/>
          <a:stretch>
            <a:fillRect/>
          </a:stretch>
        </p:blipFill>
        <p:spPr>
          <a:xfrm>
            <a:off x="3734156" y="2968029"/>
            <a:ext cx="5048566" cy="3365393"/>
          </a:xfrm>
          <a:prstGeom prst="rect">
            <a:avLst/>
          </a:prstGeom>
          <a:ln>
            <a:noFill/>
          </a:ln>
          <a:effectLst>
            <a:softEdge rad="112500"/>
          </a:effectLst>
        </p:spPr>
      </p:pic>
    </p:spTree>
    <p:extLst>
      <p:ext uri="{BB962C8B-B14F-4D97-AF65-F5344CB8AC3E}">
        <p14:creationId xmlns:p14="http://schemas.microsoft.com/office/powerpoint/2010/main" val="1438940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7E5542-B14B-4158-982C-A4A79654BFEC}"/>
              </a:ext>
            </a:extLst>
          </p:cNvPr>
          <p:cNvSpPr>
            <a:spLocks noGrp="1"/>
          </p:cNvSpPr>
          <p:nvPr>
            <p:ph type="title"/>
          </p:nvPr>
        </p:nvSpPr>
        <p:spPr>
          <a:xfrm>
            <a:off x="488772" y="960773"/>
            <a:ext cx="11029616" cy="656202"/>
          </a:xfrm>
        </p:spPr>
        <p:txBody>
          <a:bodyPr>
            <a:normAutofit/>
          </a:bodyPr>
          <a:lstStyle/>
          <a:p>
            <a:r>
              <a:rPr lang="fr-FR" sz="2400" b="1" cap="none" dirty="0">
                <a:latin typeface="Poppins" panose="00000500000000000000" pitchFamily="2" charset="0"/>
                <a:cs typeface="Poppins" panose="00000500000000000000" pitchFamily="2" charset="0"/>
              </a:rPr>
              <a:t>La formule de salutation</a:t>
            </a:r>
          </a:p>
        </p:txBody>
      </p:sp>
      <p:sp>
        <p:nvSpPr>
          <p:cNvPr id="3" name="Espace réservé du contenu 2">
            <a:extLst>
              <a:ext uri="{FF2B5EF4-FFF2-40B4-BE49-F238E27FC236}">
                <a16:creationId xmlns:a16="http://schemas.microsoft.com/office/drawing/2014/main" id="{5AC9872F-793B-4852-BD9D-6E3931ABD029}"/>
              </a:ext>
            </a:extLst>
          </p:cNvPr>
          <p:cNvSpPr>
            <a:spLocks noGrp="1"/>
          </p:cNvSpPr>
          <p:nvPr>
            <p:ph sz="half" idx="1"/>
          </p:nvPr>
        </p:nvSpPr>
        <p:spPr>
          <a:xfrm>
            <a:off x="488772" y="2146327"/>
            <a:ext cx="5422390" cy="3633047"/>
          </a:xfrm>
        </p:spPr>
        <p:txBody>
          <a:bodyPr>
            <a:normAutofit/>
          </a:bodyPr>
          <a:lstStyle/>
          <a:p>
            <a:pPr algn="just"/>
            <a:r>
              <a:rPr lang="fr-FR" sz="1600" dirty="0">
                <a:latin typeface="Poppins" panose="00000500000000000000" pitchFamily="2" charset="0"/>
                <a:cs typeface="Poppins" panose="00000500000000000000" pitchFamily="2" charset="0"/>
              </a:rPr>
              <a:t>La précision du terme « Madame » ou « Monsieur » est toujours appréciable</a:t>
            </a:r>
          </a:p>
          <a:p>
            <a:pPr algn="just"/>
            <a:r>
              <a:rPr lang="fr-FR" sz="1600" i="1" dirty="0">
                <a:latin typeface="Poppins" panose="00000500000000000000" pitchFamily="2" charset="0"/>
                <a:cs typeface="Poppins" panose="00000500000000000000" pitchFamily="2" charset="0"/>
              </a:rPr>
              <a:t>« Bonjour Madame/Monsieur … Bienvenue chez NEST, que puis-je faire pour vous ? »</a:t>
            </a:r>
          </a:p>
        </p:txBody>
      </p:sp>
      <p:pic>
        <p:nvPicPr>
          <p:cNvPr id="10" name="Espace réservé du contenu 9">
            <a:extLst>
              <a:ext uri="{FF2B5EF4-FFF2-40B4-BE49-F238E27FC236}">
                <a16:creationId xmlns:a16="http://schemas.microsoft.com/office/drawing/2014/main" id="{D5097A32-6219-4DC0-5109-8AB8DA692A3D}"/>
              </a:ext>
            </a:extLst>
          </p:cNvPr>
          <p:cNvPicPr>
            <a:picLocks noGrp="1" noChangeAspect="1"/>
          </p:cNvPicPr>
          <p:nvPr>
            <p:ph sz="half" idx="2"/>
          </p:nvPr>
        </p:nvPicPr>
        <p:blipFill>
          <a:blip r:embed="rId2"/>
          <a:stretch>
            <a:fillRect/>
          </a:stretch>
        </p:blipFill>
        <p:spPr>
          <a:xfrm>
            <a:off x="6003580" y="2281986"/>
            <a:ext cx="5419814" cy="3615241"/>
          </a:xfrm>
          <a:prstGeom prst="rect">
            <a:avLst/>
          </a:prstGeom>
        </p:spPr>
      </p:pic>
    </p:spTree>
    <p:extLst>
      <p:ext uri="{BB962C8B-B14F-4D97-AF65-F5344CB8AC3E}">
        <p14:creationId xmlns:p14="http://schemas.microsoft.com/office/powerpoint/2010/main" val="2339983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8565E86A-815B-4E26-B5DF-3CFD78F80FB0}"/>
              </a:ext>
            </a:extLst>
          </p:cNvPr>
          <p:cNvSpPr>
            <a:spLocks noGrp="1"/>
          </p:cNvSpPr>
          <p:nvPr>
            <p:ph sz="half" idx="2"/>
          </p:nvPr>
        </p:nvSpPr>
        <p:spPr>
          <a:xfrm>
            <a:off x="6294747" y="2307265"/>
            <a:ext cx="5421600" cy="3633047"/>
          </a:xfrm>
        </p:spPr>
        <p:txBody>
          <a:bodyPr>
            <a:normAutofit/>
          </a:bodyPr>
          <a:lstStyle/>
          <a:p>
            <a:pPr algn="just"/>
            <a:r>
              <a:rPr lang="fr-FR" sz="1600" dirty="0">
                <a:latin typeface="Poppins" panose="00000500000000000000" pitchFamily="2" charset="0"/>
                <a:cs typeface="Poppins" panose="00000500000000000000" pitchFamily="2" charset="0"/>
              </a:rPr>
              <a:t>Cas où vous n’êtes pas en capacité d’accueillir la personne car vous êtes déjà occupé(e) avec un autre patient au téléphone</a:t>
            </a:r>
          </a:p>
          <a:p>
            <a:pPr algn="just"/>
            <a:r>
              <a:rPr lang="fr-FR" sz="1600" dirty="0">
                <a:latin typeface="Poppins" panose="00000500000000000000" pitchFamily="2" charset="0"/>
                <a:cs typeface="Poppins" panose="00000500000000000000" pitchFamily="2" charset="0"/>
              </a:rPr>
              <a:t>Un sourire et un regard en direction des personnes présentes leur confirmeront qu’elles ont bien été vues et identifiées</a:t>
            </a:r>
          </a:p>
        </p:txBody>
      </p:sp>
      <p:sp>
        <p:nvSpPr>
          <p:cNvPr id="2" name="Titre 1">
            <a:extLst>
              <a:ext uri="{FF2B5EF4-FFF2-40B4-BE49-F238E27FC236}">
                <a16:creationId xmlns:a16="http://schemas.microsoft.com/office/drawing/2014/main" id="{AE2FEEE5-4EAA-404C-BD1D-CF557BB53AC0}"/>
              </a:ext>
            </a:extLst>
          </p:cNvPr>
          <p:cNvSpPr>
            <a:spLocks noGrp="1"/>
          </p:cNvSpPr>
          <p:nvPr>
            <p:ph type="title"/>
          </p:nvPr>
        </p:nvSpPr>
        <p:spPr>
          <a:xfrm>
            <a:off x="487985" y="1077731"/>
            <a:ext cx="11029616" cy="613672"/>
          </a:xfrm>
        </p:spPr>
        <p:txBody>
          <a:bodyPr>
            <a:normAutofit/>
          </a:bodyPr>
          <a:lstStyle/>
          <a:p>
            <a:r>
              <a:rPr lang="fr-FR" sz="2400" b="1" cap="none" dirty="0">
                <a:latin typeface="Poppins" panose="00000500000000000000" pitchFamily="2" charset="0"/>
                <a:cs typeface="Poppins" panose="00000500000000000000" pitchFamily="2" charset="0"/>
              </a:rPr>
              <a:t>Les règles de priorité</a:t>
            </a:r>
          </a:p>
        </p:txBody>
      </p:sp>
      <p:pic>
        <p:nvPicPr>
          <p:cNvPr id="15" name="Espace réservé du contenu 14">
            <a:extLst>
              <a:ext uri="{FF2B5EF4-FFF2-40B4-BE49-F238E27FC236}">
                <a16:creationId xmlns:a16="http://schemas.microsoft.com/office/drawing/2014/main" id="{47468B7A-2316-C1E4-9A27-B9B6EC7A04C1}"/>
              </a:ext>
            </a:extLst>
          </p:cNvPr>
          <p:cNvPicPr>
            <a:picLocks noGrp="1" noChangeAspect="1"/>
          </p:cNvPicPr>
          <p:nvPr>
            <p:ph sz="half" idx="1"/>
          </p:nvPr>
        </p:nvPicPr>
        <p:blipFill>
          <a:blip r:embed="rId3"/>
          <a:stretch>
            <a:fillRect/>
          </a:stretch>
        </p:blipFill>
        <p:spPr>
          <a:xfrm>
            <a:off x="737236" y="2419552"/>
            <a:ext cx="5108891" cy="3407959"/>
          </a:xfrm>
          <a:prstGeom prst="rect">
            <a:avLst/>
          </a:prstGeom>
        </p:spPr>
      </p:pic>
    </p:spTree>
    <p:extLst>
      <p:ext uri="{BB962C8B-B14F-4D97-AF65-F5344CB8AC3E}">
        <p14:creationId xmlns:p14="http://schemas.microsoft.com/office/powerpoint/2010/main" val="2742471367"/>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Dividende">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EBBDA9"/>
      </a:accent5>
      <a:accent6>
        <a:srgbClr val="7BBBB0"/>
      </a:accent6>
      <a:hlink>
        <a:srgbClr val="752864"/>
      </a:hlink>
      <a:folHlink>
        <a:srgbClr val="800080"/>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Override1.xml><?xml version="1.0" encoding="utf-8"?>
<a:themeOverride xmlns:a="http://schemas.openxmlformats.org/drawingml/2006/main">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EBBDA9"/>
    </a:accent5>
    <a:accent6>
      <a:srgbClr val="7BBBB0"/>
    </a:accent6>
    <a:hlink>
      <a:srgbClr val="752864"/>
    </a:hlink>
    <a:folHlink>
      <a:srgbClr val="800080"/>
    </a:folHlink>
  </a:clrScheme>
</a:themeOverride>
</file>

<file path=ppt/theme/themeOverride2.xml><?xml version="1.0" encoding="utf-8"?>
<a:themeOverride xmlns:a="http://schemas.openxmlformats.org/drawingml/2006/main">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EBBDA9"/>
    </a:accent5>
    <a:accent6>
      <a:srgbClr val="7BBBB0"/>
    </a:accent6>
    <a:hlink>
      <a:srgbClr val="752864"/>
    </a:hlink>
    <a:folHlink>
      <a:srgbClr val="800080"/>
    </a:folHlink>
  </a:clrScheme>
</a:themeOverride>
</file>

<file path=ppt/theme/themeOverride3.xml><?xml version="1.0" encoding="utf-8"?>
<a:themeOverride xmlns:a="http://schemas.openxmlformats.org/drawingml/2006/main">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EBBDA9"/>
    </a:accent5>
    <a:accent6>
      <a:srgbClr val="7BBBB0"/>
    </a:accent6>
    <a:hlink>
      <a:srgbClr val="752864"/>
    </a:hlink>
    <a:folHlink>
      <a:srgbClr val="800080"/>
    </a:folHlink>
  </a:clrScheme>
</a:themeOverride>
</file>

<file path=ppt/theme/themeOverride4.xml><?xml version="1.0" encoding="utf-8"?>
<a:themeOverride xmlns:a="http://schemas.openxmlformats.org/drawingml/2006/main">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EBBDA9"/>
    </a:accent5>
    <a:accent6>
      <a:srgbClr val="7BBBB0"/>
    </a:accent6>
    <a:hlink>
      <a:srgbClr val="752864"/>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1588</TotalTime>
  <Words>1640</Words>
  <Application>Microsoft Office PowerPoint</Application>
  <PresentationFormat>Grand écran</PresentationFormat>
  <Paragraphs>193</Paragraphs>
  <Slides>30</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30</vt:i4>
      </vt:variant>
    </vt:vector>
  </HeadingPairs>
  <TitlesOfParts>
    <vt:vector size="37" baseType="lpstr">
      <vt:lpstr>Arial</vt:lpstr>
      <vt:lpstr>Calibri</vt:lpstr>
      <vt:lpstr>Gill Sans MT</vt:lpstr>
      <vt:lpstr>Minion Pro</vt:lpstr>
      <vt:lpstr>Poppins</vt:lpstr>
      <vt:lpstr>Wingdings 2</vt:lpstr>
      <vt:lpstr>Dividende</vt:lpstr>
      <vt:lpstr>Guide de la conduite à l’accueil</vt:lpstr>
      <vt:lpstr>Sommaire</vt:lpstr>
      <vt:lpstr>L’accueil physique</vt:lpstr>
      <vt:lpstr>L’accueil : la première impression</vt:lpstr>
      <vt:lpstr>Analyse des besoins du patient</vt:lpstr>
      <vt:lpstr>Les secrets d’un accueil assuré</vt:lpstr>
      <vt:lpstr>Le sourire, un petit rien</vt:lpstr>
      <vt:lpstr>La formule de salutation</vt:lpstr>
      <vt:lpstr>Les règles de priorité</vt:lpstr>
      <vt:lpstr>Les règles de priorité</vt:lpstr>
      <vt:lpstr>L’accueil téléphonique</vt:lpstr>
      <vt:lpstr>Votre voix, votre image</vt:lpstr>
      <vt:lpstr>Les bons réflexes</vt:lpstr>
      <vt:lpstr>Message à transmettre</vt:lpstr>
      <vt:lpstr>En cas d’absence de la personne</vt:lpstr>
      <vt:lpstr>En cas d’absence de la personne</vt:lpstr>
      <vt:lpstr>Quelques recommandations</vt:lpstr>
      <vt:lpstr>LES FORMULES DE POLITESSE</vt:lpstr>
      <vt:lpstr>Quelques cas particuliers</vt:lpstr>
      <vt:lpstr>Cas où la demande n’est pas satisfaite</vt:lpstr>
      <vt:lpstr>Cas du patient mécontent</vt:lpstr>
      <vt:lpstr>Cas du patient mécontent</vt:lpstr>
      <vt:lpstr>A éviter</vt:lpstr>
      <vt:lpstr>A éviter</vt:lpstr>
      <vt:lpstr>A éviter</vt:lpstr>
      <vt:lpstr>A éviter au téléphone</vt:lpstr>
      <vt:lpstr>Expressions à remplacer</vt:lpstr>
      <vt:lpstr>Expressions a remplacer</vt:lpstr>
      <vt:lpstr>Conseils</vt:lpstr>
      <vt:lpstr>Merci pour votre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Lauriane</dc:creator>
  <cp:lastModifiedBy>Resp Opérationnelle</cp:lastModifiedBy>
  <cp:revision>142</cp:revision>
  <dcterms:created xsi:type="dcterms:W3CDTF">2017-05-22T14:42:53Z</dcterms:created>
  <dcterms:modified xsi:type="dcterms:W3CDTF">2025-06-04T14:20:02Z</dcterms:modified>
</cp:coreProperties>
</file>