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89750" cy="960755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878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637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707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691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9624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0242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2761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8902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1468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1909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79F40-F01D-4287-88CC-C9CE94143551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162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F79F40-F01D-4287-88CC-C9CE94143551}" type="datetimeFigureOut">
              <a:rPr lang="fr-FR" smtClean="0"/>
              <a:t>25/11/2020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4C2D1D-9CED-4C3A-A289-1357548050A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6856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/>
          <p:cNvCxnSpPr>
            <a:stCxn id="10" idx="0"/>
          </p:cNvCxnSpPr>
          <p:nvPr/>
        </p:nvCxnSpPr>
        <p:spPr>
          <a:xfrm flipV="1">
            <a:off x="3750978" y="3101664"/>
            <a:ext cx="4830" cy="5945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11" idx="0"/>
          </p:cNvCxnSpPr>
          <p:nvPr/>
        </p:nvCxnSpPr>
        <p:spPr>
          <a:xfrm flipH="1" flipV="1">
            <a:off x="5072669" y="3101664"/>
            <a:ext cx="4831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829319" y="798495"/>
            <a:ext cx="45333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Circuit O2 clinique</a:t>
            </a:r>
          </a:p>
        </p:txBody>
      </p:sp>
      <p:sp>
        <p:nvSpPr>
          <p:cNvPr id="5" name="Rectangle 4"/>
          <p:cNvSpPr/>
          <p:nvPr/>
        </p:nvSpPr>
        <p:spPr>
          <a:xfrm>
            <a:off x="4839234" y="1800902"/>
            <a:ext cx="2504940" cy="579549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Tableau Air liquide</a:t>
            </a:r>
          </a:p>
        </p:txBody>
      </p:sp>
      <p:sp>
        <p:nvSpPr>
          <p:cNvPr id="6" name="Rectangle 5"/>
          <p:cNvSpPr/>
          <p:nvPr/>
        </p:nvSpPr>
        <p:spPr>
          <a:xfrm>
            <a:off x="317464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gauche</a:t>
            </a:r>
          </a:p>
        </p:txBody>
      </p:sp>
      <p:cxnSp>
        <p:nvCxnSpPr>
          <p:cNvPr id="9" name="Connecteur en angle 8"/>
          <p:cNvCxnSpPr>
            <a:stCxn id="6" idx="0"/>
            <a:endCxn id="5" idx="1"/>
          </p:cNvCxnSpPr>
          <p:nvPr/>
        </p:nvCxnSpPr>
        <p:spPr>
          <a:xfrm rot="5400000" flipH="1" flipV="1">
            <a:off x="4422823" y="2094973"/>
            <a:ext cx="420707" cy="412116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332919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65571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/>
          <p:cNvCxnSpPr>
            <a:stCxn id="5" idx="0"/>
            <a:endCxn id="4" idx="2"/>
          </p:cNvCxnSpPr>
          <p:nvPr/>
        </p:nvCxnSpPr>
        <p:spPr>
          <a:xfrm flipV="1">
            <a:off x="6091704" y="1167827"/>
            <a:ext cx="4297" cy="6330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stCxn id="22" idx="0"/>
          </p:cNvCxnSpPr>
          <p:nvPr/>
        </p:nvCxnSpPr>
        <p:spPr>
          <a:xfrm flipV="1">
            <a:off x="7093038" y="3086779"/>
            <a:ext cx="4829" cy="6094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23" idx="0"/>
          </p:cNvCxnSpPr>
          <p:nvPr/>
        </p:nvCxnSpPr>
        <p:spPr>
          <a:xfrm flipH="1" flipV="1">
            <a:off x="8414730" y="3101664"/>
            <a:ext cx="4830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51670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droite</a:t>
            </a:r>
          </a:p>
        </p:txBody>
      </p:sp>
      <p:cxnSp>
        <p:nvCxnSpPr>
          <p:cNvPr id="21" name="Connecteur en angle 20"/>
          <p:cNvCxnSpPr>
            <a:stCxn id="20" idx="0"/>
            <a:endCxn id="5" idx="3"/>
          </p:cNvCxnSpPr>
          <p:nvPr/>
        </p:nvCxnSpPr>
        <p:spPr>
          <a:xfrm rot="16200000" flipV="1">
            <a:off x="7346323" y="2088529"/>
            <a:ext cx="420707" cy="425004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à coins arrondis 21"/>
          <p:cNvSpPr/>
          <p:nvPr/>
        </p:nvSpPr>
        <p:spPr>
          <a:xfrm>
            <a:off x="667125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799777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3836296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branchées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-386353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vides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8648164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pleines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9639828" y="3696239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7" name="Rectangle à coins arrondis 36"/>
          <p:cNvSpPr/>
          <p:nvPr/>
        </p:nvSpPr>
        <p:spPr>
          <a:xfrm>
            <a:off x="10966350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Ellipse 39"/>
          <p:cNvSpPr/>
          <p:nvPr/>
        </p:nvSpPr>
        <p:spPr>
          <a:xfrm>
            <a:off x="3600465" y="3244400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6944930" y="3244399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Multiplier 50"/>
          <p:cNvSpPr/>
          <p:nvPr/>
        </p:nvSpPr>
        <p:spPr>
          <a:xfrm>
            <a:off x="4811077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Multiplier 51"/>
          <p:cNvSpPr/>
          <p:nvPr/>
        </p:nvSpPr>
        <p:spPr>
          <a:xfrm>
            <a:off x="8155542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 vers le haut 52"/>
          <p:cNvSpPr/>
          <p:nvPr/>
        </p:nvSpPr>
        <p:spPr>
          <a:xfrm>
            <a:off x="3645541" y="3838976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lèche vers le haut 53"/>
          <p:cNvSpPr/>
          <p:nvPr/>
        </p:nvSpPr>
        <p:spPr>
          <a:xfrm>
            <a:off x="6990006" y="3830399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444318" y="158792"/>
            <a:ext cx="11294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Après livraison</a:t>
            </a:r>
          </a:p>
        </p:txBody>
      </p:sp>
      <p:sp>
        <p:nvSpPr>
          <p:cNvPr id="56" name="ZoneTexte 55"/>
          <p:cNvSpPr txBox="1"/>
          <p:nvPr/>
        </p:nvSpPr>
        <p:spPr>
          <a:xfrm>
            <a:off x="8673917" y="798495"/>
            <a:ext cx="3350656" cy="1200329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Etat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2 bouteilles pleines stockées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4 bouteilles branchées (2 en utilisation, 2 en veille pleines)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31579EA6-4483-4835-8FFF-0B67D30AA5E8}"/>
              </a:ext>
            </a:extLst>
          </p:cNvPr>
          <p:cNvSpPr txBox="1"/>
          <p:nvPr/>
        </p:nvSpPr>
        <p:spPr>
          <a:xfrm>
            <a:off x="159026" y="158792"/>
            <a:ext cx="2663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PS01-SI0020</a:t>
            </a:r>
          </a:p>
          <a:p>
            <a:r>
              <a:rPr lang="fr-FR" sz="800" dirty="0"/>
              <a:t>V3</a:t>
            </a:r>
          </a:p>
        </p:txBody>
      </p:sp>
    </p:spTree>
    <p:extLst>
      <p:ext uri="{BB962C8B-B14F-4D97-AF65-F5344CB8AC3E}">
        <p14:creationId xmlns:p14="http://schemas.microsoft.com/office/powerpoint/2010/main" val="4192931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/>
          <p:cNvCxnSpPr>
            <a:stCxn id="10" idx="0"/>
          </p:cNvCxnSpPr>
          <p:nvPr/>
        </p:nvCxnSpPr>
        <p:spPr>
          <a:xfrm flipV="1">
            <a:off x="3750978" y="3101664"/>
            <a:ext cx="4830" cy="5945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11" idx="0"/>
          </p:cNvCxnSpPr>
          <p:nvPr/>
        </p:nvCxnSpPr>
        <p:spPr>
          <a:xfrm flipH="1" flipV="1">
            <a:off x="5072669" y="3101664"/>
            <a:ext cx="4831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829319" y="798495"/>
            <a:ext cx="45333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Circuit O2 clinique</a:t>
            </a:r>
          </a:p>
        </p:txBody>
      </p:sp>
      <p:sp>
        <p:nvSpPr>
          <p:cNvPr id="5" name="Rectangle 4"/>
          <p:cNvSpPr/>
          <p:nvPr/>
        </p:nvSpPr>
        <p:spPr>
          <a:xfrm>
            <a:off x="4839234" y="1800902"/>
            <a:ext cx="2504940" cy="579549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Tableau Air liquide</a:t>
            </a:r>
          </a:p>
        </p:txBody>
      </p:sp>
      <p:sp>
        <p:nvSpPr>
          <p:cNvPr id="6" name="Rectangle 5"/>
          <p:cNvSpPr/>
          <p:nvPr/>
        </p:nvSpPr>
        <p:spPr>
          <a:xfrm>
            <a:off x="317464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gauche</a:t>
            </a:r>
          </a:p>
        </p:txBody>
      </p:sp>
      <p:cxnSp>
        <p:nvCxnSpPr>
          <p:cNvPr id="9" name="Connecteur en angle 8"/>
          <p:cNvCxnSpPr>
            <a:stCxn id="6" idx="0"/>
            <a:endCxn id="5" idx="1"/>
          </p:cNvCxnSpPr>
          <p:nvPr/>
        </p:nvCxnSpPr>
        <p:spPr>
          <a:xfrm rot="5400000" flipH="1" flipV="1">
            <a:off x="4422823" y="2094973"/>
            <a:ext cx="420707" cy="412116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3329193" y="3696240"/>
            <a:ext cx="843569" cy="2416935"/>
          </a:xfrm>
          <a:prstGeom prst="roundRect">
            <a:avLst/>
          </a:prstGeom>
          <a:solidFill>
            <a:schemeClr val="bg1"/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65571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/>
          <p:cNvCxnSpPr>
            <a:stCxn id="5" idx="0"/>
            <a:endCxn id="4" idx="2"/>
          </p:cNvCxnSpPr>
          <p:nvPr/>
        </p:nvCxnSpPr>
        <p:spPr>
          <a:xfrm flipV="1">
            <a:off x="6091704" y="1167827"/>
            <a:ext cx="4297" cy="6330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stCxn id="22" idx="0"/>
          </p:cNvCxnSpPr>
          <p:nvPr/>
        </p:nvCxnSpPr>
        <p:spPr>
          <a:xfrm flipV="1">
            <a:off x="7093038" y="3086779"/>
            <a:ext cx="4829" cy="6094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23" idx="0"/>
          </p:cNvCxnSpPr>
          <p:nvPr/>
        </p:nvCxnSpPr>
        <p:spPr>
          <a:xfrm flipH="1" flipV="1">
            <a:off x="8414730" y="3101664"/>
            <a:ext cx="4830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51670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droite</a:t>
            </a:r>
          </a:p>
        </p:txBody>
      </p:sp>
      <p:cxnSp>
        <p:nvCxnSpPr>
          <p:cNvPr id="21" name="Connecteur en angle 20"/>
          <p:cNvCxnSpPr>
            <a:stCxn id="20" idx="0"/>
            <a:endCxn id="5" idx="3"/>
          </p:cNvCxnSpPr>
          <p:nvPr/>
        </p:nvCxnSpPr>
        <p:spPr>
          <a:xfrm rot="16200000" flipV="1">
            <a:off x="7346323" y="2088529"/>
            <a:ext cx="420707" cy="425004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à coins arrondis 21"/>
          <p:cNvSpPr/>
          <p:nvPr/>
        </p:nvSpPr>
        <p:spPr>
          <a:xfrm>
            <a:off x="667125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799777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3836296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branchées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-386353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vides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8648164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pleines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9639828" y="3696239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7" name="Rectangle à coins arrondis 36"/>
          <p:cNvSpPr/>
          <p:nvPr/>
        </p:nvSpPr>
        <p:spPr>
          <a:xfrm>
            <a:off x="10966350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Ellipse 39"/>
          <p:cNvSpPr/>
          <p:nvPr/>
        </p:nvSpPr>
        <p:spPr>
          <a:xfrm>
            <a:off x="4924562" y="3252993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6944930" y="3244399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Multiplier 50"/>
          <p:cNvSpPr/>
          <p:nvPr/>
        </p:nvSpPr>
        <p:spPr>
          <a:xfrm>
            <a:off x="3486989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Multiplier 51"/>
          <p:cNvSpPr/>
          <p:nvPr/>
        </p:nvSpPr>
        <p:spPr>
          <a:xfrm>
            <a:off x="8155542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 vers le haut 52"/>
          <p:cNvSpPr/>
          <p:nvPr/>
        </p:nvSpPr>
        <p:spPr>
          <a:xfrm>
            <a:off x="4974468" y="3865672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lèche vers le haut 53"/>
          <p:cNvSpPr/>
          <p:nvPr/>
        </p:nvSpPr>
        <p:spPr>
          <a:xfrm>
            <a:off x="6990006" y="3830399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444318" y="0"/>
            <a:ext cx="11294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Alarme</a:t>
            </a:r>
          </a:p>
          <a:p>
            <a:pPr algn="ctr"/>
            <a:r>
              <a:rPr lang="fr-FR" sz="2400" b="1" dirty="0"/>
              <a:t>1 bouteille en service vide</a:t>
            </a:r>
          </a:p>
        </p:txBody>
      </p:sp>
      <p:sp>
        <p:nvSpPr>
          <p:cNvPr id="2" name="ZoneTexte 1"/>
          <p:cNvSpPr txBox="1"/>
          <p:nvPr/>
        </p:nvSpPr>
        <p:spPr>
          <a:xfrm>
            <a:off x="759854" y="1484364"/>
            <a:ext cx="287198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Changement des vannes d’alimentation</a:t>
            </a:r>
          </a:p>
        </p:txBody>
      </p:sp>
      <p:sp>
        <p:nvSpPr>
          <p:cNvPr id="3" name="Ellipse 2"/>
          <p:cNvSpPr/>
          <p:nvPr/>
        </p:nvSpPr>
        <p:spPr>
          <a:xfrm>
            <a:off x="2903335" y="3151564"/>
            <a:ext cx="2964605" cy="4636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8" name="Connecteur droit 7"/>
          <p:cNvCxnSpPr>
            <a:stCxn id="2" idx="2"/>
            <a:endCxn id="3" idx="0"/>
          </p:cNvCxnSpPr>
          <p:nvPr/>
        </p:nvCxnSpPr>
        <p:spPr>
          <a:xfrm>
            <a:off x="2195848" y="2130695"/>
            <a:ext cx="2189790" cy="102086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ZoneTexte 37"/>
          <p:cNvSpPr txBox="1"/>
          <p:nvPr/>
        </p:nvSpPr>
        <p:spPr>
          <a:xfrm>
            <a:off x="8673917" y="798495"/>
            <a:ext cx="3350656" cy="1477328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Etat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2 bouteilles pleines stockées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4 bouteilles branchées (2 en utilisation, 1 en veille pleine, 1 en veille vide)</a:t>
            </a:r>
          </a:p>
        </p:txBody>
      </p:sp>
      <p:sp>
        <p:nvSpPr>
          <p:cNvPr id="16" name="Flèche droite 15"/>
          <p:cNvSpPr/>
          <p:nvPr/>
        </p:nvSpPr>
        <p:spPr>
          <a:xfrm>
            <a:off x="4172762" y="3244399"/>
            <a:ext cx="482953" cy="289775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269FBCFB-7B25-4CA1-A71E-518A064B242A}"/>
              </a:ext>
            </a:extLst>
          </p:cNvPr>
          <p:cNvSpPr txBox="1"/>
          <p:nvPr/>
        </p:nvSpPr>
        <p:spPr>
          <a:xfrm>
            <a:off x="159026" y="158792"/>
            <a:ext cx="2663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PS01-SI0020</a:t>
            </a:r>
          </a:p>
          <a:p>
            <a:r>
              <a:rPr lang="fr-FR" sz="800" dirty="0"/>
              <a:t>V3</a:t>
            </a:r>
          </a:p>
        </p:txBody>
      </p:sp>
    </p:spTree>
    <p:extLst>
      <p:ext uri="{BB962C8B-B14F-4D97-AF65-F5344CB8AC3E}">
        <p14:creationId xmlns:p14="http://schemas.microsoft.com/office/powerpoint/2010/main" val="1998036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/>
          <p:cNvCxnSpPr>
            <a:stCxn id="10" idx="0"/>
          </p:cNvCxnSpPr>
          <p:nvPr/>
        </p:nvCxnSpPr>
        <p:spPr>
          <a:xfrm flipV="1">
            <a:off x="3750978" y="3101664"/>
            <a:ext cx="4830" cy="5945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11" idx="0"/>
          </p:cNvCxnSpPr>
          <p:nvPr/>
        </p:nvCxnSpPr>
        <p:spPr>
          <a:xfrm flipH="1" flipV="1">
            <a:off x="5072669" y="3101664"/>
            <a:ext cx="4831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829319" y="798495"/>
            <a:ext cx="45333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Circuit O2 clinique</a:t>
            </a:r>
          </a:p>
        </p:txBody>
      </p:sp>
      <p:sp>
        <p:nvSpPr>
          <p:cNvPr id="5" name="Rectangle 4"/>
          <p:cNvSpPr/>
          <p:nvPr/>
        </p:nvSpPr>
        <p:spPr>
          <a:xfrm>
            <a:off x="4839234" y="1800902"/>
            <a:ext cx="2504940" cy="579549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Tableau Air liquide</a:t>
            </a:r>
          </a:p>
        </p:txBody>
      </p:sp>
      <p:sp>
        <p:nvSpPr>
          <p:cNvPr id="6" name="Rectangle 5"/>
          <p:cNvSpPr/>
          <p:nvPr/>
        </p:nvSpPr>
        <p:spPr>
          <a:xfrm>
            <a:off x="317464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gauche</a:t>
            </a:r>
          </a:p>
        </p:txBody>
      </p:sp>
      <p:cxnSp>
        <p:nvCxnSpPr>
          <p:cNvPr id="9" name="Connecteur en angle 8"/>
          <p:cNvCxnSpPr>
            <a:stCxn id="6" idx="0"/>
            <a:endCxn id="5" idx="1"/>
          </p:cNvCxnSpPr>
          <p:nvPr/>
        </p:nvCxnSpPr>
        <p:spPr>
          <a:xfrm rot="5400000" flipH="1" flipV="1">
            <a:off x="4422823" y="2094973"/>
            <a:ext cx="420707" cy="412116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332919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65571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/>
          <p:cNvCxnSpPr>
            <a:stCxn id="5" idx="0"/>
            <a:endCxn id="4" idx="2"/>
          </p:cNvCxnSpPr>
          <p:nvPr/>
        </p:nvCxnSpPr>
        <p:spPr>
          <a:xfrm flipV="1">
            <a:off x="6091704" y="1167827"/>
            <a:ext cx="4297" cy="6330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stCxn id="22" idx="0"/>
          </p:cNvCxnSpPr>
          <p:nvPr/>
        </p:nvCxnSpPr>
        <p:spPr>
          <a:xfrm flipV="1">
            <a:off x="7093038" y="3086779"/>
            <a:ext cx="4829" cy="6094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23" idx="0"/>
          </p:cNvCxnSpPr>
          <p:nvPr/>
        </p:nvCxnSpPr>
        <p:spPr>
          <a:xfrm flipH="1" flipV="1">
            <a:off x="8414730" y="3101664"/>
            <a:ext cx="4830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51670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droite</a:t>
            </a:r>
          </a:p>
        </p:txBody>
      </p:sp>
      <p:cxnSp>
        <p:nvCxnSpPr>
          <p:cNvPr id="21" name="Connecteur en angle 20"/>
          <p:cNvCxnSpPr>
            <a:stCxn id="20" idx="0"/>
            <a:endCxn id="5" idx="3"/>
          </p:cNvCxnSpPr>
          <p:nvPr/>
        </p:nvCxnSpPr>
        <p:spPr>
          <a:xfrm rot="16200000" flipV="1">
            <a:off x="7346323" y="2088529"/>
            <a:ext cx="420707" cy="425004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à coins arrondis 21"/>
          <p:cNvSpPr/>
          <p:nvPr/>
        </p:nvSpPr>
        <p:spPr>
          <a:xfrm>
            <a:off x="667125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799777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3836296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branchées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-386353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vides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8648164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pleines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10966350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Ellipse 39"/>
          <p:cNvSpPr/>
          <p:nvPr/>
        </p:nvSpPr>
        <p:spPr>
          <a:xfrm>
            <a:off x="4924562" y="3252993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6944930" y="3244399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Multiplier 50"/>
          <p:cNvSpPr/>
          <p:nvPr/>
        </p:nvSpPr>
        <p:spPr>
          <a:xfrm>
            <a:off x="3486989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Multiplier 51"/>
          <p:cNvSpPr/>
          <p:nvPr/>
        </p:nvSpPr>
        <p:spPr>
          <a:xfrm>
            <a:off x="8155542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 vers le haut 52"/>
          <p:cNvSpPr/>
          <p:nvPr/>
        </p:nvSpPr>
        <p:spPr>
          <a:xfrm>
            <a:off x="4974468" y="3865672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lèche vers le haut 53"/>
          <p:cNvSpPr/>
          <p:nvPr/>
        </p:nvSpPr>
        <p:spPr>
          <a:xfrm>
            <a:off x="6990006" y="3830399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444318" y="0"/>
            <a:ext cx="11294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Remplacement de la bouteille vide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360618" y="3767340"/>
            <a:ext cx="843569" cy="2416935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6" name="Flèche courbée vers le bas 25"/>
          <p:cNvSpPr/>
          <p:nvPr/>
        </p:nvSpPr>
        <p:spPr>
          <a:xfrm flipH="1">
            <a:off x="3878021" y="2680816"/>
            <a:ext cx="6430033" cy="890986"/>
          </a:xfrm>
          <a:prstGeom prst="curvedDownArrow">
            <a:avLst/>
          </a:prstGeom>
          <a:solidFill>
            <a:srgbClr val="FF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7" name="Flèche courbée vers le bas 46"/>
          <p:cNvSpPr/>
          <p:nvPr/>
        </p:nvSpPr>
        <p:spPr>
          <a:xfrm flipH="1">
            <a:off x="657715" y="2869031"/>
            <a:ext cx="2904049" cy="699576"/>
          </a:xfrm>
          <a:prstGeom prst="curvedDownArrow">
            <a:avLst/>
          </a:prstGeom>
          <a:solidFill>
            <a:srgbClr val="FF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9" name="ZoneTexte 48"/>
          <p:cNvSpPr txBox="1"/>
          <p:nvPr/>
        </p:nvSpPr>
        <p:spPr>
          <a:xfrm>
            <a:off x="8673917" y="798495"/>
            <a:ext cx="3350656" cy="1477328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Etat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1 bouteille pleine stockée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4 bouteilles branchées (2 en utilisation, 2 en veille pleines)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1 bouteille vide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16CDFF9B-95D1-4BD3-BEA3-B127DF96CA7E}"/>
              </a:ext>
            </a:extLst>
          </p:cNvPr>
          <p:cNvSpPr txBox="1"/>
          <p:nvPr/>
        </p:nvSpPr>
        <p:spPr>
          <a:xfrm>
            <a:off x="159026" y="158792"/>
            <a:ext cx="2663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PS01-SI0020</a:t>
            </a:r>
          </a:p>
          <a:p>
            <a:r>
              <a:rPr lang="fr-FR" sz="800" dirty="0"/>
              <a:t>V3</a:t>
            </a:r>
          </a:p>
        </p:txBody>
      </p:sp>
    </p:spTree>
    <p:extLst>
      <p:ext uri="{BB962C8B-B14F-4D97-AF65-F5344CB8AC3E}">
        <p14:creationId xmlns:p14="http://schemas.microsoft.com/office/powerpoint/2010/main" val="1247351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/>
          <p:cNvCxnSpPr>
            <a:stCxn id="10" idx="0"/>
          </p:cNvCxnSpPr>
          <p:nvPr/>
        </p:nvCxnSpPr>
        <p:spPr>
          <a:xfrm flipV="1">
            <a:off x="3750978" y="3101664"/>
            <a:ext cx="4830" cy="5945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11" idx="0"/>
          </p:cNvCxnSpPr>
          <p:nvPr/>
        </p:nvCxnSpPr>
        <p:spPr>
          <a:xfrm flipH="1" flipV="1">
            <a:off x="5072669" y="3101664"/>
            <a:ext cx="4831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829319" y="798495"/>
            <a:ext cx="45333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Circuit O2 clinique</a:t>
            </a:r>
          </a:p>
        </p:txBody>
      </p:sp>
      <p:sp>
        <p:nvSpPr>
          <p:cNvPr id="5" name="Rectangle 4"/>
          <p:cNvSpPr/>
          <p:nvPr/>
        </p:nvSpPr>
        <p:spPr>
          <a:xfrm>
            <a:off x="4839234" y="1800902"/>
            <a:ext cx="2504940" cy="579549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Tableau Air liquide</a:t>
            </a:r>
          </a:p>
        </p:txBody>
      </p:sp>
      <p:sp>
        <p:nvSpPr>
          <p:cNvPr id="6" name="Rectangle 5"/>
          <p:cNvSpPr/>
          <p:nvPr/>
        </p:nvSpPr>
        <p:spPr>
          <a:xfrm>
            <a:off x="317464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gauche</a:t>
            </a:r>
          </a:p>
        </p:txBody>
      </p:sp>
      <p:cxnSp>
        <p:nvCxnSpPr>
          <p:cNvPr id="9" name="Connecteur en angle 8"/>
          <p:cNvCxnSpPr>
            <a:stCxn id="6" idx="0"/>
            <a:endCxn id="5" idx="1"/>
          </p:cNvCxnSpPr>
          <p:nvPr/>
        </p:nvCxnSpPr>
        <p:spPr>
          <a:xfrm rot="5400000" flipH="1" flipV="1">
            <a:off x="4422823" y="2094973"/>
            <a:ext cx="420707" cy="412116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332919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65571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/>
          <p:cNvCxnSpPr>
            <a:stCxn id="5" idx="0"/>
            <a:endCxn id="4" idx="2"/>
          </p:cNvCxnSpPr>
          <p:nvPr/>
        </p:nvCxnSpPr>
        <p:spPr>
          <a:xfrm flipV="1">
            <a:off x="6091704" y="1167827"/>
            <a:ext cx="4297" cy="6330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stCxn id="22" idx="0"/>
          </p:cNvCxnSpPr>
          <p:nvPr/>
        </p:nvCxnSpPr>
        <p:spPr>
          <a:xfrm flipV="1">
            <a:off x="7093038" y="3086779"/>
            <a:ext cx="4829" cy="6094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23" idx="0"/>
          </p:cNvCxnSpPr>
          <p:nvPr/>
        </p:nvCxnSpPr>
        <p:spPr>
          <a:xfrm flipH="1" flipV="1">
            <a:off x="8414730" y="3101664"/>
            <a:ext cx="4830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51670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droite</a:t>
            </a:r>
          </a:p>
        </p:txBody>
      </p:sp>
      <p:cxnSp>
        <p:nvCxnSpPr>
          <p:cNvPr id="21" name="Connecteur en angle 20"/>
          <p:cNvCxnSpPr>
            <a:stCxn id="20" idx="0"/>
            <a:endCxn id="5" idx="3"/>
          </p:cNvCxnSpPr>
          <p:nvPr/>
        </p:nvCxnSpPr>
        <p:spPr>
          <a:xfrm rot="16200000" flipV="1">
            <a:off x="7346323" y="2088529"/>
            <a:ext cx="420707" cy="425004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à coins arrondis 21"/>
          <p:cNvSpPr/>
          <p:nvPr/>
        </p:nvSpPr>
        <p:spPr>
          <a:xfrm>
            <a:off x="6671253" y="3696240"/>
            <a:ext cx="843569" cy="2416935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799777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3836296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branchées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-386353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vides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8648164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pleines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10966350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Ellipse 39"/>
          <p:cNvSpPr/>
          <p:nvPr/>
        </p:nvSpPr>
        <p:spPr>
          <a:xfrm>
            <a:off x="4924562" y="3252993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8266622" y="3252992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Multiplier 50"/>
          <p:cNvSpPr/>
          <p:nvPr/>
        </p:nvSpPr>
        <p:spPr>
          <a:xfrm>
            <a:off x="3486989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Multiplier 51"/>
          <p:cNvSpPr/>
          <p:nvPr/>
        </p:nvSpPr>
        <p:spPr>
          <a:xfrm>
            <a:off x="6833849" y="3173032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 vers le haut 52"/>
          <p:cNvSpPr/>
          <p:nvPr/>
        </p:nvSpPr>
        <p:spPr>
          <a:xfrm>
            <a:off x="4974468" y="3865672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lèche vers le haut 53"/>
          <p:cNvSpPr/>
          <p:nvPr/>
        </p:nvSpPr>
        <p:spPr>
          <a:xfrm>
            <a:off x="8311698" y="3865671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444318" y="0"/>
            <a:ext cx="112947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Alarme </a:t>
            </a:r>
          </a:p>
          <a:p>
            <a:pPr algn="ctr"/>
            <a:r>
              <a:rPr lang="fr-FR" sz="2400" b="1" dirty="0"/>
              <a:t>1 bouteille en service vide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360618" y="3767340"/>
            <a:ext cx="843569" cy="2416935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6" name="ZoneTexte 35"/>
          <p:cNvSpPr txBox="1"/>
          <p:nvPr/>
        </p:nvSpPr>
        <p:spPr>
          <a:xfrm>
            <a:off x="9625342" y="2891373"/>
            <a:ext cx="2396168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/>
              <a:t>Changement des vannes d’alimentation</a:t>
            </a:r>
          </a:p>
        </p:txBody>
      </p:sp>
      <p:sp>
        <p:nvSpPr>
          <p:cNvPr id="38" name="Ellipse 37"/>
          <p:cNvSpPr/>
          <p:nvPr/>
        </p:nvSpPr>
        <p:spPr>
          <a:xfrm>
            <a:off x="6301038" y="3166059"/>
            <a:ext cx="2964605" cy="46364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9" name="Connecteur droit 38"/>
          <p:cNvCxnSpPr>
            <a:stCxn id="36" idx="1"/>
            <a:endCxn id="38" idx="7"/>
          </p:cNvCxnSpPr>
          <p:nvPr/>
        </p:nvCxnSpPr>
        <p:spPr>
          <a:xfrm flipH="1">
            <a:off x="8831487" y="3214539"/>
            <a:ext cx="793855" cy="1941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ZoneTexte 40"/>
          <p:cNvSpPr txBox="1"/>
          <p:nvPr/>
        </p:nvSpPr>
        <p:spPr>
          <a:xfrm>
            <a:off x="8670854" y="622048"/>
            <a:ext cx="3350656" cy="1754326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Etat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1 bouteille pleine stockée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4 bouteilles branchées (2 en utilisation, 1 en veille pleine, 1 en veille vide)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1 bouteille vide</a:t>
            </a:r>
          </a:p>
        </p:txBody>
      </p:sp>
      <p:sp>
        <p:nvSpPr>
          <p:cNvPr id="42" name="Flèche droite 41"/>
          <p:cNvSpPr/>
          <p:nvPr/>
        </p:nvSpPr>
        <p:spPr>
          <a:xfrm>
            <a:off x="7494661" y="3244398"/>
            <a:ext cx="482953" cy="289775"/>
          </a:xfrm>
          <a:prstGeom prst="rightArrow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4" name="ZoneTexte 43">
            <a:extLst>
              <a:ext uri="{FF2B5EF4-FFF2-40B4-BE49-F238E27FC236}">
                <a16:creationId xmlns:a16="http://schemas.microsoft.com/office/drawing/2014/main" id="{D7887B4C-DBCC-4C01-98A2-FFE753075880}"/>
              </a:ext>
            </a:extLst>
          </p:cNvPr>
          <p:cNvSpPr txBox="1"/>
          <p:nvPr/>
        </p:nvSpPr>
        <p:spPr>
          <a:xfrm>
            <a:off x="159026" y="158792"/>
            <a:ext cx="2663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PS01-SI0020</a:t>
            </a:r>
          </a:p>
          <a:p>
            <a:r>
              <a:rPr lang="fr-FR" sz="800" dirty="0"/>
              <a:t>V3</a:t>
            </a:r>
          </a:p>
        </p:txBody>
      </p:sp>
    </p:spTree>
    <p:extLst>
      <p:ext uri="{BB962C8B-B14F-4D97-AF65-F5344CB8AC3E}">
        <p14:creationId xmlns:p14="http://schemas.microsoft.com/office/powerpoint/2010/main" val="10585929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Connecteur droit 12"/>
          <p:cNvCxnSpPr>
            <a:stCxn id="10" idx="0"/>
          </p:cNvCxnSpPr>
          <p:nvPr/>
        </p:nvCxnSpPr>
        <p:spPr>
          <a:xfrm flipV="1">
            <a:off x="3750978" y="3101664"/>
            <a:ext cx="4830" cy="594576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>
            <a:stCxn id="11" idx="0"/>
          </p:cNvCxnSpPr>
          <p:nvPr/>
        </p:nvCxnSpPr>
        <p:spPr>
          <a:xfrm flipH="1" flipV="1">
            <a:off x="5072669" y="3101664"/>
            <a:ext cx="4831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ZoneTexte 3"/>
          <p:cNvSpPr txBox="1"/>
          <p:nvPr/>
        </p:nvSpPr>
        <p:spPr>
          <a:xfrm>
            <a:off x="3829319" y="798495"/>
            <a:ext cx="4533363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Circuit O2 clinique</a:t>
            </a:r>
          </a:p>
        </p:txBody>
      </p:sp>
      <p:sp>
        <p:nvSpPr>
          <p:cNvPr id="5" name="Rectangle 4"/>
          <p:cNvSpPr/>
          <p:nvPr/>
        </p:nvSpPr>
        <p:spPr>
          <a:xfrm>
            <a:off x="4839234" y="1800902"/>
            <a:ext cx="2504940" cy="579549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Tableau Air liquide</a:t>
            </a:r>
          </a:p>
        </p:txBody>
      </p:sp>
      <p:sp>
        <p:nvSpPr>
          <p:cNvPr id="6" name="Rectangle 5"/>
          <p:cNvSpPr/>
          <p:nvPr/>
        </p:nvSpPr>
        <p:spPr>
          <a:xfrm>
            <a:off x="317464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gauche</a:t>
            </a:r>
          </a:p>
        </p:txBody>
      </p:sp>
      <p:cxnSp>
        <p:nvCxnSpPr>
          <p:cNvPr id="9" name="Connecteur en angle 8"/>
          <p:cNvCxnSpPr>
            <a:stCxn id="6" idx="0"/>
            <a:endCxn id="5" idx="1"/>
          </p:cNvCxnSpPr>
          <p:nvPr/>
        </p:nvCxnSpPr>
        <p:spPr>
          <a:xfrm rot="5400000" flipH="1" flipV="1">
            <a:off x="4422823" y="2094973"/>
            <a:ext cx="420707" cy="412116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à coins arrondis 9"/>
          <p:cNvSpPr/>
          <p:nvPr/>
        </p:nvSpPr>
        <p:spPr>
          <a:xfrm>
            <a:off x="332919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à coins arrondis 10"/>
          <p:cNvSpPr/>
          <p:nvPr/>
        </p:nvSpPr>
        <p:spPr>
          <a:xfrm>
            <a:off x="465571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5" name="Connecteur droit 14"/>
          <p:cNvCxnSpPr>
            <a:stCxn id="5" idx="0"/>
            <a:endCxn id="4" idx="2"/>
          </p:cNvCxnSpPr>
          <p:nvPr/>
        </p:nvCxnSpPr>
        <p:spPr>
          <a:xfrm flipV="1">
            <a:off x="6091704" y="1167827"/>
            <a:ext cx="4297" cy="633075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>
            <a:stCxn id="22" idx="0"/>
          </p:cNvCxnSpPr>
          <p:nvPr/>
        </p:nvCxnSpPr>
        <p:spPr>
          <a:xfrm flipV="1">
            <a:off x="7093038" y="3086779"/>
            <a:ext cx="4829" cy="609461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/>
          <p:cNvCxnSpPr>
            <a:stCxn id="23" idx="0"/>
          </p:cNvCxnSpPr>
          <p:nvPr/>
        </p:nvCxnSpPr>
        <p:spPr>
          <a:xfrm flipH="1" flipV="1">
            <a:off x="8414730" y="3101664"/>
            <a:ext cx="4830" cy="594577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6516707" y="2511384"/>
            <a:ext cx="2504942" cy="590280"/>
          </a:xfrm>
          <a:prstGeom prst="rect">
            <a:avLst/>
          </a:prstGeom>
          <a:ln w="2857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Rampe droite</a:t>
            </a:r>
          </a:p>
        </p:txBody>
      </p:sp>
      <p:cxnSp>
        <p:nvCxnSpPr>
          <p:cNvPr id="21" name="Connecteur en angle 20"/>
          <p:cNvCxnSpPr>
            <a:stCxn id="20" idx="0"/>
            <a:endCxn id="5" idx="3"/>
          </p:cNvCxnSpPr>
          <p:nvPr/>
        </p:nvCxnSpPr>
        <p:spPr>
          <a:xfrm rot="16200000" flipV="1">
            <a:off x="7346323" y="2088529"/>
            <a:ext cx="420707" cy="425004"/>
          </a:xfrm>
          <a:prstGeom prst="bentConnector2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à coins arrondis 21"/>
          <p:cNvSpPr/>
          <p:nvPr/>
        </p:nvSpPr>
        <p:spPr>
          <a:xfrm>
            <a:off x="6671253" y="3696240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3" name="Rectangle à coins arrondis 22"/>
          <p:cNvSpPr/>
          <p:nvPr/>
        </p:nvSpPr>
        <p:spPr>
          <a:xfrm>
            <a:off x="7997775" y="3696241"/>
            <a:ext cx="843569" cy="2416935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/>
          <p:cNvSpPr txBox="1"/>
          <p:nvPr/>
        </p:nvSpPr>
        <p:spPr>
          <a:xfrm>
            <a:off x="3836296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branchées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-386353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vides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8648164" y="6336408"/>
            <a:ext cx="37638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/>
              <a:t>Bouteilles pleines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1688747" y="3767339"/>
            <a:ext cx="843569" cy="2416935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0" name="Ellipse 39"/>
          <p:cNvSpPr/>
          <p:nvPr/>
        </p:nvSpPr>
        <p:spPr>
          <a:xfrm>
            <a:off x="4924562" y="3252993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Ellipse 49"/>
          <p:cNvSpPr/>
          <p:nvPr/>
        </p:nvSpPr>
        <p:spPr>
          <a:xfrm>
            <a:off x="8266622" y="3252992"/>
            <a:ext cx="296214" cy="289775"/>
          </a:xfrm>
          <a:prstGeom prst="ellipse">
            <a:avLst/>
          </a:prstGeom>
          <a:ln w="76200">
            <a:solidFill>
              <a:srgbClr val="92D05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Multiplier 50"/>
          <p:cNvSpPr/>
          <p:nvPr/>
        </p:nvSpPr>
        <p:spPr>
          <a:xfrm>
            <a:off x="3486989" y="3163366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Multiplier 51"/>
          <p:cNvSpPr/>
          <p:nvPr/>
        </p:nvSpPr>
        <p:spPr>
          <a:xfrm>
            <a:off x="6833849" y="3173032"/>
            <a:ext cx="518375" cy="45184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3" name="Flèche vers le haut 52"/>
          <p:cNvSpPr/>
          <p:nvPr/>
        </p:nvSpPr>
        <p:spPr>
          <a:xfrm>
            <a:off x="4974468" y="3865672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4" name="Flèche vers le haut 53"/>
          <p:cNvSpPr/>
          <p:nvPr/>
        </p:nvSpPr>
        <p:spPr>
          <a:xfrm>
            <a:off x="8311698" y="3865671"/>
            <a:ext cx="206062" cy="579549"/>
          </a:xfrm>
          <a:prstGeom prst="upArrow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5" name="ZoneTexte 54"/>
          <p:cNvSpPr txBox="1"/>
          <p:nvPr/>
        </p:nvSpPr>
        <p:spPr>
          <a:xfrm>
            <a:off x="444318" y="0"/>
            <a:ext cx="11294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Remplacement de la bouteille vide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360618" y="3767340"/>
            <a:ext cx="843569" cy="2416935"/>
          </a:xfrm>
          <a:prstGeom prst="roundRect">
            <a:avLst/>
          </a:prstGeom>
          <a:noFill/>
          <a:ln w="76200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8" name="Flèche courbée vers le bas 47"/>
          <p:cNvSpPr/>
          <p:nvPr/>
        </p:nvSpPr>
        <p:spPr>
          <a:xfrm flipH="1">
            <a:off x="7236313" y="2680815"/>
            <a:ext cx="4362127" cy="845995"/>
          </a:xfrm>
          <a:prstGeom prst="curvedDownArrow">
            <a:avLst/>
          </a:prstGeom>
          <a:solidFill>
            <a:srgbClr val="FF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49" name="Flèche courbée vers le bas 48"/>
          <p:cNvSpPr/>
          <p:nvPr/>
        </p:nvSpPr>
        <p:spPr>
          <a:xfrm flipH="1">
            <a:off x="2020512" y="2823243"/>
            <a:ext cx="4794016" cy="703565"/>
          </a:xfrm>
          <a:prstGeom prst="curvedDownArrow">
            <a:avLst/>
          </a:prstGeom>
          <a:solidFill>
            <a:srgbClr val="FF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56" name="ZoneTexte 55"/>
          <p:cNvSpPr txBox="1"/>
          <p:nvPr/>
        </p:nvSpPr>
        <p:spPr>
          <a:xfrm>
            <a:off x="8670854" y="622048"/>
            <a:ext cx="3350656" cy="1200329"/>
          </a:xfrm>
          <a:prstGeom prst="rect">
            <a:avLst/>
          </a:prstGeom>
          <a:noFill/>
          <a:ln w="12700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/>
              <a:t>Etat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4 bouteilles branchées (2 en utilisation, 2 en veille pleines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b="1" dirty="0"/>
              <a:t>2 bouteille vides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D34EF879-EEAF-4581-8460-A50ACB7132CA}"/>
              </a:ext>
            </a:extLst>
          </p:cNvPr>
          <p:cNvSpPr txBox="1"/>
          <p:nvPr/>
        </p:nvSpPr>
        <p:spPr>
          <a:xfrm>
            <a:off x="159026" y="158792"/>
            <a:ext cx="2663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PS01-SI0020</a:t>
            </a:r>
          </a:p>
          <a:p>
            <a:r>
              <a:rPr lang="fr-FR" sz="800" dirty="0"/>
              <a:t>V3</a:t>
            </a:r>
          </a:p>
        </p:txBody>
      </p:sp>
    </p:spTree>
    <p:extLst>
      <p:ext uri="{BB962C8B-B14F-4D97-AF65-F5344CB8AC3E}">
        <p14:creationId xmlns:p14="http://schemas.microsoft.com/office/powerpoint/2010/main" val="675259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2181725" y="1363579"/>
            <a:ext cx="75397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0" b="1" dirty="0">
                <a:solidFill>
                  <a:srgbClr val="FF0000"/>
                </a:solidFill>
              </a:rPr>
              <a:t>2 bouteilles vides</a:t>
            </a:r>
          </a:p>
        </p:txBody>
      </p:sp>
      <p:sp>
        <p:nvSpPr>
          <p:cNvPr id="5" name="Égal 4"/>
          <p:cNvSpPr/>
          <p:nvPr/>
        </p:nvSpPr>
        <p:spPr>
          <a:xfrm>
            <a:off x="4932947" y="2903621"/>
            <a:ext cx="2037346" cy="1251284"/>
          </a:xfrm>
          <a:prstGeom prst="mathEqual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tx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181724" y="4371508"/>
            <a:ext cx="753978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8000" b="1" dirty="0">
                <a:solidFill>
                  <a:srgbClr val="FF0000"/>
                </a:solidFill>
              </a:rPr>
              <a:t>Appel Maîtresse Sage-Femme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2196EE18-B2AD-41A2-8700-43CB77FEF438}"/>
              </a:ext>
            </a:extLst>
          </p:cNvPr>
          <p:cNvSpPr txBox="1"/>
          <p:nvPr/>
        </p:nvSpPr>
        <p:spPr>
          <a:xfrm>
            <a:off x="159026" y="158792"/>
            <a:ext cx="266368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" dirty="0"/>
              <a:t>PS01-SI0020</a:t>
            </a:r>
          </a:p>
          <a:p>
            <a:r>
              <a:rPr lang="fr-FR" sz="800"/>
              <a:t>V3</a:t>
            </a:r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39583784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239</Words>
  <Application>Microsoft Office PowerPoint</Application>
  <PresentationFormat>Grand écran</PresentationFormat>
  <Paragraphs>75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Paul Maurice De Lorris</dc:creator>
  <cp:lastModifiedBy>Lauriane Le flour</cp:lastModifiedBy>
  <cp:revision>18</cp:revision>
  <cp:lastPrinted>2019-04-26T13:22:55Z</cp:lastPrinted>
  <dcterms:created xsi:type="dcterms:W3CDTF">2019-04-26T10:59:28Z</dcterms:created>
  <dcterms:modified xsi:type="dcterms:W3CDTF">2020-11-25T11:37:56Z</dcterms:modified>
</cp:coreProperties>
</file>