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364" r:id="rId10"/>
    <p:sldId id="365" r:id="rId11"/>
  </p:sldIdLst>
  <p:sldSz cx="12192000" cy="6858000"/>
  <p:notesSz cx="6858000" cy="9144000"/>
  <p:embeddedFontLst>
    <p:embeddedFont>
      <p:font typeface="Poppins" panose="00000500000000000000" pitchFamily="2" charset="0"/>
      <p:regular r:id="rId13"/>
      <p:bold r:id="rId14"/>
      <p:italic r:id="rId15"/>
      <p:boldItalic r:id="rId1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912">
          <p15:clr>
            <a:srgbClr val="A4A3A4"/>
          </p15:clr>
        </p15:guide>
        <p15:guide id="2" pos="3840">
          <p15:clr>
            <a:srgbClr val="A4A3A4"/>
          </p15:clr>
        </p15:guide>
        <p15:guide id="3" orient="horz" pos="3984">
          <p15:clr>
            <a:srgbClr val="A4A3A4"/>
          </p15:clr>
        </p15:guide>
        <p15:guide id="4" orient="horz" pos="247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7A25A91B-4FEC-467A-B651-A79672153B92}">
  <a:tblStyle styleId="{7A25A91B-4FEC-467A-B651-A79672153B92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dk1">
              <a:alpha val="2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dk1">
              <a:alpha val="2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/>
      </a:tcStyle>
    </a:lastCol>
    <a:firstCol>
      <a:tcTxStyle b="on" i="off"/>
      <a:tcStyle>
        <a:tcBdr/>
      </a:tcStyle>
    </a:firstCol>
    <a:lastRow>
      <a:tcTxStyle b="on" i="off"/>
      <a:tcStyle>
        <a:tcBdr>
          <a:top>
            <a:ln w="508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/>
      <a:tcStyle>
        <a:tcBdr>
          <a:bottom>
            <a:ln w="254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rgbClr val="FFFFFF">
              <a:alpha val="0"/>
            </a:srgbClr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B4AB0BF5-2397-4616-B71D-7BEB6B27EA9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21DB12E7-EA63-43A3-A429-3AAED417118B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7" d="100"/>
          <a:sy n="57" d="100"/>
        </p:scale>
        <p:origin x="316" y="68"/>
      </p:cViewPr>
      <p:guideLst>
        <p:guide orient="horz" pos="912"/>
        <p:guide pos="3840"/>
        <p:guide orient="horz" pos="3984"/>
        <p:guide orient="horz" pos="24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‹N°›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5" name="Google Shape;1275;p1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1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66" name="Google Shape;1266;p10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10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24slides.com/?utm_campaign=mp&amp;utm_medium=ppt&amp;utm_source=pptlink&amp;utm_content=&amp;utm_term=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3"/>
          <p:cNvPicPr preferRelativeResize="0"/>
          <p:nvPr/>
        </p:nvPicPr>
        <p:blipFill rotWithShape="1">
          <a:blip r:embed="rId3">
            <a:alphaModFix/>
          </a:blip>
          <a:srcRect l="6396" t="11994" r="10590" b="20137"/>
          <a:stretch/>
        </p:blipFill>
        <p:spPr>
          <a:xfrm>
            <a:off x="-41844" y="-106680"/>
            <a:ext cx="12233844" cy="7071360"/>
          </a:xfrm>
          <a:prstGeom prst="rect">
            <a:avLst/>
          </a:prstGeom>
          <a:noFill/>
          <a:ln>
            <a:noFill/>
          </a:ln>
        </p:spPr>
      </p:pic>
      <p:sp>
        <p:nvSpPr>
          <p:cNvPr id="90" name="Google Shape;90;p13"/>
          <p:cNvSpPr/>
          <p:nvPr/>
        </p:nvSpPr>
        <p:spPr>
          <a:xfrm>
            <a:off x="-41850" y="2789325"/>
            <a:ext cx="12233700" cy="2555700"/>
          </a:xfrm>
          <a:prstGeom prst="rect">
            <a:avLst/>
          </a:prstGeom>
          <a:solidFill>
            <a:srgbClr val="752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>
            <a:off x="179200" y="2882425"/>
            <a:ext cx="11911200" cy="24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800" b="0" i="0" u="none" strike="noStrike" cap="none" dirty="0">
                <a:solidFill>
                  <a:srgbClr val="EBBDA9"/>
                </a:solidFill>
                <a:latin typeface="Poppins"/>
                <a:ea typeface="Poppins"/>
                <a:cs typeface="Poppins"/>
                <a:sym typeface="Poppins"/>
              </a:rPr>
              <a:t>COMITE QUALITE NEST</a:t>
            </a:r>
            <a:endParaRPr sz="8800" b="0" i="0" u="none" strike="noStrike" cap="none" dirty="0">
              <a:solidFill>
                <a:srgbClr val="EBBDA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EBBDA9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dirty="0">
                <a:solidFill>
                  <a:srgbClr val="EBBDA9"/>
                </a:solidFill>
                <a:latin typeface="Poppins"/>
                <a:ea typeface="Poppins"/>
                <a:cs typeface="Poppins"/>
                <a:sym typeface="Poppins"/>
              </a:rPr>
              <a:t>Date</a:t>
            </a:r>
            <a:endParaRPr sz="3600" dirty="0">
              <a:solidFill>
                <a:srgbClr val="EBBDA9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92" name="Google Shape;9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-41860" y="-106678"/>
            <a:ext cx="2744691" cy="184358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8416DB6B-E976-6C1B-5CEC-4829A5D8E6C5}"/>
              </a:ext>
            </a:extLst>
          </p:cNvPr>
          <p:cNvSpPr txBox="1"/>
          <p:nvPr/>
        </p:nvSpPr>
        <p:spPr>
          <a:xfrm>
            <a:off x="10238081" y="406974"/>
            <a:ext cx="652598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PM03-FO0016</a:t>
            </a:r>
          </a:p>
          <a:p>
            <a:r>
              <a:rPr lang="en-US" b="1" dirty="0">
                <a:solidFill>
                  <a:srgbClr val="752864"/>
                </a:solidFill>
                <a:latin typeface="Poppins"/>
                <a:cs typeface="Poppins"/>
                <a:sym typeface="Poppins"/>
              </a:rPr>
              <a:t>V4</a:t>
            </a:r>
            <a:endParaRPr lang="fr-FR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8" name="Google Shape;1278;p122"/>
          <p:cNvSpPr txBox="1"/>
          <p:nvPr/>
        </p:nvSpPr>
        <p:spPr>
          <a:xfrm>
            <a:off x="1337023" y="285847"/>
            <a:ext cx="9291917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6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DECISIONS</a:t>
            </a:r>
            <a:endParaRPr sz="6600" b="1">
              <a:solidFill>
                <a:srgbClr val="75286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79" name="Google Shape;1279;p12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341036" cy="846938"/>
          </a:xfrm>
          <a:prstGeom prst="rect">
            <a:avLst/>
          </a:prstGeom>
          <a:noFill/>
          <a:ln>
            <a:noFill/>
          </a:ln>
        </p:spPr>
      </p:pic>
      <p:sp>
        <p:nvSpPr>
          <p:cNvPr id="1280" name="Google Shape;1280;p12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50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</a:pP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4"/>
          <p:cNvSpPr txBox="1">
            <a:spLocks noGrp="1"/>
          </p:cNvSpPr>
          <p:nvPr>
            <p:ph type="title"/>
          </p:nvPr>
        </p:nvSpPr>
        <p:spPr>
          <a:xfrm>
            <a:off x="752088" y="181776"/>
            <a:ext cx="10788000" cy="69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864"/>
              </a:buClr>
              <a:buSzPts val="4400"/>
              <a:buFont typeface="Poppins"/>
              <a:buNone/>
            </a:pPr>
            <a:r>
              <a:rPr lang="en-US" sz="28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Plan de présentation des pilotes/copilotes</a:t>
            </a:r>
            <a:endParaRPr sz="2800"/>
          </a:p>
        </p:txBody>
      </p:sp>
      <p:sp>
        <p:nvSpPr>
          <p:cNvPr id="98" name="Google Shape;98;p14"/>
          <p:cNvSpPr/>
          <p:nvPr/>
        </p:nvSpPr>
        <p:spPr>
          <a:xfrm>
            <a:off x="1012421" y="1457092"/>
            <a:ext cx="10630741" cy="452437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I. PRESENTATION DU PROCESSUS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99" name="Google Shape;99;p14"/>
          <p:cNvSpPr/>
          <p:nvPr/>
        </p:nvSpPr>
        <p:spPr>
          <a:xfrm>
            <a:off x="1012422" y="1943210"/>
            <a:ext cx="9588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1.1. Finalité &amp; Périmètre 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0" name="Google Shape;100;p14"/>
          <p:cNvSpPr/>
          <p:nvPr/>
        </p:nvSpPr>
        <p:spPr>
          <a:xfrm>
            <a:off x="1012420" y="2353686"/>
            <a:ext cx="9588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1.2. Présentation des indicateurs calculés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1" name="Google Shape;101;p14"/>
          <p:cNvSpPr/>
          <p:nvPr/>
        </p:nvSpPr>
        <p:spPr>
          <a:xfrm>
            <a:off x="1003611" y="2710410"/>
            <a:ext cx="10726429" cy="452437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II. PRESENTATION DES ACTIONS EN COURS DANS QUALIPRO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2" name="Google Shape;102;p14"/>
          <p:cNvSpPr/>
          <p:nvPr/>
        </p:nvSpPr>
        <p:spPr>
          <a:xfrm>
            <a:off x="1012420" y="3260620"/>
            <a:ext cx="9588500" cy="2464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2.1. Actions réalisées, en cours, en retard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3" name="Google Shape;103;p14"/>
          <p:cNvSpPr/>
          <p:nvPr/>
        </p:nvSpPr>
        <p:spPr>
          <a:xfrm>
            <a:off x="1003610" y="3732525"/>
            <a:ext cx="9588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2.2. Obstacles 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4" name="Google Shape;104;p14"/>
          <p:cNvSpPr/>
          <p:nvPr/>
        </p:nvSpPr>
        <p:spPr>
          <a:xfrm>
            <a:off x="1003610" y="4081458"/>
            <a:ext cx="10726429" cy="452437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III. GESTION DU PROCESSUS</a:t>
            </a:r>
            <a:endParaRPr sz="18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05" name="Google Shape;105;p14"/>
          <p:cNvSpPr/>
          <p:nvPr/>
        </p:nvSpPr>
        <p:spPr>
          <a:xfrm>
            <a:off x="1003610" y="4697879"/>
            <a:ext cx="9588500" cy="246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3.1. Soucis rencontrés dans le processus  et réclamations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06" name="Google Shape;106;p14"/>
          <p:cNvGrpSpPr/>
          <p:nvPr/>
        </p:nvGrpSpPr>
        <p:grpSpPr>
          <a:xfrm>
            <a:off x="11009250" y="1522713"/>
            <a:ext cx="633912" cy="338554"/>
            <a:chOff x="10560523" y="1521193"/>
            <a:chExt cx="633912" cy="338554"/>
          </a:xfrm>
        </p:grpSpPr>
        <p:sp>
          <p:nvSpPr>
            <p:cNvPr id="107" name="Google Shape;107;p14"/>
            <p:cNvSpPr/>
            <p:nvPr/>
          </p:nvSpPr>
          <p:spPr>
            <a:xfrm>
              <a:off x="10560523" y="1550806"/>
              <a:ext cx="279328" cy="2793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1">
                <a:solidFill>
                  <a:srgbClr val="A5A5A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08" name="Google Shape;108;p14"/>
            <p:cNvSpPr txBox="1"/>
            <p:nvPr/>
          </p:nvSpPr>
          <p:spPr>
            <a:xfrm>
              <a:off x="10815805" y="1521193"/>
              <a:ext cx="3786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5’</a:t>
              </a:r>
              <a:endParaRPr/>
            </a:p>
          </p:txBody>
        </p:sp>
      </p:grpSp>
      <p:grpSp>
        <p:nvGrpSpPr>
          <p:cNvPr id="109" name="Google Shape;109;p14"/>
          <p:cNvGrpSpPr/>
          <p:nvPr/>
        </p:nvGrpSpPr>
        <p:grpSpPr>
          <a:xfrm>
            <a:off x="11136891" y="2778917"/>
            <a:ext cx="633912" cy="338554"/>
            <a:chOff x="10560523" y="1521193"/>
            <a:chExt cx="633912" cy="338554"/>
          </a:xfrm>
        </p:grpSpPr>
        <p:sp>
          <p:nvSpPr>
            <p:cNvPr id="110" name="Google Shape;110;p14"/>
            <p:cNvSpPr/>
            <p:nvPr/>
          </p:nvSpPr>
          <p:spPr>
            <a:xfrm>
              <a:off x="10560523" y="1550806"/>
              <a:ext cx="279328" cy="2793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1">
                <a:solidFill>
                  <a:srgbClr val="A5A5A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1" name="Google Shape;111;p14"/>
            <p:cNvSpPr txBox="1"/>
            <p:nvPr/>
          </p:nvSpPr>
          <p:spPr>
            <a:xfrm>
              <a:off x="10815805" y="1521193"/>
              <a:ext cx="3786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5’</a:t>
              </a:r>
              <a:endParaRPr/>
            </a:p>
          </p:txBody>
        </p:sp>
      </p:grpSp>
      <p:grpSp>
        <p:nvGrpSpPr>
          <p:cNvPr id="112" name="Google Shape;112;p14"/>
          <p:cNvGrpSpPr/>
          <p:nvPr/>
        </p:nvGrpSpPr>
        <p:grpSpPr>
          <a:xfrm>
            <a:off x="11126304" y="4138399"/>
            <a:ext cx="633912" cy="338554"/>
            <a:chOff x="10560523" y="1521193"/>
            <a:chExt cx="633912" cy="338554"/>
          </a:xfrm>
        </p:grpSpPr>
        <p:sp>
          <p:nvSpPr>
            <p:cNvPr id="113" name="Google Shape;113;p14"/>
            <p:cNvSpPr/>
            <p:nvPr/>
          </p:nvSpPr>
          <p:spPr>
            <a:xfrm>
              <a:off x="10560523" y="1550806"/>
              <a:ext cx="279328" cy="279328"/>
            </a:xfrm>
            <a:custGeom>
              <a:avLst/>
              <a:gdLst/>
              <a:ahLst/>
              <a:cxnLst/>
              <a:rect l="l" t="t" r="r" b="b"/>
              <a:pathLst>
                <a:path w="21600" h="21600" extrusionOk="0">
                  <a:moveTo>
                    <a:pt x="10800" y="20618"/>
                  </a:moveTo>
                  <a:cubicBezTo>
                    <a:pt x="5377" y="20618"/>
                    <a:pt x="982" y="16223"/>
                    <a:pt x="982" y="10800"/>
                  </a:cubicBezTo>
                  <a:cubicBezTo>
                    <a:pt x="982" y="5377"/>
                    <a:pt x="5377" y="982"/>
                    <a:pt x="10800" y="982"/>
                  </a:cubicBezTo>
                  <a:cubicBezTo>
                    <a:pt x="16223" y="982"/>
                    <a:pt x="20618" y="5377"/>
                    <a:pt x="20618" y="10800"/>
                  </a:cubicBezTo>
                  <a:cubicBezTo>
                    <a:pt x="20618" y="16223"/>
                    <a:pt x="16223" y="20618"/>
                    <a:pt x="10800" y="20618"/>
                  </a:cubicBezTo>
                  <a:moveTo>
                    <a:pt x="10800" y="0"/>
                  </a:moveTo>
                  <a:cubicBezTo>
                    <a:pt x="4836" y="0"/>
                    <a:pt x="0" y="4836"/>
                    <a:pt x="0" y="10800"/>
                  </a:cubicBezTo>
                  <a:cubicBezTo>
                    <a:pt x="0" y="16765"/>
                    <a:pt x="4836" y="21600"/>
                    <a:pt x="10800" y="21600"/>
                  </a:cubicBezTo>
                  <a:cubicBezTo>
                    <a:pt x="16764" y="21600"/>
                    <a:pt x="21600" y="16765"/>
                    <a:pt x="21600" y="10800"/>
                  </a:cubicBezTo>
                  <a:cubicBezTo>
                    <a:pt x="21600" y="4836"/>
                    <a:pt x="16764" y="0"/>
                    <a:pt x="10800" y="0"/>
                  </a:cubicBezTo>
                  <a:moveTo>
                    <a:pt x="14236" y="16752"/>
                  </a:moveTo>
                  <a:cubicBezTo>
                    <a:pt x="14001" y="16887"/>
                    <a:pt x="13921" y="17188"/>
                    <a:pt x="14057" y="17422"/>
                  </a:cubicBezTo>
                  <a:cubicBezTo>
                    <a:pt x="14192" y="17658"/>
                    <a:pt x="14493" y="17738"/>
                    <a:pt x="14727" y="17602"/>
                  </a:cubicBezTo>
                  <a:cubicBezTo>
                    <a:pt x="14962" y="17467"/>
                    <a:pt x="15042" y="17167"/>
                    <a:pt x="14907" y="16932"/>
                  </a:cubicBezTo>
                  <a:cubicBezTo>
                    <a:pt x="14771" y="16697"/>
                    <a:pt x="14472" y="16617"/>
                    <a:pt x="14236" y="16752"/>
                  </a:cubicBezTo>
                  <a:moveTo>
                    <a:pt x="10800" y="11782"/>
                  </a:moveTo>
                  <a:cubicBezTo>
                    <a:pt x="10258" y="11782"/>
                    <a:pt x="9818" y="11342"/>
                    <a:pt x="9818" y="10800"/>
                  </a:cubicBezTo>
                  <a:cubicBezTo>
                    <a:pt x="9818" y="10258"/>
                    <a:pt x="10258" y="9818"/>
                    <a:pt x="10800" y="9818"/>
                  </a:cubicBezTo>
                  <a:cubicBezTo>
                    <a:pt x="11342" y="9818"/>
                    <a:pt x="11782" y="10258"/>
                    <a:pt x="11782" y="10800"/>
                  </a:cubicBezTo>
                  <a:cubicBezTo>
                    <a:pt x="11782" y="11342"/>
                    <a:pt x="11342" y="11782"/>
                    <a:pt x="10800" y="11782"/>
                  </a:cubicBezTo>
                  <a:moveTo>
                    <a:pt x="15218" y="10309"/>
                  </a:moveTo>
                  <a:lnTo>
                    <a:pt x="12694" y="10309"/>
                  </a:lnTo>
                  <a:cubicBezTo>
                    <a:pt x="12515" y="9624"/>
                    <a:pt x="11978" y="9084"/>
                    <a:pt x="11291" y="8906"/>
                  </a:cubicBezTo>
                  <a:lnTo>
                    <a:pt x="11291" y="3436"/>
                  </a:lnTo>
                  <a:cubicBezTo>
                    <a:pt x="11291" y="3166"/>
                    <a:pt x="11071" y="2945"/>
                    <a:pt x="10800" y="2945"/>
                  </a:cubicBezTo>
                  <a:cubicBezTo>
                    <a:pt x="10529" y="2945"/>
                    <a:pt x="10309" y="3166"/>
                    <a:pt x="10309" y="3436"/>
                  </a:cubicBezTo>
                  <a:lnTo>
                    <a:pt x="10309" y="8906"/>
                  </a:lnTo>
                  <a:cubicBezTo>
                    <a:pt x="9464" y="9125"/>
                    <a:pt x="8836" y="9886"/>
                    <a:pt x="8836" y="10800"/>
                  </a:cubicBezTo>
                  <a:cubicBezTo>
                    <a:pt x="8836" y="11885"/>
                    <a:pt x="9716" y="12764"/>
                    <a:pt x="10800" y="12764"/>
                  </a:cubicBezTo>
                  <a:cubicBezTo>
                    <a:pt x="11714" y="12764"/>
                    <a:pt x="12476" y="12137"/>
                    <a:pt x="12694" y="11291"/>
                  </a:cubicBezTo>
                  <a:lnTo>
                    <a:pt x="15218" y="11291"/>
                  </a:lnTo>
                  <a:cubicBezTo>
                    <a:pt x="15489" y="11291"/>
                    <a:pt x="15709" y="11072"/>
                    <a:pt x="15709" y="10800"/>
                  </a:cubicBezTo>
                  <a:cubicBezTo>
                    <a:pt x="15709" y="10529"/>
                    <a:pt x="15489" y="10309"/>
                    <a:pt x="15218" y="10309"/>
                  </a:cubicBezTo>
                  <a:moveTo>
                    <a:pt x="16932" y="6693"/>
                  </a:moveTo>
                  <a:cubicBezTo>
                    <a:pt x="16697" y="6829"/>
                    <a:pt x="16616" y="7129"/>
                    <a:pt x="16752" y="7364"/>
                  </a:cubicBezTo>
                  <a:cubicBezTo>
                    <a:pt x="16887" y="7599"/>
                    <a:pt x="17188" y="7679"/>
                    <a:pt x="17422" y="7543"/>
                  </a:cubicBezTo>
                  <a:cubicBezTo>
                    <a:pt x="17657" y="7408"/>
                    <a:pt x="17737" y="7108"/>
                    <a:pt x="17602" y="6873"/>
                  </a:cubicBezTo>
                  <a:cubicBezTo>
                    <a:pt x="17467" y="6638"/>
                    <a:pt x="17166" y="6557"/>
                    <a:pt x="16932" y="6693"/>
                  </a:cubicBezTo>
                  <a:moveTo>
                    <a:pt x="10800" y="17673"/>
                  </a:moveTo>
                  <a:cubicBezTo>
                    <a:pt x="10529" y="17673"/>
                    <a:pt x="10309" y="17893"/>
                    <a:pt x="10309" y="18164"/>
                  </a:cubicBezTo>
                  <a:cubicBezTo>
                    <a:pt x="10309" y="18435"/>
                    <a:pt x="10529" y="18655"/>
                    <a:pt x="10800" y="18655"/>
                  </a:cubicBezTo>
                  <a:cubicBezTo>
                    <a:pt x="11071" y="18655"/>
                    <a:pt x="11291" y="18435"/>
                    <a:pt x="11291" y="18164"/>
                  </a:cubicBezTo>
                  <a:cubicBezTo>
                    <a:pt x="11291" y="17893"/>
                    <a:pt x="11071" y="17673"/>
                    <a:pt x="10800" y="17673"/>
                  </a:cubicBezTo>
                  <a:moveTo>
                    <a:pt x="17422" y="14057"/>
                  </a:moveTo>
                  <a:cubicBezTo>
                    <a:pt x="17188" y="13921"/>
                    <a:pt x="16887" y="14001"/>
                    <a:pt x="16752" y="14236"/>
                  </a:cubicBezTo>
                  <a:cubicBezTo>
                    <a:pt x="16616" y="14472"/>
                    <a:pt x="16697" y="14772"/>
                    <a:pt x="16932" y="14907"/>
                  </a:cubicBezTo>
                  <a:cubicBezTo>
                    <a:pt x="17166" y="15043"/>
                    <a:pt x="17467" y="14962"/>
                    <a:pt x="17602" y="14727"/>
                  </a:cubicBezTo>
                  <a:cubicBezTo>
                    <a:pt x="17737" y="14492"/>
                    <a:pt x="17657" y="14192"/>
                    <a:pt x="17422" y="14057"/>
                  </a:cubicBezTo>
                  <a:moveTo>
                    <a:pt x="4668" y="6693"/>
                  </a:moveTo>
                  <a:cubicBezTo>
                    <a:pt x="4433" y="6557"/>
                    <a:pt x="4133" y="6638"/>
                    <a:pt x="3998" y="6873"/>
                  </a:cubicBezTo>
                  <a:cubicBezTo>
                    <a:pt x="3863" y="7108"/>
                    <a:pt x="3942" y="7408"/>
                    <a:pt x="4178" y="7543"/>
                  </a:cubicBezTo>
                  <a:cubicBezTo>
                    <a:pt x="4412" y="7679"/>
                    <a:pt x="4713" y="7599"/>
                    <a:pt x="4848" y="7364"/>
                  </a:cubicBezTo>
                  <a:cubicBezTo>
                    <a:pt x="4984" y="7129"/>
                    <a:pt x="4903" y="6829"/>
                    <a:pt x="4668" y="6693"/>
                  </a:cubicBezTo>
                  <a:moveTo>
                    <a:pt x="14236" y="4848"/>
                  </a:moveTo>
                  <a:cubicBezTo>
                    <a:pt x="14472" y="4984"/>
                    <a:pt x="14771" y="4903"/>
                    <a:pt x="14907" y="4669"/>
                  </a:cubicBezTo>
                  <a:cubicBezTo>
                    <a:pt x="15042" y="4434"/>
                    <a:pt x="14962" y="4134"/>
                    <a:pt x="14727" y="3998"/>
                  </a:cubicBezTo>
                  <a:cubicBezTo>
                    <a:pt x="14493" y="3863"/>
                    <a:pt x="14192" y="3943"/>
                    <a:pt x="14057" y="4178"/>
                  </a:cubicBezTo>
                  <a:cubicBezTo>
                    <a:pt x="13921" y="4412"/>
                    <a:pt x="14001" y="4713"/>
                    <a:pt x="14236" y="4848"/>
                  </a:cubicBezTo>
                  <a:moveTo>
                    <a:pt x="3436" y="10309"/>
                  </a:moveTo>
                  <a:cubicBezTo>
                    <a:pt x="3166" y="10309"/>
                    <a:pt x="2945" y="10529"/>
                    <a:pt x="2945" y="10800"/>
                  </a:cubicBezTo>
                  <a:cubicBezTo>
                    <a:pt x="2945" y="11072"/>
                    <a:pt x="3166" y="11291"/>
                    <a:pt x="3436" y="11291"/>
                  </a:cubicBezTo>
                  <a:cubicBezTo>
                    <a:pt x="3707" y="11291"/>
                    <a:pt x="3927" y="11072"/>
                    <a:pt x="3927" y="10800"/>
                  </a:cubicBezTo>
                  <a:cubicBezTo>
                    <a:pt x="3927" y="10529"/>
                    <a:pt x="3707" y="10309"/>
                    <a:pt x="3436" y="10309"/>
                  </a:cubicBezTo>
                  <a:moveTo>
                    <a:pt x="6873" y="3998"/>
                  </a:moveTo>
                  <a:cubicBezTo>
                    <a:pt x="6638" y="4134"/>
                    <a:pt x="6558" y="4434"/>
                    <a:pt x="6693" y="4669"/>
                  </a:cubicBezTo>
                  <a:cubicBezTo>
                    <a:pt x="6829" y="4903"/>
                    <a:pt x="7129" y="4984"/>
                    <a:pt x="7364" y="4848"/>
                  </a:cubicBezTo>
                  <a:cubicBezTo>
                    <a:pt x="7599" y="4713"/>
                    <a:pt x="7679" y="4412"/>
                    <a:pt x="7543" y="4178"/>
                  </a:cubicBezTo>
                  <a:cubicBezTo>
                    <a:pt x="7408" y="3943"/>
                    <a:pt x="7108" y="3863"/>
                    <a:pt x="6873" y="3998"/>
                  </a:cubicBezTo>
                  <a:moveTo>
                    <a:pt x="4178" y="14057"/>
                  </a:moveTo>
                  <a:cubicBezTo>
                    <a:pt x="3942" y="14192"/>
                    <a:pt x="3863" y="14492"/>
                    <a:pt x="3998" y="14727"/>
                  </a:cubicBezTo>
                  <a:cubicBezTo>
                    <a:pt x="4133" y="14962"/>
                    <a:pt x="4433" y="15043"/>
                    <a:pt x="4668" y="14907"/>
                  </a:cubicBezTo>
                  <a:cubicBezTo>
                    <a:pt x="4903" y="14772"/>
                    <a:pt x="4984" y="14472"/>
                    <a:pt x="4848" y="14236"/>
                  </a:cubicBezTo>
                  <a:cubicBezTo>
                    <a:pt x="4713" y="14001"/>
                    <a:pt x="4412" y="13921"/>
                    <a:pt x="4178" y="14057"/>
                  </a:cubicBezTo>
                  <a:moveTo>
                    <a:pt x="7364" y="16752"/>
                  </a:moveTo>
                  <a:cubicBezTo>
                    <a:pt x="7129" y="16617"/>
                    <a:pt x="6829" y="16697"/>
                    <a:pt x="6693" y="16932"/>
                  </a:cubicBezTo>
                  <a:cubicBezTo>
                    <a:pt x="6558" y="17167"/>
                    <a:pt x="6638" y="17467"/>
                    <a:pt x="6873" y="17602"/>
                  </a:cubicBezTo>
                  <a:cubicBezTo>
                    <a:pt x="7108" y="17738"/>
                    <a:pt x="7408" y="17658"/>
                    <a:pt x="7543" y="17422"/>
                  </a:cubicBezTo>
                  <a:cubicBezTo>
                    <a:pt x="7679" y="17188"/>
                    <a:pt x="7599" y="16887"/>
                    <a:pt x="7364" y="16752"/>
                  </a:cubicBezTo>
                  <a:moveTo>
                    <a:pt x="18164" y="10309"/>
                  </a:moveTo>
                  <a:cubicBezTo>
                    <a:pt x="17893" y="10309"/>
                    <a:pt x="17673" y="10529"/>
                    <a:pt x="17673" y="10800"/>
                  </a:cubicBezTo>
                  <a:cubicBezTo>
                    <a:pt x="17673" y="11072"/>
                    <a:pt x="17893" y="11291"/>
                    <a:pt x="18164" y="11291"/>
                  </a:cubicBezTo>
                  <a:cubicBezTo>
                    <a:pt x="18434" y="11291"/>
                    <a:pt x="18655" y="11072"/>
                    <a:pt x="18655" y="10800"/>
                  </a:cubicBezTo>
                  <a:cubicBezTo>
                    <a:pt x="18655" y="10529"/>
                    <a:pt x="18434" y="10309"/>
                    <a:pt x="18164" y="10309"/>
                  </a:cubicBez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19025" tIns="19025" rIns="19025" bIns="19025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 b="1" i="1">
                <a:solidFill>
                  <a:srgbClr val="A5A5A5"/>
                </a:solidFill>
                <a:latin typeface="Poppins"/>
                <a:ea typeface="Poppins"/>
                <a:cs typeface="Poppins"/>
                <a:sym typeface="Poppins"/>
              </a:endParaRPr>
            </a:p>
          </p:txBody>
        </p:sp>
        <p:sp>
          <p:nvSpPr>
            <p:cNvPr id="114" name="Google Shape;114;p14"/>
            <p:cNvSpPr txBox="1"/>
            <p:nvPr/>
          </p:nvSpPr>
          <p:spPr>
            <a:xfrm>
              <a:off x="10815805" y="1521193"/>
              <a:ext cx="378630" cy="3385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sp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>
                  <a:solidFill>
                    <a:schemeClr val="dk1"/>
                  </a:solidFill>
                  <a:latin typeface="Poppins"/>
                  <a:ea typeface="Poppins"/>
                  <a:cs typeface="Poppins"/>
                  <a:sym typeface="Poppins"/>
                </a:rPr>
                <a:t>5’</a:t>
              </a:r>
              <a:endParaRPr/>
            </a:p>
          </p:txBody>
        </p:sp>
      </p:grpSp>
      <p:sp>
        <p:nvSpPr>
          <p:cNvPr id="115" name="Google Shape;115;p14"/>
          <p:cNvSpPr/>
          <p:nvPr/>
        </p:nvSpPr>
        <p:spPr>
          <a:xfrm>
            <a:off x="1029011" y="5114391"/>
            <a:ext cx="10701028" cy="33811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457200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455"/>
              </a:buClr>
              <a:buSzPts val="2400"/>
              <a:buFont typeface="Poppins"/>
              <a:buNone/>
            </a:pPr>
            <a:r>
              <a:rPr lang="en-US" sz="2400" b="0" i="0" u="none" strike="noStrike" cap="none">
                <a:solidFill>
                  <a:srgbClr val="475455"/>
                </a:solidFill>
                <a:latin typeface="Poppins"/>
                <a:ea typeface="Poppins"/>
                <a:cs typeface="Poppins"/>
                <a:sym typeface="Poppins"/>
              </a:rPr>
              <a:t>Section AUDIT </a:t>
            </a:r>
            <a:endParaRPr sz="2400" b="0" i="0" u="none" strike="noStrike" cap="none">
              <a:solidFill>
                <a:srgbClr val="475455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6" name="Google Shape;116;p14"/>
          <p:cNvSpPr/>
          <p:nvPr/>
        </p:nvSpPr>
        <p:spPr>
          <a:xfrm>
            <a:off x="1003610" y="5604693"/>
            <a:ext cx="9485406" cy="27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3.2. Date du dernier Audit et du prochain Audit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17" name="Google Shape;117;p14"/>
          <p:cNvSpPr/>
          <p:nvPr/>
        </p:nvSpPr>
        <p:spPr>
          <a:xfrm>
            <a:off x="1003610" y="6015565"/>
            <a:ext cx="10284968" cy="2716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i="1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 3.3. Point sur les Audits passés (clôturés/non, écarts, points faibles)</a:t>
            </a:r>
            <a:endParaRPr sz="2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18" name="Google Shape;11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123808" cy="70974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/>
          <p:nvPr/>
        </p:nvSpPr>
        <p:spPr>
          <a:xfrm>
            <a:off x="819899" y="1994425"/>
            <a:ext cx="10192800" cy="23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b="1" dirty="0" err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Gouvernance</a:t>
            </a:r>
            <a:r>
              <a:rPr lang="en-US" sz="4800" b="1" dirty="0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 et Management des performances</a:t>
            </a:r>
            <a:endParaRPr sz="4800" b="1" dirty="0">
              <a:solidFill>
                <a:srgbClr val="752864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24" name="Google Shape;124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287160" cy="8129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16"/>
          <p:cNvSpPr txBox="1">
            <a:spLocks noGrp="1"/>
          </p:cNvSpPr>
          <p:nvPr>
            <p:ph type="title"/>
          </p:nvPr>
        </p:nvSpPr>
        <p:spPr>
          <a:xfrm>
            <a:off x="1324300" y="190695"/>
            <a:ext cx="107880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864"/>
              </a:buClr>
              <a:buSzPts val="2400"/>
              <a:buFont typeface="Poppins"/>
              <a:buNone/>
            </a:pPr>
            <a:r>
              <a:rPr lang="en-US" sz="24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en-US" sz="28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PM01 – Gouvernance et management des performances</a:t>
            </a:r>
            <a:endParaRPr sz="2800"/>
          </a:p>
        </p:txBody>
      </p:sp>
      <p:grpSp>
        <p:nvGrpSpPr>
          <p:cNvPr id="130" name="Google Shape;130;p16"/>
          <p:cNvGrpSpPr/>
          <p:nvPr/>
        </p:nvGrpSpPr>
        <p:grpSpPr>
          <a:xfrm>
            <a:off x="605116" y="1681510"/>
            <a:ext cx="4071389" cy="1284594"/>
            <a:chOff x="-1" y="-1"/>
            <a:chExt cx="4996557" cy="1152962"/>
          </a:xfrm>
        </p:grpSpPr>
        <p:sp>
          <p:nvSpPr>
            <p:cNvPr id="131" name="Google Shape;131;p16"/>
            <p:cNvSpPr/>
            <p:nvPr/>
          </p:nvSpPr>
          <p:spPr>
            <a:xfrm flipH="1">
              <a:off x="-1" y="166678"/>
              <a:ext cx="4191989" cy="818352"/>
            </a:xfrm>
            <a:prstGeom prst="rect">
              <a:avLst/>
            </a:prstGeom>
            <a:solidFill>
              <a:srgbClr val="EBBDA9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Poppins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Finalité</a:t>
              </a:r>
              <a:endParaRPr/>
            </a:p>
          </p:txBody>
        </p:sp>
        <p:grpSp>
          <p:nvGrpSpPr>
            <p:cNvPr id="132" name="Google Shape;132;p16"/>
            <p:cNvGrpSpPr/>
            <p:nvPr/>
          </p:nvGrpSpPr>
          <p:grpSpPr>
            <a:xfrm>
              <a:off x="4191985" y="-1"/>
              <a:ext cx="804571" cy="1152962"/>
              <a:chOff x="0" y="0"/>
              <a:chExt cx="804567" cy="1152959"/>
            </a:xfrm>
          </p:grpSpPr>
          <p:sp>
            <p:nvSpPr>
              <p:cNvPr id="133" name="Google Shape;133;p16"/>
              <p:cNvSpPr/>
              <p:nvPr/>
            </p:nvSpPr>
            <p:spPr>
              <a:xfrm flipH="1">
                <a:off x="0" y="166677"/>
                <a:ext cx="402284" cy="9862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73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EBBDA9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95A5A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34" name="Google Shape;134;p16"/>
              <p:cNvSpPr/>
              <p:nvPr/>
            </p:nvSpPr>
            <p:spPr>
              <a:xfrm flipH="1">
                <a:off x="402283" y="166677"/>
                <a:ext cx="402284" cy="9862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73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EBBDA9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Poppins"/>
                  <a:buNone/>
                </a:pPr>
                <a:r>
                  <a:rPr lang="en-US" sz="2400" b="1" i="0" u="none" strike="noStrike" cap="non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1</a:t>
                </a:r>
                <a:endParaRPr/>
              </a:p>
            </p:txBody>
          </p:sp>
          <p:sp>
            <p:nvSpPr>
              <p:cNvPr id="135" name="Google Shape;135;p16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EBBDA9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95A5A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36" name="Google Shape;136;p16"/>
          <p:cNvGrpSpPr/>
          <p:nvPr/>
        </p:nvGrpSpPr>
        <p:grpSpPr>
          <a:xfrm>
            <a:off x="4876732" y="2060398"/>
            <a:ext cx="800101" cy="442988"/>
            <a:chOff x="34099" y="0"/>
            <a:chExt cx="2592661" cy="453439"/>
          </a:xfrm>
        </p:grpSpPr>
        <p:cxnSp>
          <p:nvCxnSpPr>
            <p:cNvPr id="137" name="Google Shape;137;p16"/>
            <p:cNvCxnSpPr/>
            <p:nvPr/>
          </p:nvCxnSpPr>
          <p:spPr>
            <a:xfrm rot="10800000" flipH="1">
              <a:off x="2617228" y="0"/>
              <a:ext cx="1" cy="453439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38" name="Google Shape;138;p16"/>
            <p:cNvCxnSpPr/>
            <p:nvPr/>
          </p:nvCxnSpPr>
          <p:spPr>
            <a:xfrm rot="10800000">
              <a:off x="34099" y="233808"/>
              <a:ext cx="2592661" cy="1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miter lim="400000"/>
              <a:headEnd type="none" w="sm" len="sm"/>
              <a:tailEnd type="oval" w="med" len="med"/>
            </a:ln>
          </p:spPr>
        </p:cxnSp>
      </p:grpSp>
      <p:sp>
        <p:nvSpPr>
          <p:cNvPr id="139" name="Google Shape;139;p16"/>
          <p:cNvSpPr txBox="1"/>
          <p:nvPr/>
        </p:nvSpPr>
        <p:spPr>
          <a:xfrm>
            <a:off x="6204857" y="1681685"/>
            <a:ext cx="5438400" cy="120060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Poppins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Assurer la gestion des performances de l'entreprise et du système-qualité en vue de leur amélioration et d'une meilleure confiance des parties intéressées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pSp>
        <p:nvGrpSpPr>
          <p:cNvPr id="140" name="Google Shape;140;p16"/>
          <p:cNvGrpSpPr/>
          <p:nvPr/>
        </p:nvGrpSpPr>
        <p:grpSpPr>
          <a:xfrm>
            <a:off x="605116" y="3988907"/>
            <a:ext cx="4071389" cy="1284594"/>
            <a:chOff x="-1" y="-1"/>
            <a:chExt cx="4996557" cy="1152962"/>
          </a:xfrm>
        </p:grpSpPr>
        <p:sp>
          <p:nvSpPr>
            <p:cNvPr id="141" name="Google Shape;141;p16"/>
            <p:cNvSpPr/>
            <p:nvPr/>
          </p:nvSpPr>
          <p:spPr>
            <a:xfrm flipH="1">
              <a:off x="-1" y="166678"/>
              <a:ext cx="4191989" cy="818352"/>
            </a:xfrm>
            <a:prstGeom prst="rect">
              <a:avLst/>
            </a:prstGeom>
            <a:solidFill>
              <a:srgbClr val="752864"/>
            </a:solidFill>
            <a:ln>
              <a:noFill/>
            </a:ln>
          </p:spPr>
          <p:txBody>
            <a:bodyPr spcFirstLastPara="1" wrap="square" lIns="45700" tIns="45700" rIns="45700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FFFFFF"/>
                </a:buClr>
                <a:buSzPts val="4000"/>
                <a:buFont typeface="Poppins"/>
                <a:buNone/>
              </a:pPr>
              <a:r>
                <a:rPr lang="en-US" sz="40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rPr>
                <a:t>Périmètre</a:t>
              </a:r>
              <a:endParaRPr/>
            </a:p>
          </p:txBody>
        </p:sp>
        <p:grpSp>
          <p:nvGrpSpPr>
            <p:cNvPr id="142" name="Google Shape;142;p16"/>
            <p:cNvGrpSpPr/>
            <p:nvPr/>
          </p:nvGrpSpPr>
          <p:grpSpPr>
            <a:xfrm>
              <a:off x="4191985" y="-1"/>
              <a:ext cx="804571" cy="1152962"/>
              <a:chOff x="0" y="0"/>
              <a:chExt cx="804567" cy="1152959"/>
            </a:xfrm>
          </p:grpSpPr>
          <p:sp>
            <p:nvSpPr>
              <p:cNvPr id="143" name="Google Shape;143;p16"/>
              <p:cNvSpPr/>
              <p:nvPr/>
            </p:nvSpPr>
            <p:spPr>
              <a:xfrm flipH="1">
                <a:off x="0" y="166677"/>
                <a:ext cx="402284" cy="9862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0" y="21600"/>
                    </a:moveTo>
                    <a:lnTo>
                      <a:pt x="21600" y="17922"/>
                    </a:lnTo>
                    <a:lnTo>
                      <a:pt x="21600" y="0"/>
                    </a:lnTo>
                    <a:lnTo>
                      <a:pt x="0" y="3733"/>
                    </a:ln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75286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95A5A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4" name="Google Shape;144;p16"/>
              <p:cNvSpPr/>
              <p:nvPr/>
            </p:nvSpPr>
            <p:spPr>
              <a:xfrm flipH="1">
                <a:off x="402283" y="166677"/>
                <a:ext cx="402284" cy="986282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21600" y="21600"/>
                    </a:moveTo>
                    <a:lnTo>
                      <a:pt x="0" y="17922"/>
                    </a:lnTo>
                    <a:lnTo>
                      <a:pt x="0" y="0"/>
                    </a:lnTo>
                    <a:lnTo>
                      <a:pt x="21600" y="3733"/>
                    </a:lnTo>
                    <a:lnTo>
                      <a:pt x="21600" y="21600"/>
                    </a:lnTo>
                    <a:close/>
                  </a:path>
                </a:pathLst>
              </a:custGeom>
              <a:solidFill>
                <a:srgbClr val="752864"/>
              </a:solidFill>
              <a:ln>
                <a:noFill/>
              </a:ln>
            </p:spPr>
            <p:txBody>
              <a:bodyPr spcFirstLastPara="1" wrap="square" lIns="45700" tIns="45700" rIns="45700" bIns="45700" anchor="ctr" anchorCtr="0">
                <a:noAutofit/>
              </a:bodyPr>
              <a:lstStyle/>
              <a:p>
                <a:pPr marL="0" marR="0" lvl="0" indent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FFFFFF"/>
                  </a:buClr>
                  <a:buSzPts val="2400"/>
                  <a:buFont typeface="Poppins"/>
                  <a:buNone/>
                </a:pPr>
                <a:r>
                  <a:rPr lang="en-US" sz="2400" b="1" i="0" u="none" strike="noStrike" cap="none">
                    <a:solidFill>
                      <a:srgbClr val="FFFFFF"/>
                    </a:solidFill>
                    <a:latin typeface="Poppins"/>
                    <a:ea typeface="Poppins"/>
                    <a:cs typeface="Poppins"/>
                    <a:sym typeface="Poppins"/>
                  </a:rPr>
                  <a:t>2</a:t>
                </a:r>
                <a:endParaRPr sz="2400" b="1" i="0" u="none" strike="noStrike" cap="none">
                  <a:solidFill>
                    <a:srgbClr val="FFFFFF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  <p:sp>
            <p:nvSpPr>
              <p:cNvPr id="145" name="Google Shape;145;p16"/>
              <p:cNvSpPr/>
              <p:nvPr/>
            </p:nvSpPr>
            <p:spPr>
              <a:xfrm flipH="1">
                <a:off x="1" y="0"/>
                <a:ext cx="804566" cy="337116"/>
              </a:xfrm>
              <a:custGeom>
                <a:avLst/>
                <a:gdLst/>
                <a:ahLst/>
                <a:cxnLst/>
                <a:rect l="l" t="t" r="r" b="b"/>
                <a:pathLst>
                  <a:path w="21600" h="21600" extrusionOk="0">
                    <a:moveTo>
                      <a:pt x="10800" y="21600"/>
                    </a:moveTo>
                    <a:lnTo>
                      <a:pt x="0" y="10680"/>
                    </a:lnTo>
                    <a:lnTo>
                      <a:pt x="10800" y="0"/>
                    </a:lnTo>
                    <a:lnTo>
                      <a:pt x="21600" y="10680"/>
                    </a:lnTo>
                    <a:lnTo>
                      <a:pt x="10800" y="21600"/>
                    </a:lnTo>
                    <a:close/>
                  </a:path>
                </a:pathLst>
              </a:custGeom>
              <a:solidFill>
                <a:srgbClr val="752864"/>
              </a:solidFill>
              <a:ln>
                <a:noFill/>
              </a:ln>
            </p:spPr>
            <p:txBody>
              <a:bodyPr spcFirstLastPara="1" wrap="square" lIns="45700" tIns="45700" rIns="45700" bIns="45700" anchor="t" anchorCtr="0">
                <a:noAutofit/>
              </a:bodyPr>
              <a:lstStyle/>
              <a:p>
                <a:pPr marL="0" marR="0" lvl="0" indent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800"/>
                  <a:buFont typeface="Calibri"/>
                  <a:buNone/>
                </a:pPr>
                <a:endParaRPr sz="1800" b="0" i="0" u="none" strike="noStrike" cap="none">
                  <a:solidFill>
                    <a:srgbClr val="95A5A6"/>
                  </a:solidFill>
                  <a:latin typeface="Poppins"/>
                  <a:ea typeface="Poppins"/>
                  <a:cs typeface="Poppins"/>
                  <a:sym typeface="Poppins"/>
                </a:endParaRPr>
              </a:p>
            </p:txBody>
          </p:sp>
        </p:grpSp>
      </p:grpSp>
      <p:grpSp>
        <p:nvGrpSpPr>
          <p:cNvPr id="146" name="Google Shape;146;p16"/>
          <p:cNvGrpSpPr/>
          <p:nvPr/>
        </p:nvGrpSpPr>
        <p:grpSpPr>
          <a:xfrm>
            <a:off x="4946330" y="4485079"/>
            <a:ext cx="930729" cy="442988"/>
            <a:chOff x="34099" y="0"/>
            <a:chExt cx="2592661" cy="453439"/>
          </a:xfrm>
        </p:grpSpPr>
        <p:cxnSp>
          <p:nvCxnSpPr>
            <p:cNvPr id="147" name="Google Shape;147;p16"/>
            <p:cNvCxnSpPr/>
            <p:nvPr/>
          </p:nvCxnSpPr>
          <p:spPr>
            <a:xfrm rot="10800000" flipH="1">
              <a:off x="2617228" y="0"/>
              <a:ext cx="1" cy="453439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solid"/>
              <a:miter lim="400000"/>
              <a:headEnd type="none" w="sm" len="sm"/>
              <a:tailEnd type="none" w="sm" len="sm"/>
            </a:ln>
          </p:spPr>
        </p:cxnSp>
        <p:cxnSp>
          <p:nvCxnSpPr>
            <p:cNvPr id="148" name="Google Shape;148;p16"/>
            <p:cNvCxnSpPr/>
            <p:nvPr/>
          </p:nvCxnSpPr>
          <p:spPr>
            <a:xfrm rot="10800000">
              <a:off x="34099" y="233808"/>
              <a:ext cx="2592661" cy="1"/>
            </a:xfrm>
            <a:prstGeom prst="straightConnector1">
              <a:avLst/>
            </a:prstGeom>
            <a:noFill/>
            <a:ln w="19050" cap="flat" cmpd="sng">
              <a:solidFill>
                <a:srgbClr val="FFFFFF"/>
              </a:solidFill>
              <a:prstDash val="dash"/>
              <a:miter lim="400000"/>
              <a:headEnd type="none" w="sm" len="sm"/>
              <a:tailEnd type="oval" w="med" len="med"/>
            </a:ln>
          </p:spPr>
        </p:cxnSp>
      </p:grpSp>
      <p:sp>
        <p:nvSpPr>
          <p:cNvPr id="149" name="Google Shape;149;p16"/>
          <p:cNvSpPr txBox="1"/>
          <p:nvPr/>
        </p:nvSpPr>
        <p:spPr>
          <a:xfrm>
            <a:off x="6204857" y="4245008"/>
            <a:ext cx="5438400" cy="923400"/>
          </a:xfrm>
          <a:prstGeom prst="rect">
            <a:avLst/>
          </a:prstGeom>
          <a:noFill/>
          <a:ln w="9525" cap="flat" cmpd="sng">
            <a:solidFill>
              <a:srgbClr val="7030A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De : Exigences légales, </a:t>
            </a:r>
            <a:r>
              <a:rPr lang="en-US"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réglementaires</a:t>
            </a:r>
            <a:r>
              <a:rPr lang="en-US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et des parties intéressées</a:t>
            </a:r>
            <a:endParaRPr sz="1800"/>
          </a:p>
          <a:p>
            <a:pPr marL="285750" marR="0" lvl="0" indent="-2730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-"/>
            </a:pPr>
            <a:r>
              <a:rPr lang="en-US" sz="1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A : Satisfaction des exigences</a:t>
            </a:r>
            <a:endParaRPr sz="1800" b="0" i="0" u="none" strike="noStrike" cap="none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" name="Google Shape;150;p16"/>
          <p:cNvSpPr/>
          <p:nvPr/>
        </p:nvSpPr>
        <p:spPr>
          <a:xfrm>
            <a:off x="0" y="6477350"/>
            <a:ext cx="12192000" cy="2760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</a:pPr>
            <a:r>
              <a:rPr lang="en-US" sz="1800" b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 </a:t>
            </a:r>
            <a:r>
              <a:rPr lang="en-US" sz="2000" b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Finalité &amp; Périmètre</a:t>
            </a:r>
            <a:endParaRPr sz="2000"/>
          </a:p>
        </p:txBody>
      </p:sp>
      <p:sp>
        <p:nvSpPr>
          <p:cNvPr id="151" name="Google Shape;151;p16"/>
          <p:cNvSpPr txBox="1"/>
          <p:nvPr/>
        </p:nvSpPr>
        <p:spPr>
          <a:xfrm>
            <a:off x="1616400" y="950323"/>
            <a:ext cx="34650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Pilote : Khady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Poppins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Poppins"/>
                <a:ea typeface="Poppins"/>
                <a:cs typeface="Poppins"/>
                <a:sym typeface="Poppins"/>
              </a:rPr>
              <a:t>Co-pilote : Lauriane</a:t>
            </a:r>
            <a:endParaRPr sz="1800" b="0" i="0" u="none" strike="noStrike" cap="none">
              <a:solidFill>
                <a:srgbClr val="000000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52" name="Google Shape;152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023397" cy="64633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7"/>
          <p:cNvSpPr/>
          <p:nvPr/>
        </p:nvSpPr>
        <p:spPr>
          <a:xfrm>
            <a:off x="0" y="6477350"/>
            <a:ext cx="12192000" cy="2760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Présentation des indicateurs calculés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" name="Google Shape;158;p17"/>
          <p:cNvSpPr txBox="1">
            <a:spLocks noGrp="1"/>
          </p:cNvSpPr>
          <p:nvPr>
            <p:ph type="title"/>
          </p:nvPr>
        </p:nvSpPr>
        <p:spPr>
          <a:xfrm>
            <a:off x="1169550" y="152595"/>
            <a:ext cx="107880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864"/>
              </a:buClr>
              <a:buSzPts val="2400"/>
              <a:buFont typeface="Poppins"/>
              <a:buNone/>
            </a:pPr>
            <a:r>
              <a:rPr lang="en-US" sz="28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 PM01 – Gouvernance et management des performances</a:t>
            </a:r>
            <a:endParaRPr sz="2800"/>
          </a:p>
        </p:txBody>
      </p:sp>
      <p:graphicFrame>
        <p:nvGraphicFramePr>
          <p:cNvPr id="159" name="Google Shape;159;p17"/>
          <p:cNvGraphicFramePr/>
          <p:nvPr/>
        </p:nvGraphicFramePr>
        <p:xfrm>
          <a:off x="295422" y="1386320"/>
          <a:ext cx="11662125" cy="3917175"/>
        </p:xfrm>
        <a:graphic>
          <a:graphicData uri="http://schemas.openxmlformats.org/drawingml/2006/table">
            <a:tbl>
              <a:tblPr firstRow="1">
                <a:noFill/>
                <a:tableStyleId>{7A25A91B-4FEC-467A-B651-A79672153B92}</a:tableStyleId>
              </a:tblPr>
              <a:tblGrid>
                <a:gridCol w="451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51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548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50437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03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EBBDA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INDICATEURS </a:t>
                      </a:r>
                      <a:endParaRPr sz="1800" b="0" i="0" u="none" strike="noStrike" cap="none">
                        <a:solidFill>
                          <a:srgbClr val="EBBDA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EBBDA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RESP.</a:t>
                      </a:r>
                      <a:endParaRPr sz="1800" b="0" i="0" u="none" strike="noStrike" cap="none">
                        <a:solidFill>
                          <a:srgbClr val="EBBDA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EBBDA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FREQ.</a:t>
                      </a:r>
                      <a:endParaRPr sz="1800" b="0" i="0" u="none" strike="noStrike" cap="none">
                        <a:solidFill>
                          <a:srgbClr val="EBBDA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EBBDA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CIBLE</a:t>
                      </a:r>
                      <a:endParaRPr sz="1800" b="0" i="0" u="none" strike="noStrike" cap="none">
                        <a:solidFill>
                          <a:srgbClr val="EBBDA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solidFill>
                            <a:srgbClr val="EBBDA9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METHODE DE CALCUL</a:t>
                      </a:r>
                      <a:endParaRPr sz="1800" b="0" i="0" u="none" strike="noStrike" cap="none">
                        <a:solidFill>
                          <a:srgbClr val="EBBDA9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7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Nombre de réunions de comité de direction tenues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Pilote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Trimestrielle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u="none" strike="noStrike" cap="none">
                          <a:solidFill>
                            <a:schemeClr val="dk1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Nombre de PVs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7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Taux d'atteinte des objectifs de croissance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Pilote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Trimestrielle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100%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Moyenne des niveaux d'atteinte des objectifs de croissance (CA)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0712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Taux d'atteinte des cibles des indicateurs 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Pilote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Semestrielle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70%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Nombre de cibles atteintes / Nombre de cibles total</a:t>
                      </a:r>
                      <a:endParaRPr sz="1800" b="0" i="0" u="none" strike="noStrike" cap="none">
                        <a:solidFill>
                          <a:srgbClr val="403151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8825" marR="8825" marT="8825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60" name="Google Shape;160;p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131237" cy="71443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18"/>
          <p:cNvSpPr/>
          <p:nvPr/>
        </p:nvSpPr>
        <p:spPr>
          <a:xfrm>
            <a:off x="0" y="6324600"/>
            <a:ext cx="12192000" cy="2763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Présentation des indicateurs calculés 202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3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" name="Google Shape;166;p18"/>
          <p:cNvSpPr txBox="1">
            <a:spLocks noGrp="1"/>
          </p:cNvSpPr>
          <p:nvPr>
            <p:ph type="title"/>
          </p:nvPr>
        </p:nvSpPr>
        <p:spPr>
          <a:xfrm>
            <a:off x="1472100" y="108385"/>
            <a:ext cx="107880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864"/>
              </a:buClr>
              <a:buSzPts val="2400"/>
              <a:buFont typeface="Poppins"/>
              <a:buNone/>
            </a:pPr>
            <a:r>
              <a:rPr lang="en-US" sz="28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 PM01 – Gouvernance et management des performances</a:t>
            </a:r>
            <a:endParaRPr sz="2800"/>
          </a:p>
        </p:txBody>
      </p:sp>
      <p:graphicFrame>
        <p:nvGraphicFramePr>
          <p:cNvPr id="167" name="Google Shape;167;p18"/>
          <p:cNvGraphicFramePr/>
          <p:nvPr>
            <p:extLst>
              <p:ext uri="{D42A27DB-BD31-4B8C-83A1-F6EECF244321}">
                <p14:modId xmlns:p14="http://schemas.microsoft.com/office/powerpoint/2010/main" val="3930354948"/>
              </p:ext>
            </p:extLst>
          </p:nvPr>
        </p:nvGraphicFramePr>
        <p:xfrm>
          <a:off x="498722" y="2480911"/>
          <a:ext cx="11448400" cy="3052575"/>
        </p:xfrm>
        <a:graphic>
          <a:graphicData uri="http://schemas.openxmlformats.org/drawingml/2006/table">
            <a:tbl>
              <a:tblPr>
                <a:noFill/>
                <a:tableStyleId>{B4AB0BF5-2397-4616-B71D-7BEB6B27EA97}</a:tableStyleId>
              </a:tblPr>
              <a:tblGrid>
                <a:gridCol w="5655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64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268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221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Performance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Trimestre 3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Trimestre 4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502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Nombre de réunions de comité de direction tenues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41625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Taux d'atteinte des objectifs de croissance - Plateau (2023)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41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Annuel</a:t>
                      </a:r>
                      <a:endParaRPr sz="1800" b="1" i="0" u="none" strike="noStrike" cap="none">
                        <a:solidFill>
                          <a:srgbClr val="75286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5440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Taux d'atteinte des cibles des indicateurs (2023)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FF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68" name="Google Shape;168;p18"/>
          <p:cNvSpPr/>
          <p:nvPr/>
        </p:nvSpPr>
        <p:spPr>
          <a:xfrm>
            <a:off x="702000" y="1558023"/>
            <a:ext cx="10584722" cy="369332"/>
          </a:xfrm>
          <a:prstGeom prst="rect">
            <a:avLst/>
          </a:prstGeom>
          <a:solidFill>
            <a:srgbClr val="752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PM01 – Gouvernance et management des performances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9" name="Google Shape;169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19"/>
            <a:ext cx="1418840" cy="896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9"/>
          <p:cNvSpPr txBox="1">
            <a:spLocks noGrp="1"/>
          </p:cNvSpPr>
          <p:nvPr>
            <p:ph type="title"/>
          </p:nvPr>
        </p:nvSpPr>
        <p:spPr>
          <a:xfrm>
            <a:off x="1512700" y="152600"/>
            <a:ext cx="106173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864"/>
              </a:buClr>
              <a:buSzPts val="2400"/>
              <a:buFont typeface="Poppins"/>
              <a:buNone/>
            </a:pPr>
            <a:r>
              <a:rPr lang="en-US" sz="28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 PM01 – Gouvernance et management des performances</a:t>
            </a:r>
            <a:endParaRPr sz="2800"/>
          </a:p>
        </p:txBody>
      </p:sp>
      <p:graphicFrame>
        <p:nvGraphicFramePr>
          <p:cNvPr id="175" name="Google Shape;175;p19"/>
          <p:cNvGraphicFramePr/>
          <p:nvPr>
            <p:extLst>
              <p:ext uri="{D42A27DB-BD31-4B8C-83A1-F6EECF244321}">
                <p14:modId xmlns:p14="http://schemas.microsoft.com/office/powerpoint/2010/main" val="2436075896"/>
              </p:ext>
            </p:extLst>
          </p:nvPr>
        </p:nvGraphicFramePr>
        <p:xfrm>
          <a:off x="714050" y="2266213"/>
          <a:ext cx="10929100" cy="2400375"/>
        </p:xfrm>
        <a:graphic>
          <a:graphicData uri="http://schemas.openxmlformats.org/drawingml/2006/table">
            <a:tbl>
              <a:tblPr>
                <a:noFill/>
                <a:tableStyleId>{B4AB0BF5-2397-4616-B71D-7BEB6B27EA97}</a:tableStyleId>
              </a:tblPr>
              <a:tblGrid>
                <a:gridCol w="324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6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86827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84282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Indicateurs non conformes</a:t>
                      </a:r>
                      <a:endParaRPr sz="1800" b="1" i="0" u="none" strike="noStrike" cap="none">
                        <a:solidFill>
                          <a:srgbClr val="752864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0" marR="0" marT="0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Responsable</a:t>
                      </a:r>
                      <a:endParaRPr sz="1800"/>
                    </a:p>
                  </a:txBody>
                  <a:tcPr marL="0" marR="0" marT="0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Cause</a:t>
                      </a:r>
                      <a:endParaRPr sz="1800"/>
                    </a:p>
                  </a:txBody>
                  <a:tcPr marL="0" marR="0" marT="0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Action corrective</a:t>
                      </a:r>
                      <a:endParaRPr sz="1800"/>
                    </a:p>
                  </a:txBody>
                  <a:tcPr marL="0" marR="0" marT="0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5575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80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-</a:t>
                      </a:r>
                      <a:endParaRPr sz="1800" dirty="0"/>
                    </a:p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 dirty="0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 </a:t>
                      </a:r>
                      <a:endParaRPr sz="1800" dirty="0"/>
                    </a:p>
                  </a:txBody>
                  <a:tcPr marL="0" marR="0" marT="0" marB="0" anchor="ctr">
                    <a:lnL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80808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76" name="Google Shape;176;p19"/>
          <p:cNvSpPr/>
          <p:nvPr/>
        </p:nvSpPr>
        <p:spPr>
          <a:xfrm>
            <a:off x="0" y="6482050"/>
            <a:ext cx="12192000" cy="2763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Présentation plan d’action cibles non atteintes </a:t>
            </a:r>
            <a:r>
              <a:rPr lang="en-US" sz="2000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T4</a:t>
            </a: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 2023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" name="Google Shape;177;p19"/>
          <p:cNvSpPr/>
          <p:nvPr/>
        </p:nvSpPr>
        <p:spPr>
          <a:xfrm>
            <a:off x="714050" y="1252564"/>
            <a:ext cx="10929112" cy="369332"/>
          </a:xfrm>
          <a:prstGeom prst="rect">
            <a:avLst/>
          </a:prstGeom>
          <a:solidFill>
            <a:srgbClr val="752864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PM01 – Gouvernance et management des performances</a:t>
            </a:r>
            <a:endParaRPr sz="1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pic>
        <p:nvPicPr>
          <p:cNvPr id="178" name="Google Shape;178;p1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223156" cy="7724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0"/>
          <p:cNvSpPr/>
          <p:nvPr/>
        </p:nvSpPr>
        <p:spPr>
          <a:xfrm>
            <a:off x="0" y="6451225"/>
            <a:ext cx="12192000" cy="289200"/>
          </a:xfrm>
          <a:prstGeom prst="rect">
            <a:avLst/>
          </a:prstGeom>
          <a:solidFill>
            <a:srgbClr val="EBBDA9"/>
          </a:solidFill>
          <a:ln>
            <a:noFill/>
          </a:ln>
        </p:spPr>
        <p:txBody>
          <a:bodyPr spcFirstLastPara="1" wrap="square" lIns="914400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800"/>
              <a:buFont typeface="Poppins"/>
              <a:buNone/>
            </a:pPr>
            <a:r>
              <a:rPr lang="en-US" sz="2000" b="0" i="0" u="none" strike="noStrike" cap="none">
                <a:solidFill>
                  <a:srgbClr val="FFFFFF"/>
                </a:solidFill>
                <a:latin typeface="Poppins"/>
                <a:ea typeface="Poppins"/>
                <a:cs typeface="Poppins"/>
                <a:sym typeface="Poppins"/>
              </a:rPr>
              <a:t>Gestion du processus</a:t>
            </a:r>
            <a:endParaRPr sz="2000" b="0" i="0" u="none" strike="noStrike" cap="none">
              <a:solidFill>
                <a:srgbClr val="FFFFFF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graphicFrame>
        <p:nvGraphicFramePr>
          <p:cNvPr id="184" name="Google Shape;184;p20"/>
          <p:cNvGraphicFramePr/>
          <p:nvPr>
            <p:extLst>
              <p:ext uri="{D42A27DB-BD31-4B8C-83A1-F6EECF244321}">
                <p14:modId xmlns:p14="http://schemas.microsoft.com/office/powerpoint/2010/main" val="1496921598"/>
              </p:ext>
            </p:extLst>
          </p:nvPr>
        </p:nvGraphicFramePr>
        <p:xfrm>
          <a:off x="702030" y="1447778"/>
          <a:ext cx="10702125" cy="4401675"/>
        </p:xfrm>
        <a:graphic>
          <a:graphicData uri="http://schemas.openxmlformats.org/drawingml/2006/table">
            <a:tbl>
              <a:tblPr>
                <a:noFill/>
                <a:tableStyleId>{B4AB0BF5-2397-4616-B71D-7BEB6B27EA97}</a:tableStyleId>
              </a:tblPr>
              <a:tblGrid>
                <a:gridCol w="39723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776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052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5700">
                <a:tc gridSpan="3"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FFFFFF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PM01 – Gouvernance et management des performances</a:t>
                      </a:r>
                      <a:endParaRPr sz="1800" b="1" i="0" u="none" strike="noStrike" cap="none">
                        <a:solidFill>
                          <a:srgbClr val="FFFFFF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C0C0C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75286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3450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>
                        <a:solidFill>
                          <a:srgbClr val="0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b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13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Rubriques</a:t>
                      </a:r>
                      <a:endParaRPr sz="180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Réponses</a:t>
                      </a:r>
                      <a:endParaRPr sz="180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0" i="0" u="none" strike="noStrike" cap="none">
                          <a:solidFill>
                            <a:srgbClr val="000000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Commentaires</a:t>
                      </a:r>
                      <a:endParaRPr sz="1800"/>
                    </a:p>
                  </a:txBody>
                  <a:tcPr marL="9525" marR="9525" marT="9525" marB="0" anchor="b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01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Date du dernier Audit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 dirty="0">
                        <a:solidFill>
                          <a:srgbClr val="00B05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035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Derniers Audits cloturés ?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145800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Ecarts/pts faibles ouverts/non ?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u="none" strike="noStrike" cap="none"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0" i="0" u="none" strike="noStrike" cap="none" dirty="0">
                        <a:solidFill>
                          <a:srgbClr val="C0000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249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b="1" i="0" u="none" strike="noStrike" cap="none">
                          <a:solidFill>
                            <a:srgbClr val="752864"/>
                          </a:solidFill>
                          <a:latin typeface="Poppins"/>
                          <a:ea typeface="Poppins"/>
                          <a:cs typeface="Poppins"/>
                          <a:sym typeface="Poppins"/>
                        </a:rPr>
                        <a:t>Date du prochain Audit</a:t>
                      </a:r>
                      <a:endParaRPr sz="180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b="1" i="0" u="none" strike="noStrike" cap="none">
                        <a:solidFill>
                          <a:srgbClr val="00B050"/>
                        </a:solidFill>
                        <a:latin typeface="Poppins"/>
                        <a:ea typeface="Poppins"/>
                        <a:cs typeface="Poppins"/>
                        <a:sym typeface="Poppins"/>
                      </a:endParaRPr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800" dirty="0"/>
                    </a:p>
                  </a:txBody>
                  <a:tcPr marL="9525" marR="9525" marT="9525" marB="0" anchor="ctr">
                    <a:lnL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206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85" name="Google Shape;185;p20"/>
          <p:cNvSpPr txBox="1">
            <a:spLocks noGrp="1"/>
          </p:cNvSpPr>
          <p:nvPr>
            <p:ph type="title"/>
          </p:nvPr>
        </p:nvSpPr>
        <p:spPr>
          <a:xfrm>
            <a:off x="1506650" y="165300"/>
            <a:ext cx="10685400" cy="89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52864"/>
              </a:buClr>
              <a:buSzPts val="2400"/>
              <a:buFont typeface="Poppins"/>
              <a:buNone/>
            </a:pPr>
            <a:r>
              <a:rPr lang="en-US" sz="2800" b="1">
                <a:solidFill>
                  <a:srgbClr val="752864"/>
                </a:solidFill>
                <a:latin typeface="Poppins"/>
                <a:ea typeface="Poppins"/>
                <a:cs typeface="Poppins"/>
                <a:sym typeface="Poppins"/>
              </a:rPr>
              <a:t> PM01 – Gouvernance et management des performances</a:t>
            </a:r>
            <a:endParaRPr sz="2800"/>
          </a:p>
        </p:txBody>
      </p:sp>
      <p:pic>
        <p:nvPicPr>
          <p:cNvPr id="186" name="Google Shape;186;p2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750" y="87420"/>
            <a:ext cx="1175788" cy="742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9" name="Google Shape;1269;p121"/>
          <p:cNvPicPr preferRelativeResize="0"/>
          <p:nvPr/>
        </p:nvPicPr>
        <p:blipFill rotWithShape="1">
          <a:blip r:embed="rId3">
            <a:alphaModFix/>
          </a:blip>
          <a:srcRect b="17557"/>
          <a:stretch/>
        </p:blipFill>
        <p:spPr>
          <a:xfrm>
            <a:off x="143637" y="136851"/>
            <a:ext cx="11904725" cy="6552048"/>
          </a:xfrm>
          <a:prstGeom prst="rect">
            <a:avLst/>
          </a:prstGeom>
          <a:noFill/>
          <a:ln>
            <a:noFill/>
          </a:ln>
        </p:spPr>
      </p:pic>
      <p:sp>
        <p:nvSpPr>
          <p:cNvPr id="1270" name="Google Shape;1270;p121"/>
          <p:cNvSpPr/>
          <p:nvPr/>
        </p:nvSpPr>
        <p:spPr>
          <a:xfrm>
            <a:off x="0" y="1701800"/>
            <a:ext cx="12192000" cy="3454400"/>
          </a:xfrm>
          <a:prstGeom prst="rect">
            <a:avLst/>
          </a:prstGeom>
          <a:solidFill>
            <a:srgbClr val="7BBBC6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1" name="Google Shape;1271;p121"/>
          <p:cNvSpPr txBox="1"/>
          <p:nvPr/>
        </p:nvSpPr>
        <p:spPr>
          <a:xfrm>
            <a:off x="3202669" y="2967335"/>
            <a:ext cx="5786662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MERCI</a:t>
            </a:r>
            <a:endParaRPr sz="6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2" name="Google Shape;1272;p121">
            <a:hlinkClick r:id="rId4"/>
          </p:cNvPr>
          <p:cNvSpPr/>
          <p:nvPr/>
        </p:nvSpPr>
        <p:spPr>
          <a:xfrm>
            <a:off x="5118100" y="0"/>
            <a:ext cx="1955800" cy="994405"/>
          </a:xfrm>
          <a:prstGeom prst="rect">
            <a:avLst/>
          </a:prstGeom>
          <a:solidFill>
            <a:srgbClr val="752864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73" name="Google Shape;1273;p121"/>
          <p:cNvSpPr/>
          <p:nvPr/>
        </p:nvSpPr>
        <p:spPr>
          <a:xfrm>
            <a:off x="5118100" y="5863595"/>
            <a:ext cx="1955800" cy="994405"/>
          </a:xfrm>
          <a:prstGeom prst="rect">
            <a:avLst/>
          </a:prstGeom>
          <a:solidFill>
            <a:srgbClr val="EBBDA9">
              <a:alpha val="89803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382</Words>
  <Application>Microsoft Office PowerPoint</Application>
  <PresentationFormat>Grand écran</PresentationFormat>
  <Paragraphs>88</Paragraphs>
  <Slides>10</Slides>
  <Notes>10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10</vt:i4>
      </vt:variant>
    </vt:vector>
  </HeadingPairs>
  <TitlesOfParts>
    <vt:vector size="14" baseType="lpstr">
      <vt:lpstr>Calibri</vt:lpstr>
      <vt:lpstr>Arial</vt:lpstr>
      <vt:lpstr>Poppins</vt:lpstr>
      <vt:lpstr>Thème Office</vt:lpstr>
      <vt:lpstr>Présentation PowerPoint</vt:lpstr>
      <vt:lpstr>Plan de présentation des pilotes/copilotes</vt:lpstr>
      <vt:lpstr>Présentation PowerPoint</vt:lpstr>
      <vt:lpstr> PM01 – Gouvernance et management des performances</vt:lpstr>
      <vt:lpstr> PM01 – Gouvernance et management des performances</vt:lpstr>
      <vt:lpstr> PM01 – Gouvernance et management des performances</vt:lpstr>
      <vt:lpstr> PM01 – Gouvernance et management des performances</vt:lpstr>
      <vt:lpstr> PM01 – Gouvernance et management des performances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cp:lastModifiedBy>Lauriane Le Flour</cp:lastModifiedBy>
  <cp:revision>2</cp:revision>
  <dcterms:modified xsi:type="dcterms:W3CDTF">2024-04-17T11:18:50Z</dcterms:modified>
</cp:coreProperties>
</file>