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350" r:id="rId2"/>
    <p:sldId id="273" r:id="rId3"/>
    <p:sldId id="351" r:id="rId4"/>
    <p:sldId id="352" r:id="rId5"/>
    <p:sldId id="353" r:id="rId6"/>
    <p:sldId id="354" r:id="rId7"/>
    <p:sldId id="355" r:id="rId8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3" d="100"/>
          <a:sy n="63" d="100"/>
        </p:scale>
        <p:origin x="80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28F4941-F864-4DDE-941A-D1E809E23924}" type="datetimeFigureOut">
              <a:rPr lang="fr-FR" smtClean="0"/>
              <a:t>02/05/2024</a:t>
            </a:fld>
            <a:endParaRPr lang="fr-F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8ACE4C-20FE-4D09-B292-59F3870CD5B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623802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/>
          <a:p>
            <a:pPr rtl="0"/>
            <a:fld id="{5A226AB8-ACBE-42E6-92F5-667EDDCD9652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562837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623D13-1DED-449E-BC22-3568CC4DA4C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F6E93CB-E544-4406-B1D8-DB2B81CF0C4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fr-F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FC21ADF-0DC3-4EC6-BB3C-65CD7F5B02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66A557-3397-4F4A-9045-346F50FB6313}" type="datetime1">
              <a:rPr lang="fr-FR" smtClean="0"/>
              <a:t>02/05/2024</a:t>
            </a:fld>
            <a:endParaRPr lang="fr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66DB4A2-B787-44E7-86F9-5B70670151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Réunion de l'encadrement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8279DAA-AF11-45B6-935F-D83FE30A75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6D70F-C591-4D8C-B5DC-A504CC49545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405175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AEA5E3-F1DC-4A8C-96CB-EEBCD125DB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4078729-A9F6-4455-B3D3-0395AB40FFA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A26FEED-2F5D-4813-9E22-F290FF92B8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A54CE2-4D2D-482E-BCAF-A2A8C7C86FD5}" type="datetime1">
              <a:rPr lang="fr-FR" smtClean="0"/>
              <a:t>02/05/2024</a:t>
            </a:fld>
            <a:endParaRPr lang="fr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B8407DE-9B68-4B79-9A6D-0227978ED5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Réunion de l'encadrement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2D02BA-72F6-4244-916E-2F3030BD32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6D70F-C591-4D8C-B5DC-A504CC49545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408937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20A2949-491A-4514-BBF3-EA9B03F6C02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E161F6D-11D2-4275-88F0-EA34D19DD6B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22E4D4-5386-448A-B312-0E990A16AC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3B856F-0EA7-4FDE-A5D3-530F06F6C32C}" type="datetime1">
              <a:rPr lang="fr-FR" smtClean="0"/>
              <a:t>02/05/2024</a:t>
            </a:fld>
            <a:endParaRPr lang="fr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614D995-BC7A-4689-8F56-576B8FE830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Réunion de l'encadrement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DC5854-4F4D-4B4D-9F2C-65C8085CD4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6D70F-C591-4D8C-B5DC-A504CC49545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097354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8DC7ED-6BB5-4041-9C8A-24FD8370A9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170409-1CD9-43F1-A75C-7E740D1501B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A34CAED-7869-4850-8278-F069979EBC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E1D0E0-4B75-43C7-90D4-13E8FEB8A1B0}" type="datetime1">
              <a:rPr lang="fr-FR" smtClean="0"/>
              <a:t>02/05/2024</a:t>
            </a:fld>
            <a:endParaRPr lang="fr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EC4C539-61B6-4080-827A-68B37AF3A3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Réunion de l'encadrement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B019E86-AF21-40B7-8F17-7C261B1364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6D70F-C591-4D8C-B5DC-A504CC49545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324731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A6535D-CCBE-4ECB-8C26-93A6CB686B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29344A3-39CA-491B-9D7B-B33F9DF9A2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003886-530A-407D-AD6D-7524C7E182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D2A8F8-93BE-491A-894D-9B3A47A7A9ED}" type="datetime1">
              <a:rPr lang="fr-FR" smtClean="0"/>
              <a:t>02/05/2024</a:t>
            </a:fld>
            <a:endParaRPr lang="fr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9C476B6-7308-49CA-9732-470CEC7FC3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Réunion de l'encadrement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12D11D6-59D0-49A2-92DB-E3F51AEE15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6D70F-C591-4D8C-B5DC-A504CC49545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442783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607685-0DFE-4D8D-8621-1868FA1608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BDB9D2-0522-4BB8-BD29-6120802F215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1EBE088-5EA5-46FE-B03A-BC29413341B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62900B1-CC38-471E-9CE1-F0C426058E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039DAD-3B31-47E1-AC13-F9000B9D56FE}" type="datetime1">
              <a:rPr lang="fr-FR" smtClean="0"/>
              <a:t>02/05/2024</a:t>
            </a:fld>
            <a:endParaRPr lang="fr-F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03F2A2C-6F24-49F7-B9E1-87EB46E82F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Réunion de l'encadrement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AE813DE-068B-4A5F-AAD4-CE863E7637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6D70F-C591-4D8C-B5DC-A504CC49545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490081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34ED5C-E04F-443E-8B22-863FA35680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7CDA492-06B0-44F5-B6EF-E546713618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F00CBD7-D7C4-4AC4-895B-F4CCDA20CAA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2F24157-88CA-499C-A13E-397ACA988DA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E874467-359A-4FDE-86D9-601C4AD2087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42090BF-9B2F-4E90-827F-C683BE850C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4623BA-C315-4D96-B745-6D68AD31D3C6}" type="datetime1">
              <a:rPr lang="fr-FR" smtClean="0"/>
              <a:t>02/05/2024</a:t>
            </a:fld>
            <a:endParaRPr lang="fr-FR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DBEBABF-DFBA-49A3-B11F-88FBA9A61E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Réunion de l'encadrement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FDAD4EF-3449-40B7-ADA8-E66DD64BC0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6D70F-C591-4D8C-B5DC-A504CC49545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964088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4031F6-6CB4-4AE8-9147-AF5479ED5C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3B11D06-3974-498C-B467-14479E86AD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ED3A9D-604C-4C0D-8ADB-B3C0EDC01B5F}" type="datetime1">
              <a:rPr lang="fr-FR" smtClean="0"/>
              <a:t>02/05/2024</a:t>
            </a:fld>
            <a:endParaRPr lang="fr-FR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367CE0C-5E72-4E3D-8859-EDA69AB165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Réunion de l'encadrement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AEEF2B9-F313-4354-A66B-F428DBA353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6D70F-C591-4D8C-B5DC-A504CC49545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055938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9CDCCEC-F098-452C-83AA-A233CF8947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CA8358-6210-4A67-99D3-D5D0CC0DDC7B}" type="datetime1">
              <a:rPr lang="fr-FR" smtClean="0"/>
              <a:t>02/05/2024</a:t>
            </a:fld>
            <a:endParaRPr lang="fr-FR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D47618A-93F6-4247-B8D3-F2D433F739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Réunion de l'encadrement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BBE45F6-296D-494B-8EF7-93159624FC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6D70F-C591-4D8C-B5DC-A504CC49545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482244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5B6AE2-5E26-4FDF-A210-20963D0FDC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F93A84-FDDB-4290-A053-C4E5CFA072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BA0BA59-DDA6-49F5-B8E9-E13CD40EA82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764EE8B-4E7D-42BE-8DC2-CEBECA268E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94D010-C467-478C-957A-76669A9B0702}" type="datetime1">
              <a:rPr lang="fr-FR" smtClean="0"/>
              <a:t>02/05/2024</a:t>
            </a:fld>
            <a:endParaRPr lang="fr-F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F71614B-AB3C-45FA-913F-396D2C1040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Réunion de l'encadrement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61A1EF9-46C6-4C57-9694-AD1D0B26CD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6D70F-C591-4D8C-B5DC-A504CC49545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654642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72FB90-5881-4F8E-A74E-DA4FE98E80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3ECB031-6BD9-40ED-9A27-18EF8A15189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31384E8-50AB-4780-91D6-6E9BCE3A926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10A41E2-9E19-4935-B5FB-E2DD56FEBD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116A95-7123-42DB-89A1-592B70A07776}" type="datetime1">
              <a:rPr lang="fr-FR" smtClean="0"/>
              <a:t>02/05/2024</a:t>
            </a:fld>
            <a:endParaRPr lang="fr-F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D24E3B4-C0C1-4CF0-A51F-B96C229C52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Réunion de l'encadrement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A459487-AE9F-426D-B65D-C8DA85B121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6D70F-C591-4D8C-B5DC-A504CC49545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259494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6BC1A7B-19EF-4C47-997D-F1C70C17D9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20CC561-4193-452F-8B6F-98FA2BCA6F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647C42C-F0FA-4926-A030-6ECDE46904B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A83C99-176A-414C-9BE1-1FA90B64776E}" type="datetime1">
              <a:rPr lang="fr-FR" smtClean="0"/>
              <a:t>02/05/2024</a:t>
            </a:fld>
            <a:endParaRPr lang="fr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08E8DC-8078-44E3-B2B2-63C83C18BA3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fr-FR"/>
              <a:t>Réunion de l'encadrement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B1BCBFE-FD6B-41BB-A5BD-B945AD80CA0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86D70F-C591-4D8C-B5DC-A504CC49545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295327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 8">
            <a:extLst>
              <a:ext uri="{FF2B5EF4-FFF2-40B4-BE49-F238E27FC236}">
                <a16:creationId xmlns:a16="http://schemas.microsoft.com/office/drawing/2014/main" id="{F67A0D76-C29E-4E44-A4E3-38A79D9B7E38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1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55" t="62" r="48" b="77"/>
          <a:stretch/>
        </p:blipFill>
        <p:spPr>
          <a:xfrm>
            <a:off x="-41844" y="-106680"/>
            <a:ext cx="12233844" cy="7071360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3016AF48-2AA8-4B78-82AB-CE8B9E71F2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-41844" y="4402236"/>
            <a:ext cx="12233844" cy="1843581"/>
          </a:xfrm>
          <a:prstGeom prst="rect">
            <a:avLst/>
          </a:prstGeom>
          <a:solidFill>
            <a:srgbClr val="752864">
              <a:alpha val="8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FR" dirty="0"/>
          </a:p>
        </p:txBody>
      </p:sp>
      <p:sp>
        <p:nvSpPr>
          <p:cNvPr id="8" name="Zone de texte 7">
            <a:extLst>
              <a:ext uri="{FF2B5EF4-FFF2-40B4-BE49-F238E27FC236}">
                <a16:creationId xmlns:a16="http://schemas.microsoft.com/office/drawing/2014/main" id="{3DC4CCBA-12AD-4433-A381-A03661E3D927}"/>
              </a:ext>
            </a:extLst>
          </p:cNvPr>
          <p:cNvSpPr txBox="1"/>
          <p:nvPr/>
        </p:nvSpPr>
        <p:spPr>
          <a:xfrm>
            <a:off x="576375" y="4980897"/>
            <a:ext cx="11615625" cy="738664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endParaRPr lang="fr-FR" sz="4800" dirty="0">
              <a:solidFill>
                <a:srgbClr val="EBBDA9"/>
              </a:solidFill>
              <a:latin typeface="Poppins "/>
            </a:endParaRPr>
          </a:p>
        </p:txBody>
      </p:sp>
      <p:sp>
        <p:nvSpPr>
          <p:cNvPr id="2" name="Titre 1" hidden="1">
            <a:extLst>
              <a:ext uri="{FF2B5EF4-FFF2-40B4-BE49-F238E27FC236}">
                <a16:creationId xmlns:a16="http://schemas.microsoft.com/office/drawing/2014/main" id="{BAC4DC87-4412-47EA-869B-E290F40E52AD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0" y="365125"/>
            <a:ext cx="10515600" cy="1325563"/>
          </a:xfrm>
        </p:spPr>
        <p:txBody>
          <a:bodyPr rtlCol="0"/>
          <a:lstStyle/>
          <a:p>
            <a:pPr rtl="0"/>
            <a:r>
              <a:rPr lang="fr-FR" dirty="0"/>
              <a:t>Diapositive de tableau de bord 1</a:t>
            </a: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FBCD8A40-6094-4165-AC00-AEDA1F228F78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4465" y="304197"/>
            <a:ext cx="2744690" cy="1843581"/>
          </a:xfrm>
          <a:prstGeom prst="rect">
            <a:avLst/>
          </a:prstGeom>
        </p:spPr>
      </p:pic>
      <p:sp>
        <p:nvSpPr>
          <p:cNvPr id="3" name="Titre 1">
            <a:extLst>
              <a:ext uri="{FF2B5EF4-FFF2-40B4-BE49-F238E27FC236}">
                <a16:creationId xmlns:a16="http://schemas.microsoft.com/office/drawing/2014/main" id="{547628B1-E4A2-9610-F136-5FF519608629}"/>
              </a:ext>
            </a:extLst>
          </p:cNvPr>
          <p:cNvSpPr txBox="1">
            <a:spLocks/>
          </p:cNvSpPr>
          <p:nvPr/>
        </p:nvSpPr>
        <p:spPr>
          <a:xfrm>
            <a:off x="599225" y="4716048"/>
            <a:ext cx="10993549" cy="1475013"/>
          </a:xfrm>
          <a:prstGeom prst="rect">
            <a:avLst/>
          </a:prstGeom>
        </p:spPr>
        <p:txBody>
          <a:bodyPr anchor="ctr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fr-FR" dirty="0">
                <a:solidFill>
                  <a:schemeClr val="bg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Réunion de l’encadrement</a:t>
            </a:r>
          </a:p>
          <a:p>
            <a:pPr algn="ctr"/>
            <a:r>
              <a:rPr lang="fr-FR" sz="2900" dirty="0">
                <a:solidFill>
                  <a:schemeClr val="bg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02/05/2024</a:t>
            </a: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4B03A8B5-E80F-B3CB-369E-43678421DDFF}"/>
              </a:ext>
            </a:extLst>
          </p:cNvPr>
          <p:cNvSpPr txBox="1"/>
          <p:nvPr/>
        </p:nvSpPr>
        <p:spPr>
          <a:xfrm>
            <a:off x="9161228" y="191456"/>
            <a:ext cx="2610679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1100" dirty="0">
                <a:solidFill>
                  <a:schemeClr val="accent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PM01-FO0005</a:t>
            </a:r>
          </a:p>
          <a:p>
            <a:pPr algn="r"/>
            <a:r>
              <a:rPr lang="fr-FR" sz="1100" dirty="0">
                <a:solidFill>
                  <a:schemeClr val="accent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V2</a:t>
            </a:r>
          </a:p>
        </p:txBody>
      </p:sp>
    </p:spTree>
    <p:extLst>
      <p:ext uri="{BB962C8B-B14F-4D97-AF65-F5344CB8AC3E}">
        <p14:creationId xmlns:p14="http://schemas.microsoft.com/office/powerpoint/2010/main" val="36236490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à coins arrondis 75">
            <a:extLst>
              <a:ext uri="{FF2B5EF4-FFF2-40B4-BE49-F238E27FC236}">
                <a16:creationId xmlns:a16="http://schemas.microsoft.com/office/drawing/2014/main" id="{E0955473-7AD1-4899-40DF-CE2957311C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297975" y="642829"/>
            <a:ext cx="9596049" cy="560290"/>
          </a:xfrm>
          <a:prstGeom prst="roundRect">
            <a:avLst>
              <a:gd name="adj" fmla="val 50000"/>
            </a:avLst>
          </a:prstGeom>
          <a:solidFill>
            <a:srgbClr val="EBBDA9">
              <a:alpha val="55000"/>
            </a:srgbClr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FR" noProof="1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07297074-81F2-47E9-A93C-81C7828560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9212" y="269671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fr-FR" sz="2800" dirty="0">
                <a:solidFill>
                  <a:schemeClr val="accent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Bilan de l’activité de l’année n-1</a:t>
            </a:r>
            <a:endParaRPr lang="fr-FR" sz="2800" i="1" dirty="0">
              <a:solidFill>
                <a:schemeClr val="accent1"/>
              </a:solidFill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2DC1F4B-2E21-48E8-B6EF-F9248A3806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1192" y="2336003"/>
            <a:ext cx="11029616" cy="4117806"/>
          </a:xfrm>
        </p:spPr>
        <p:txBody>
          <a:bodyPr>
            <a:normAutofit/>
          </a:bodyPr>
          <a:lstStyle/>
          <a:p>
            <a:pPr algn="just">
              <a:buClr>
                <a:srgbClr val="EBBDA9"/>
              </a:buClr>
              <a:buFont typeface="Wingdings" panose="05000000000000000000" pitchFamily="2" charset="2"/>
              <a:buChar char="§"/>
            </a:pPr>
            <a:endParaRPr lang="fr-FR" sz="2400" dirty="0"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CF2EB946-E3BB-B414-37A8-960A8AA3044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7750" y="87420"/>
            <a:ext cx="826883" cy="5554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32041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à coins arrondis 75">
            <a:extLst>
              <a:ext uri="{FF2B5EF4-FFF2-40B4-BE49-F238E27FC236}">
                <a16:creationId xmlns:a16="http://schemas.microsoft.com/office/drawing/2014/main" id="{E0955473-7AD1-4899-40DF-CE2957311C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297975" y="642829"/>
            <a:ext cx="9596049" cy="560290"/>
          </a:xfrm>
          <a:prstGeom prst="roundRect">
            <a:avLst>
              <a:gd name="adj" fmla="val 50000"/>
            </a:avLst>
          </a:prstGeom>
          <a:solidFill>
            <a:srgbClr val="EBBDA9">
              <a:alpha val="55000"/>
            </a:srgbClr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FR" noProof="1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07297074-81F2-47E9-A93C-81C7828560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9212" y="269671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fr-FR" sz="2800" dirty="0">
                <a:solidFill>
                  <a:schemeClr val="accent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Faits marquants de l’année n-1</a:t>
            </a:r>
            <a:endParaRPr lang="fr-FR" sz="2800" i="1" dirty="0">
              <a:solidFill>
                <a:schemeClr val="accent1"/>
              </a:solidFill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2DC1F4B-2E21-48E8-B6EF-F9248A3806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1192" y="2336003"/>
            <a:ext cx="11029616" cy="4117806"/>
          </a:xfrm>
        </p:spPr>
        <p:txBody>
          <a:bodyPr>
            <a:normAutofit/>
          </a:bodyPr>
          <a:lstStyle/>
          <a:p>
            <a:pPr algn="just">
              <a:buClr>
                <a:srgbClr val="EBBDA9"/>
              </a:buClr>
              <a:buFont typeface="Wingdings" panose="05000000000000000000" pitchFamily="2" charset="2"/>
              <a:buChar char="§"/>
            </a:pPr>
            <a:endParaRPr lang="fr-FR" sz="2400" dirty="0"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CF2EB946-E3BB-B414-37A8-960A8AA3044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7750" y="87420"/>
            <a:ext cx="826883" cy="5554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7715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à coins arrondis 75">
            <a:extLst>
              <a:ext uri="{FF2B5EF4-FFF2-40B4-BE49-F238E27FC236}">
                <a16:creationId xmlns:a16="http://schemas.microsoft.com/office/drawing/2014/main" id="{E0955473-7AD1-4899-40DF-CE2957311C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297975" y="642829"/>
            <a:ext cx="9596049" cy="560290"/>
          </a:xfrm>
          <a:prstGeom prst="roundRect">
            <a:avLst>
              <a:gd name="adj" fmla="val 50000"/>
            </a:avLst>
          </a:prstGeom>
          <a:solidFill>
            <a:srgbClr val="EBBDA9">
              <a:alpha val="55000"/>
            </a:srgbClr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FR" noProof="1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07297074-81F2-47E9-A93C-81C7828560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9212" y="269671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fr-FR" sz="2800" dirty="0">
                <a:solidFill>
                  <a:schemeClr val="accent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Enjeux principaux identifiés</a:t>
            </a:r>
            <a:endParaRPr lang="fr-FR" sz="2800" i="1" dirty="0">
              <a:solidFill>
                <a:schemeClr val="accent1"/>
              </a:solidFill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2DC1F4B-2E21-48E8-B6EF-F9248A3806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1192" y="2336003"/>
            <a:ext cx="11029616" cy="4117806"/>
          </a:xfrm>
        </p:spPr>
        <p:txBody>
          <a:bodyPr>
            <a:normAutofit/>
          </a:bodyPr>
          <a:lstStyle/>
          <a:p>
            <a:pPr algn="just">
              <a:buClr>
                <a:srgbClr val="EBBDA9"/>
              </a:buClr>
              <a:buFont typeface="Wingdings" panose="05000000000000000000" pitchFamily="2" charset="2"/>
              <a:buChar char="§"/>
            </a:pPr>
            <a:endParaRPr lang="fr-FR" sz="2400" dirty="0"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CF2EB946-E3BB-B414-37A8-960A8AA3044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7750" y="87420"/>
            <a:ext cx="826883" cy="5554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91565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à coins arrondis 75">
            <a:extLst>
              <a:ext uri="{FF2B5EF4-FFF2-40B4-BE49-F238E27FC236}">
                <a16:creationId xmlns:a16="http://schemas.microsoft.com/office/drawing/2014/main" id="{E0955473-7AD1-4899-40DF-CE2957311C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297975" y="642829"/>
            <a:ext cx="9596049" cy="560290"/>
          </a:xfrm>
          <a:prstGeom prst="roundRect">
            <a:avLst>
              <a:gd name="adj" fmla="val 50000"/>
            </a:avLst>
          </a:prstGeom>
          <a:solidFill>
            <a:srgbClr val="EBBDA9">
              <a:alpha val="55000"/>
            </a:srgbClr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FR" noProof="1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07297074-81F2-47E9-A93C-81C7828560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9212" y="269671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fr-FR" sz="2800" dirty="0">
                <a:solidFill>
                  <a:schemeClr val="accent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Objectifs stratégiques de l’entreprise</a:t>
            </a:r>
            <a:endParaRPr lang="fr-FR" sz="2800" i="1" dirty="0">
              <a:solidFill>
                <a:schemeClr val="accent1"/>
              </a:solidFill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2DC1F4B-2E21-48E8-B6EF-F9248A3806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1192" y="2336003"/>
            <a:ext cx="11029616" cy="4117806"/>
          </a:xfrm>
        </p:spPr>
        <p:txBody>
          <a:bodyPr>
            <a:normAutofit/>
          </a:bodyPr>
          <a:lstStyle/>
          <a:p>
            <a:pPr algn="just">
              <a:buClr>
                <a:srgbClr val="EBBDA9"/>
              </a:buClr>
              <a:buFont typeface="Wingdings" panose="05000000000000000000" pitchFamily="2" charset="2"/>
              <a:buChar char="§"/>
            </a:pPr>
            <a:endParaRPr lang="fr-FR" sz="2400" dirty="0"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CF2EB946-E3BB-B414-37A8-960A8AA3044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7750" y="87420"/>
            <a:ext cx="826883" cy="5554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056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à coins arrondis 75">
            <a:extLst>
              <a:ext uri="{FF2B5EF4-FFF2-40B4-BE49-F238E27FC236}">
                <a16:creationId xmlns:a16="http://schemas.microsoft.com/office/drawing/2014/main" id="{E0955473-7AD1-4899-40DF-CE2957311C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297975" y="642829"/>
            <a:ext cx="9596049" cy="560290"/>
          </a:xfrm>
          <a:prstGeom prst="roundRect">
            <a:avLst>
              <a:gd name="adj" fmla="val 50000"/>
            </a:avLst>
          </a:prstGeom>
          <a:solidFill>
            <a:srgbClr val="EBBDA9">
              <a:alpha val="55000"/>
            </a:srgbClr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FR" noProof="1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07297074-81F2-47E9-A93C-81C7828560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9212" y="269671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fr-FR" sz="2800" dirty="0">
                <a:solidFill>
                  <a:schemeClr val="accent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Objectifs spécifiques de l’encadrement</a:t>
            </a:r>
            <a:endParaRPr lang="fr-FR" sz="2800" i="1" dirty="0">
              <a:solidFill>
                <a:schemeClr val="accent1"/>
              </a:solidFill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2DC1F4B-2E21-48E8-B6EF-F9248A3806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1192" y="2336003"/>
            <a:ext cx="11029616" cy="4117806"/>
          </a:xfrm>
        </p:spPr>
        <p:txBody>
          <a:bodyPr>
            <a:normAutofit/>
          </a:bodyPr>
          <a:lstStyle/>
          <a:p>
            <a:pPr algn="just">
              <a:buClr>
                <a:srgbClr val="EBBDA9"/>
              </a:buClr>
              <a:buFont typeface="Wingdings" panose="05000000000000000000" pitchFamily="2" charset="2"/>
              <a:buChar char="§"/>
            </a:pPr>
            <a:endParaRPr lang="fr-FR" sz="2400" dirty="0"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CF2EB946-E3BB-B414-37A8-960A8AA3044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7750" y="87420"/>
            <a:ext cx="826883" cy="5554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40827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à coins arrondis 75">
            <a:extLst>
              <a:ext uri="{FF2B5EF4-FFF2-40B4-BE49-F238E27FC236}">
                <a16:creationId xmlns:a16="http://schemas.microsoft.com/office/drawing/2014/main" id="{E0955473-7AD1-4899-40DF-CE2957311C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297975" y="2439774"/>
            <a:ext cx="9596049" cy="1978451"/>
          </a:xfrm>
          <a:prstGeom prst="roundRect">
            <a:avLst>
              <a:gd name="adj" fmla="val 50000"/>
            </a:avLst>
          </a:prstGeom>
          <a:solidFill>
            <a:srgbClr val="EBBDA9">
              <a:alpha val="55000"/>
            </a:srgbClr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FR" noProof="1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07297074-81F2-47E9-A93C-81C7828560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2766217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fr-FR" sz="2800" dirty="0">
                <a:solidFill>
                  <a:schemeClr val="accent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Merci pour votre attention</a:t>
            </a:r>
            <a:endParaRPr lang="fr-FR" sz="2800" i="1" dirty="0">
              <a:solidFill>
                <a:schemeClr val="accent1"/>
              </a:solidFill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CF2EB946-E3BB-B414-37A8-960A8AA3044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7750" y="87420"/>
            <a:ext cx="826883" cy="5554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17347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NEST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752864"/>
      </a:accent1>
      <a:accent2>
        <a:srgbClr val="EBBDA9"/>
      </a:accent2>
      <a:accent3>
        <a:srgbClr val="7BBBB2"/>
      </a:accent3>
      <a:accent4>
        <a:srgbClr val="752864"/>
      </a:accent4>
      <a:accent5>
        <a:srgbClr val="EBBDA9"/>
      </a:accent5>
      <a:accent6>
        <a:srgbClr val="7BBBB2"/>
      </a:accent6>
      <a:hlink>
        <a:srgbClr val="FFFFFF"/>
      </a:hlink>
      <a:folHlink>
        <a:srgbClr val="FFFFFF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150</TotalTime>
  <Words>39</Words>
  <Application>Microsoft Office PowerPoint</Application>
  <PresentationFormat>Grand écran</PresentationFormat>
  <Paragraphs>12</Paragraphs>
  <Slides>7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7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7</vt:i4>
      </vt:variant>
    </vt:vector>
  </HeadingPairs>
  <TitlesOfParts>
    <vt:vector size="15" baseType="lpstr">
      <vt:lpstr>Arial</vt:lpstr>
      <vt:lpstr>Calibri</vt:lpstr>
      <vt:lpstr>Calibri Light</vt:lpstr>
      <vt:lpstr>Poppins</vt:lpstr>
      <vt:lpstr>Poppins</vt:lpstr>
      <vt:lpstr>Poppins </vt:lpstr>
      <vt:lpstr>Wingdings</vt:lpstr>
      <vt:lpstr>Office Theme</vt:lpstr>
      <vt:lpstr>Diapositive de tableau de bord 1</vt:lpstr>
      <vt:lpstr>Bilan de l’activité de l’année n-1</vt:lpstr>
      <vt:lpstr>Faits marquants de l’année n-1</vt:lpstr>
      <vt:lpstr>Enjeux principaux identifiés</vt:lpstr>
      <vt:lpstr>Objectifs stratégiques de l’entreprise</vt:lpstr>
      <vt:lpstr>Objectifs spécifiques de l’encadrement</vt:lpstr>
      <vt:lpstr>Merci pour votre attention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Réunion de l’encadrement</dc:title>
  <dc:creator>Khadijatou NAKOULIMA</dc:creator>
  <cp:lastModifiedBy>Lauriane Le Flour</cp:lastModifiedBy>
  <cp:revision>13</cp:revision>
  <dcterms:created xsi:type="dcterms:W3CDTF">2020-02-03T12:38:28Z</dcterms:created>
  <dcterms:modified xsi:type="dcterms:W3CDTF">2024-05-02T11:40:01Z</dcterms:modified>
</cp:coreProperties>
</file>