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2" r:id="rId7"/>
    <p:sldId id="267" r:id="rId8"/>
    <p:sldId id="261" r:id="rId9"/>
    <p:sldId id="263" r:id="rId10"/>
    <p:sldId id="268" r:id="rId11"/>
    <p:sldId id="269" r:id="rId12"/>
    <p:sldId id="258" r:id="rId13"/>
    <p:sldId id="270" r:id="rId14"/>
    <p:sldId id="264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10281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C11A-858F-4D58-B968-4D5E1C90F38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92E9-54C4-4396-88B3-CD4237238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281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ropbox\PM02-01_Marketing%20et%20communication\04%20-%20Communication\african-music-for-meditation-kora-inspiration-i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ontact@nest.s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9" y="4125527"/>
            <a:ext cx="923925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-571522"/>
            <a:ext cx="5813268" cy="337544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571604" y="1785932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vous souhaite la bienvenue !</a:t>
            </a:r>
          </a:p>
        </p:txBody>
      </p:sp>
      <p:pic>
        <p:nvPicPr>
          <p:cNvPr id="10" name="african-music-for-meditation-kora-inspiration-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22859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2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428860" y="21429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Berlin Sans FB Demi" pitchFamily="34" charset="0"/>
              </a:rPr>
              <a:t>Bon à savoir !</a:t>
            </a:r>
            <a:endParaRPr lang="fr-FR" sz="3600" b="1" dirty="0">
              <a:solidFill>
                <a:srgbClr val="FF0066"/>
              </a:solidFill>
              <a:latin typeface="Berlin Sans FB Dem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1538" y="857238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66"/>
                </a:solidFill>
              </a:rPr>
              <a:t>Consultations gynéco sur RDV, </a:t>
            </a:r>
            <a:r>
              <a:rPr lang="fr-FR" sz="3200" b="1" dirty="0" smtClean="0">
                <a:solidFill>
                  <a:srgbClr val="FF0066"/>
                </a:solidFill>
              </a:rPr>
              <a:t>c</a:t>
            </a:r>
            <a:r>
              <a:rPr lang="fr-FR" sz="3200" b="1" dirty="0" smtClean="0">
                <a:solidFill>
                  <a:srgbClr val="FF0066"/>
                </a:solidFill>
              </a:rPr>
              <a:t>’est possible aussi en se rendant au</a:t>
            </a:r>
          </a:p>
          <a:p>
            <a:pPr algn="ctr"/>
            <a:endParaRPr lang="fr-FR" sz="1600" b="1" dirty="0" smtClean="0">
              <a:solidFill>
                <a:srgbClr val="FF0066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66"/>
                </a:solidFill>
              </a:rPr>
              <a:t> </a:t>
            </a:r>
            <a:r>
              <a:rPr lang="fr-FR" sz="3200" b="1" dirty="0" smtClean="0">
                <a:solidFill>
                  <a:srgbClr val="FF0066"/>
                </a:solidFill>
              </a:rPr>
              <a:t>Plateau Médical </a:t>
            </a:r>
            <a:r>
              <a:rPr lang="fr-FR" sz="3200" b="1" dirty="0" smtClean="0">
                <a:solidFill>
                  <a:srgbClr val="FF0066"/>
                </a:solidFill>
              </a:rPr>
              <a:t>NEST</a:t>
            </a:r>
            <a:endParaRPr lang="fr-FR" sz="3200" b="1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9356" y="2000246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HLM </a:t>
            </a:r>
            <a:r>
              <a:rPr lang="fr-FR" sz="2000" dirty="0" smtClean="0"/>
              <a:t>Grand Médine, près de l’école </a:t>
            </a:r>
            <a:r>
              <a:rPr lang="fr-FR" sz="2000" dirty="0" smtClean="0"/>
              <a:t>DIOR</a:t>
            </a:r>
            <a:endParaRPr lang="fr-F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502"/>
            <a:ext cx="3500462" cy="13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6"/>
            <a:ext cx="3929058" cy="152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428860" y="21429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Berlin Sans FB Demi" pitchFamily="34" charset="0"/>
              </a:rPr>
              <a:t>Bon à savoir !</a:t>
            </a:r>
            <a:endParaRPr lang="fr-FR" sz="3600" b="1" dirty="0">
              <a:solidFill>
                <a:srgbClr val="FF0066"/>
              </a:solidFill>
              <a:latin typeface="Berlin Sans FB Dem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14414" y="928676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66"/>
                </a:solidFill>
              </a:rPr>
              <a:t>SIMPLE, RAPIDE, EFFICACE</a:t>
            </a:r>
            <a:endParaRPr lang="fr-FR" sz="4000" b="1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728" y="1643056"/>
            <a:ext cx="6715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66"/>
                </a:solidFill>
              </a:rPr>
              <a:t>Prenez </a:t>
            </a:r>
            <a:r>
              <a:rPr lang="fr-FR" sz="3200" b="1" u="sng" dirty="0" smtClean="0">
                <a:solidFill>
                  <a:srgbClr val="FF0066"/>
                </a:solidFill>
              </a:rPr>
              <a:t>RDV en </a:t>
            </a:r>
            <a:r>
              <a:rPr lang="fr-FR" sz="3200" b="1" u="sng" dirty="0" smtClean="0">
                <a:solidFill>
                  <a:srgbClr val="FF0066"/>
                </a:solidFill>
              </a:rPr>
              <a:t>quelques </a:t>
            </a:r>
            <a:r>
              <a:rPr lang="fr-FR" sz="3200" b="1" u="sng" dirty="0" smtClean="0">
                <a:solidFill>
                  <a:srgbClr val="FF0066"/>
                </a:solidFill>
              </a:rPr>
              <a:t>clics</a:t>
            </a:r>
            <a:r>
              <a:rPr lang="fr-FR" sz="3200" b="1" dirty="0" smtClean="0">
                <a:solidFill>
                  <a:srgbClr val="FF0066"/>
                </a:solidFill>
              </a:rPr>
              <a:t>, en vous rendant sur notre site internet www.nest.sn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14692"/>
            <a:ext cx="2251253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>
            <a:off x="2786050" y="3714758"/>
            <a:ext cx="785818" cy="642942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928676"/>
            <a:ext cx="8358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Une </a:t>
            </a:r>
            <a:r>
              <a:rPr lang="fr-FR" sz="3200" b="1" dirty="0" smtClean="0"/>
              <a:t>remarque</a:t>
            </a:r>
            <a:r>
              <a:rPr lang="fr-FR" sz="3200" dirty="0" smtClean="0"/>
              <a:t>?</a:t>
            </a:r>
          </a:p>
          <a:p>
            <a:pPr algn="ctr"/>
            <a:r>
              <a:rPr lang="fr-FR" sz="3200" dirty="0" smtClean="0"/>
              <a:t>Une </a:t>
            </a:r>
            <a:r>
              <a:rPr lang="fr-FR" sz="3200" b="1" dirty="0" smtClean="0"/>
              <a:t>suggestion</a:t>
            </a:r>
            <a:r>
              <a:rPr lang="fr-FR" sz="3200" dirty="0" smtClean="0"/>
              <a:t>?</a:t>
            </a:r>
          </a:p>
          <a:p>
            <a:pPr algn="ctr"/>
            <a:r>
              <a:rPr lang="fr-FR" sz="3200" dirty="0" smtClean="0"/>
              <a:t>Une </a:t>
            </a:r>
            <a:r>
              <a:rPr lang="fr-FR" sz="3200" b="1" dirty="0"/>
              <a:t>réclamation</a:t>
            </a:r>
            <a:r>
              <a:rPr lang="fr-FR" sz="3200" dirty="0"/>
              <a:t>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43042" y="3158506"/>
            <a:ext cx="6429420" cy="1770698"/>
          </a:xfrm>
          <a:prstGeom prst="round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Ecrivez nous : </a:t>
            </a:r>
            <a:r>
              <a:rPr lang="fr-FR" sz="2000" dirty="0">
                <a:hlinkClick r:id="rId2"/>
              </a:rPr>
              <a:t>contact@nest.sn</a:t>
            </a:r>
            <a:r>
              <a:rPr lang="fr-FR" sz="2000" dirty="0"/>
              <a:t> </a:t>
            </a:r>
          </a:p>
          <a:p>
            <a:pPr algn="ctr"/>
            <a:r>
              <a:rPr lang="fr-FR" dirty="0"/>
              <a:t>(Vous pouvez demander à préserver votre anonymat</a:t>
            </a:r>
            <a:r>
              <a:rPr lang="fr-FR" dirty="0" smtClean="0"/>
              <a:t>)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Vous </a:t>
            </a:r>
            <a:r>
              <a:rPr lang="fr-FR" sz="2000" dirty="0"/>
              <a:t>pouvez </a:t>
            </a:r>
            <a:r>
              <a:rPr lang="fr-FR" sz="2000" dirty="0" smtClean="0"/>
              <a:t>également demander </a:t>
            </a:r>
            <a:r>
              <a:rPr lang="fr-FR" sz="2000" dirty="0"/>
              <a:t>une </a:t>
            </a:r>
            <a:r>
              <a:rPr lang="fr-FR" sz="2000" b="1" u="sng" dirty="0">
                <a:solidFill>
                  <a:srgbClr val="00B050"/>
                </a:solidFill>
              </a:rPr>
              <a:t>fiche verte de réclamation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/>
              <a:t>auprès de nos secrétaires à l’accueil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28860" y="14285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Berlin Sans FB Demi" pitchFamily="34" charset="0"/>
              </a:rPr>
              <a:t>Nous contacter :</a:t>
            </a:r>
            <a:endParaRPr lang="fr-FR" sz="3600" b="1" dirty="0">
              <a:solidFill>
                <a:srgbClr val="FF0066"/>
              </a:solidFill>
              <a:latin typeface="Berlin Sans FB Dem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71604" y="2568361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</a:rPr>
              <a:t>Nous sommes à votre écoute !</a:t>
            </a:r>
            <a:endParaRPr lang="fr-FR" sz="3600" b="1" dirty="0">
              <a:solidFill>
                <a:srgbClr val="FF0066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85720" y="3929072"/>
            <a:ext cx="642942" cy="375050"/>
          </a:xfrm>
          <a:prstGeom prst="rightArrow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451116"/>
            <a:ext cx="1500166" cy="6923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6"/>
            <a:ext cx="7364211" cy="322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785918" y="42861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Berlin Sans FB Demi" pitchFamily="34" charset="0"/>
              </a:rPr>
              <a:t>Suivez nous sur </a:t>
            </a:r>
            <a:r>
              <a:rPr lang="fr-FR" sz="3600" b="1" dirty="0" err="1" smtClean="0">
                <a:solidFill>
                  <a:srgbClr val="FF0066"/>
                </a:solidFill>
                <a:latin typeface="Berlin Sans FB Demi" pitchFamily="34" charset="0"/>
              </a:rPr>
              <a:t>Facebook</a:t>
            </a:r>
            <a:endParaRPr lang="fr-FR" sz="3600" b="1" dirty="0">
              <a:solidFill>
                <a:srgbClr val="FF0066"/>
              </a:solidFill>
              <a:latin typeface="Berlin Sans FB Dem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5786" y="464345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Actualités -  Nouveautés - Conseils santé</a:t>
            </a:r>
            <a:endParaRPr lang="fr-FR" sz="2000" b="1" dirty="0"/>
          </a:p>
        </p:txBody>
      </p:sp>
    </p:spTree>
  </p:cSld>
  <p:clrMapOvr>
    <a:masterClrMapping/>
  </p:clrMapOvr>
  <p:transition spd="slow" advTm="10281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4125527"/>
            <a:ext cx="923925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-571522"/>
            <a:ext cx="5813268" cy="337544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786" y="1714494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vous remercie de votre confiance</a:t>
            </a:r>
            <a:endParaRPr lang="fr-FR" sz="7200" dirty="0"/>
          </a:p>
        </p:txBody>
      </p:sp>
    </p:spTree>
  </p:cSld>
  <p:clrMapOvr>
    <a:masterClrMapping/>
  </p:clrMapOvr>
  <p:transition spd="slow" advTm="10281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428860" y="321453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66"/>
                </a:solidFill>
                <a:latin typeface="Berlin Sans FB Demi" pitchFamily="34" charset="0"/>
              </a:rPr>
              <a:t>Le saviez vous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1472" y="1500181"/>
            <a:ext cx="8215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Depuis Octobre 2018 : </a:t>
            </a:r>
          </a:p>
          <a:p>
            <a:pPr algn="ctr"/>
            <a:r>
              <a:rPr lang="fr-FR" sz="4800" b="1" dirty="0" smtClean="0"/>
              <a:t>NEST </a:t>
            </a:r>
            <a:r>
              <a:rPr lang="fr-FR" sz="4800" b="1" dirty="0"/>
              <a:t>est certifié QUALITE </a:t>
            </a:r>
            <a:endParaRPr lang="fr-FR" sz="4800" b="1" dirty="0" smtClean="0"/>
          </a:p>
          <a:p>
            <a:pPr algn="ctr"/>
            <a:r>
              <a:rPr lang="fr-FR" sz="4800" b="1" dirty="0" smtClean="0"/>
              <a:t>ISO </a:t>
            </a:r>
            <a:r>
              <a:rPr lang="fr-FR" sz="4800" b="1" dirty="0"/>
              <a:t>9001 v.2015</a:t>
            </a:r>
          </a:p>
        </p:txBody>
      </p:sp>
      <p:pic>
        <p:nvPicPr>
          <p:cNvPr id="2050" name="Picture 2" descr="C:\Users\admin\Dropbox\PM02-01_Marketing et communication\Certification\LOGO 9K V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14758"/>
            <a:ext cx="3764132" cy="11251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428860" y="321453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66"/>
                </a:solidFill>
                <a:latin typeface="Berlin Sans FB Demi" pitchFamily="34" charset="0"/>
              </a:rPr>
              <a:t>Le saviez vous ?</a:t>
            </a:r>
          </a:p>
        </p:txBody>
      </p:sp>
      <p:pic>
        <p:nvPicPr>
          <p:cNvPr id="1026" name="Picture 2" descr="C:\Users\admin\Desktop\OM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54"/>
            <a:ext cx="1551798" cy="157161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1538" y="1285866"/>
            <a:ext cx="6858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Chez NEST, </a:t>
            </a:r>
          </a:p>
          <a:p>
            <a:pPr algn="ctr"/>
            <a:r>
              <a:rPr lang="fr-FR" sz="3200" b="1" dirty="0" smtClean="0"/>
              <a:t>vous pouvez effectuer vos paiements en utilisant 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Orange Money</a:t>
            </a:r>
            <a:endParaRPr lang="fr-F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48218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66"/>
                </a:solidFill>
                <a:latin typeface="Berlin Sans FB Demi" pitchFamily="34" charset="0"/>
              </a:rPr>
              <a:t>ATTENTION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1071552"/>
            <a:ext cx="8215338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/>
              <a:t>Les consultations </a:t>
            </a:r>
            <a:r>
              <a:rPr lang="fr-FR" sz="2800" b="1" dirty="0"/>
              <a:t>se font sur rendez-vous </a:t>
            </a:r>
            <a:r>
              <a:rPr lang="fr-FR" sz="2800" dirty="0"/>
              <a:t>à jour et heure fixés, sauf en cas d’URGENCES</a:t>
            </a:r>
            <a:r>
              <a:rPr lang="fr-FR" sz="2800" dirty="0" smtClean="0"/>
              <a:t>.</a:t>
            </a:r>
          </a:p>
          <a:p>
            <a:pPr algn="ctr">
              <a:lnSpc>
                <a:spcPct val="150000"/>
              </a:lnSpc>
            </a:pPr>
            <a:endParaRPr lang="fr-FR" sz="900" dirty="0"/>
          </a:p>
          <a:p>
            <a:pPr algn="ctr">
              <a:lnSpc>
                <a:spcPct val="150000"/>
              </a:lnSpc>
            </a:pPr>
            <a:r>
              <a:rPr lang="fr-FR" sz="2800" dirty="0"/>
              <a:t>Si vous venez à l’improviste, </a:t>
            </a:r>
            <a:r>
              <a:rPr lang="fr-FR" sz="2800" b="1" dirty="0"/>
              <a:t>vous devrez attendre la fin des </a:t>
            </a:r>
            <a:r>
              <a:rPr lang="fr-FR" sz="2800" b="1" dirty="0" smtClean="0"/>
              <a:t>consultations </a:t>
            </a:r>
            <a:r>
              <a:rPr lang="fr-FR" sz="2800" b="1" dirty="0"/>
              <a:t>programmées </a:t>
            </a:r>
            <a:r>
              <a:rPr lang="fr-FR" sz="2800" dirty="0"/>
              <a:t>pour être reçu.</a:t>
            </a:r>
          </a:p>
          <a:p>
            <a:pPr algn="ctr">
              <a:lnSpc>
                <a:spcPct val="150000"/>
              </a:lnSpc>
            </a:pPr>
            <a:r>
              <a:rPr lang="fr-FR" dirty="0"/>
              <a:t>(sous réserve de disponibilité du médecin ou de la sage-femme)</a:t>
            </a:r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14348" y="1272249"/>
            <a:ext cx="7858180" cy="372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/>
              <a:t>Merci de vous inscrire</a:t>
            </a:r>
            <a:r>
              <a:rPr lang="fr-FR" sz="2800" dirty="0" smtClean="0"/>
              <a:t> dans l'agenda des rendez-vous </a:t>
            </a:r>
            <a:r>
              <a:rPr lang="fr-FR" sz="2800" b="1" u="sng" dirty="0" smtClean="0"/>
              <a:t>auprès de nos secrétaires </a:t>
            </a:r>
            <a:r>
              <a:rPr lang="fr-FR" sz="2800" dirty="0" smtClean="0"/>
              <a:t>afin de confirmer votre prochaine consultation à la date mentionnée par votre médecin. 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FF0066"/>
                </a:solidFill>
              </a:rPr>
              <a:t>La seule mention du rendez-vous dans le carnet de santé ne saurait vous garantir une place le jour J</a:t>
            </a:r>
            <a:endParaRPr lang="fr-FR" sz="2800" b="1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48218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66"/>
                </a:solidFill>
                <a:latin typeface="Berlin Sans FB Demi" pitchFamily="34" charset="0"/>
              </a:rPr>
              <a:t>ATTENTION</a:t>
            </a:r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28926" y="48218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Berlin Sans FB Demi" pitchFamily="34" charset="0"/>
              </a:rPr>
              <a:t>INFO</a:t>
            </a:r>
            <a:endParaRPr lang="fr-FR" sz="3600" b="1" dirty="0">
              <a:solidFill>
                <a:srgbClr val="FF0066"/>
              </a:solidFill>
              <a:latin typeface="Berlin Sans FB Dem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5786" y="1232287"/>
            <a:ext cx="778674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FF0066"/>
                </a:solidFill>
              </a:rPr>
              <a:t>Une URGENCE gynécologique / obstétrique ?</a:t>
            </a:r>
            <a:endParaRPr lang="fr-FR" sz="2800" b="1" dirty="0">
              <a:solidFill>
                <a:srgbClr val="FF0066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71604" y="1928808"/>
            <a:ext cx="6215106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ea typeface="Calibri" pitchFamily="34" charset="0"/>
                <a:cs typeface="Tahoma" pitchFamily="34" charset="0"/>
              </a:rPr>
              <a:t>Vous serez d’abord prise en charge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par la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sage-femme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qui </a:t>
            </a:r>
            <a:r>
              <a:rPr lang="fr-FR" sz="2800" dirty="0" smtClean="0">
                <a:ea typeface="Calibri" pitchFamily="34" charset="0"/>
                <a:cs typeface="Tahoma" pitchFamily="34" charset="0"/>
              </a:rPr>
              <a:t>lèvera l’urgence ou vous orientera vers le gynécologue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u="sng" dirty="0" smtClean="0">
                <a:ea typeface="Calibri" pitchFamily="34" charset="0"/>
                <a:cs typeface="Tahoma" pitchFamily="34" charset="0"/>
              </a:rPr>
              <a:t>si nécessaire</a:t>
            </a:r>
            <a:r>
              <a:rPr lang="fr-FR" sz="2800" dirty="0" smtClean="0">
                <a:ea typeface="Calibri" pitchFamily="34" charset="0"/>
                <a:cs typeface="Tahoma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428860" y="21429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66"/>
                </a:solidFill>
                <a:latin typeface="Berlin Sans FB Demi" pitchFamily="34" charset="0"/>
              </a:rPr>
              <a:t>Le saviez vous 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4" y="1214428"/>
            <a:ext cx="8215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/>
              <a:t>NEST peut prendre en charges vos </a:t>
            </a:r>
          </a:p>
          <a:p>
            <a:pPr algn="ctr">
              <a:lnSpc>
                <a:spcPct val="150000"/>
              </a:lnSpc>
            </a:pPr>
            <a:r>
              <a:rPr lang="fr-FR" sz="3200" b="1" u="sng" dirty="0" smtClean="0"/>
              <a:t>Analyses laboratoire</a:t>
            </a:r>
            <a:r>
              <a:rPr lang="fr-FR" sz="3200" b="1" dirty="0" smtClean="0"/>
              <a:t> et/ou </a:t>
            </a:r>
            <a:r>
              <a:rPr lang="fr-FR" sz="3200" b="1" u="sng" dirty="0" smtClean="0"/>
              <a:t>Bilans de grossesse</a:t>
            </a:r>
            <a:endParaRPr lang="fr-FR" sz="32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502"/>
            <a:ext cx="3371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28662" y="1714494"/>
            <a:ext cx="61436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/>
              <a:t>charge des </a:t>
            </a:r>
            <a:r>
              <a:rPr lang="fr-FR" sz="2800" b="1" dirty="0"/>
              <a:t>URGENCES pédiatriques</a:t>
            </a:r>
          </a:p>
          <a:p>
            <a:pPr algn="ctr">
              <a:lnSpc>
                <a:spcPct val="150000"/>
              </a:lnSpc>
            </a:pPr>
            <a:r>
              <a:rPr lang="fr-FR" sz="4000" b="1" u="sng" dirty="0">
                <a:solidFill>
                  <a:srgbClr val="FF0066"/>
                </a:solidFill>
              </a:rPr>
              <a:t>24/24h et 7/7j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28860" y="21429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66"/>
                </a:solidFill>
                <a:latin typeface="Berlin Sans FB Demi" pitchFamily="34" charset="0"/>
              </a:rPr>
              <a:t>Le saviez vous ?</a:t>
            </a:r>
          </a:p>
        </p:txBody>
      </p:sp>
      <p:pic>
        <p:nvPicPr>
          <p:cNvPr id="1026" name="Picture 2" descr="C:\Users\admin\Pictures\bébé mma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000246"/>
            <a:ext cx="2020975" cy="139304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7159" y="1071552"/>
            <a:ext cx="7331751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/>
              <a:t>Consultations Pédiatriques sans RDV </a:t>
            </a:r>
            <a:r>
              <a:rPr lang="fr-FR" sz="2800" dirty="0" smtClean="0"/>
              <a:t>et prise en 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1428728" y="3271587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/>
              <a:t>au PLATEAU MEDICAL NEST </a:t>
            </a:r>
          </a:p>
          <a:p>
            <a:pPr algn="ctr">
              <a:lnSpc>
                <a:spcPct val="150000"/>
              </a:lnSpc>
            </a:pPr>
            <a:r>
              <a:rPr lang="fr-FR" sz="2000" i="1" dirty="0" smtClean="0"/>
              <a:t>(à HLM Grand Médine, près de l’école DIOR)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66"/>
                </a:solidFill>
              </a:rPr>
              <a:t>Tél: 33 835 33 </a:t>
            </a:r>
            <a:r>
              <a:rPr lang="fr-FR" sz="2400" b="1" dirty="0" err="1" smtClean="0">
                <a:solidFill>
                  <a:srgbClr val="FF0066"/>
                </a:solidFill>
              </a:rPr>
              <a:t>33</a:t>
            </a:r>
            <a:r>
              <a:rPr lang="fr-FR" sz="2400" b="1" dirty="0" smtClean="0">
                <a:solidFill>
                  <a:srgbClr val="FF0066"/>
                </a:solidFill>
              </a:rPr>
              <a:t> / 76 644 99 48</a:t>
            </a:r>
            <a:endParaRPr lang="fr-FR" sz="2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ropbox\PM02-01_Marketing et communication\04 - Communication\Images\LOGO NEST - Cop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451116"/>
            <a:ext cx="1500166" cy="69238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428860" y="21429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Berlin Sans FB Demi" pitchFamily="34" charset="0"/>
              </a:rPr>
              <a:t>Bon à savoir !</a:t>
            </a:r>
            <a:endParaRPr lang="fr-FR" sz="3600" b="1" dirty="0">
              <a:solidFill>
                <a:srgbClr val="FF0066"/>
              </a:solidFill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85784" y="2857502"/>
            <a:ext cx="10144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Consultations Sage Femme, ouvertes à toutes </a:t>
            </a:r>
          </a:p>
          <a:p>
            <a:pPr algn="ctr"/>
            <a:r>
              <a:rPr lang="fr-FR" sz="2400" b="1" dirty="0" smtClean="0"/>
              <a:t>et sans RDV tous les</a:t>
            </a:r>
          </a:p>
          <a:p>
            <a:pPr algn="ctr"/>
            <a:endParaRPr lang="fr-FR" sz="1200" dirty="0" smtClean="0"/>
          </a:p>
          <a:p>
            <a:pPr algn="ctr"/>
            <a:r>
              <a:rPr lang="fr-FR" sz="2400" b="1" dirty="0" smtClean="0"/>
              <a:t> Lundi </a:t>
            </a:r>
            <a:r>
              <a:rPr lang="fr-FR" sz="2400" dirty="0" smtClean="0"/>
              <a:t>matin</a:t>
            </a:r>
          </a:p>
          <a:p>
            <a:pPr algn="ctr"/>
            <a:r>
              <a:rPr lang="fr-FR" sz="2400" b="1" dirty="0" smtClean="0"/>
              <a:t>Mercredi </a:t>
            </a:r>
            <a:r>
              <a:rPr lang="fr-FR" sz="2400" dirty="0" smtClean="0"/>
              <a:t>matin</a:t>
            </a:r>
          </a:p>
          <a:p>
            <a:pPr algn="ctr"/>
            <a:r>
              <a:rPr lang="fr-FR" sz="2400" b="1" dirty="0" smtClean="0"/>
              <a:t>Samedi </a:t>
            </a:r>
            <a:r>
              <a:rPr lang="fr-FR" sz="2400" dirty="0" smtClean="0"/>
              <a:t>matin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71604" y="114299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66"/>
                </a:solidFill>
              </a:rPr>
              <a:t>Permanence SAGE-FEMME</a:t>
            </a:r>
          </a:p>
          <a:p>
            <a:pPr algn="ctr"/>
            <a:r>
              <a:rPr lang="fr-FR" sz="3200" b="1" dirty="0" smtClean="0">
                <a:solidFill>
                  <a:srgbClr val="FF0066"/>
                </a:solidFill>
              </a:rPr>
              <a:t>au Plateau Médical NEST:</a:t>
            </a:r>
            <a:endParaRPr lang="fr-FR" sz="3200" b="1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4546" y="2214560"/>
            <a:ext cx="535785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smtClean="0"/>
              <a:t>(à HLM Grand Médine, près de l’école DIOR)</a:t>
            </a:r>
          </a:p>
        </p:txBody>
      </p:sp>
      <p:sp>
        <p:nvSpPr>
          <p:cNvPr id="14" name="ZoneTexte 13"/>
          <p:cNvSpPr txBox="1"/>
          <p:nvPr/>
        </p:nvSpPr>
        <p:spPr>
          <a:xfrm rot="20691757">
            <a:off x="6215074" y="3643320"/>
            <a:ext cx="215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66"/>
                </a:solidFill>
              </a:rPr>
              <a:t>de 8h à 14h</a:t>
            </a:r>
            <a:endParaRPr lang="fr-FR" sz="2800" b="1" dirty="0">
              <a:solidFill>
                <a:srgbClr val="FF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3571882"/>
            <a:ext cx="1972784" cy="1200329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 smtClean="0"/>
              <a:t>TEL Plateau médical :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/>
              <a:t>33 835 33 </a:t>
            </a:r>
            <a:r>
              <a:rPr lang="fr-FR" sz="1600" b="1" dirty="0" err="1" smtClean="0"/>
              <a:t>33</a:t>
            </a:r>
            <a:r>
              <a:rPr lang="fr-FR" sz="16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fr-FR" sz="1600" b="1" dirty="0" smtClean="0"/>
              <a:t>76 644 99 48</a:t>
            </a:r>
            <a:endParaRPr lang="fr-FR" sz="1600" b="1" dirty="0"/>
          </a:p>
        </p:txBody>
      </p:sp>
    </p:spTree>
  </p:cSld>
  <p:clrMapOvr>
    <a:masterClrMapping/>
  </p:clrMapOvr>
  <p:transition spd="slow" advTm="10281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336</Words>
  <Application>Microsoft Office PowerPoint</Application>
  <PresentationFormat>Affichage à l'écran (16:9)</PresentationFormat>
  <Paragraphs>64</Paragraphs>
  <Slides>14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admin</cp:lastModifiedBy>
  <cp:revision>10</cp:revision>
  <dcterms:created xsi:type="dcterms:W3CDTF">2018-11-14T12:54:11Z</dcterms:created>
  <dcterms:modified xsi:type="dcterms:W3CDTF">2019-11-20T11:31:25Z</dcterms:modified>
</cp:coreProperties>
</file>