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1" r:id="rId7"/>
    <p:sldId id="263" r:id="rId8"/>
    <p:sldId id="258" r:id="rId9"/>
    <p:sldId id="264" r:id="rId10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FF0066"/>
    <a:srgbClr val="9933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C11A-858F-4D58-B968-4D5E1C90F38C}" type="datetimeFigureOut">
              <a:rPr lang="fr-FR" smtClean="0"/>
              <a:pPr/>
              <a:t>15/11/2018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92E9-54C4-4396-88B3-CD42372383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 advTm="10281"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C11A-858F-4D58-B968-4D5E1C90F38C}" type="datetimeFigureOut">
              <a:rPr lang="fr-FR" smtClean="0"/>
              <a:pPr/>
              <a:t>15/11/2018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92E9-54C4-4396-88B3-CD42372383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 advTm="10281"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C11A-858F-4D58-B968-4D5E1C90F38C}" type="datetimeFigureOut">
              <a:rPr lang="fr-FR" smtClean="0"/>
              <a:pPr/>
              <a:t>15/11/2018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92E9-54C4-4396-88B3-CD42372383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 advTm="10281"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C11A-858F-4D58-B968-4D5E1C90F38C}" type="datetimeFigureOut">
              <a:rPr lang="fr-FR" smtClean="0"/>
              <a:pPr/>
              <a:t>15/11/2018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92E9-54C4-4396-88B3-CD42372383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 advTm="10281"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C11A-858F-4D58-B968-4D5E1C90F38C}" type="datetimeFigureOut">
              <a:rPr lang="fr-FR" smtClean="0"/>
              <a:pPr/>
              <a:t>15/11/2018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92E9-54C4-4396-88B3-CD42372383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 advTm="10281"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C11A-858F-4D58-B968-4D5E1C90F38C}" type="datetimeFigureOut">
              <a:rPr lang="fr-FR" smtClean="0"/>
              <a:pPr/>
              <a:t>15/11/2018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92E9-54C4-4396-88B3-CD42372383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 advTm="10281"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C11A-858F-4D58-B968-4D5E1C90F38C}" type="datetimeFigureOut">
              <a:rPr lang="fr-FR" smtClean="0"/>
              <a:pPr/>
              <a:t>15/11/2018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92E9-54C4-4396-88B3-CD42372383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 advTm="10281"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C11A-858F-4D58-B968-4D5E1C90F38C}" type="datetimeFigureOut">
              <a:rPr lang="fr-FR" smtClean="0"/>
              <a:pPr/>
              <a:t>15/11/2018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92E9-54C4-4396-88B3-CD42372383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 advTm="10281"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C11A-858F-4D58-B968-4D5E1C90F38C}" type="datetimeFigureOut">
              <a:rPr lang="fr-FR" smtClean="0"/>
              <a:pPr/>
              <a:t>15/11/2018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92E9-54C4-4396-88B3-CD42372383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 advTm="10281"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C11A-858F-4D58-B968-4D5E1C90F38C}" type="datetimeFigureOut">
              <a:rPr lang="fr-FR" smtClean="0"/>
              <a:pPr/>
              <a:t>15/11/2018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92E9-54C4-4396-88B3-CD42372383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 advTm="10281"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C11A-858F-4D58-B968-4D5E1C90F38C}" type="datetimeFigureOut">
              <a:rPr lang="fr-FR" smtClean="0"/>
              <a:pPr/>
              <a:t>15/11/2018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F92E9-54C4-4396-88B3-CD42372383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 advTm="10281"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4C11A-858F-4D58-B968-4D5E1C90F38C}" type="datetimeFigureOut">
              <a:rPr lang="fr-FR" smtClean="0"/>
              <a:pPr/>
              <a:t>15/11/2018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F92E9-54C4-4396-88B3-CD42372383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Tm="10281">
    <p:comb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admin\Dropbox\PM02-01_Marketing%20et%20communication\04%20-%20Communication\african-music-for-meditation-kora-inspiration-ii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contact@nest.sn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9" y="4125527"/>
            <a:ext cx="923925" cy="650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 descr="C:\Users\admin\Dropbox\PM02-01_Marketing et communication\04 - Communication\Images\LOGO NEST - Copie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480" y="-571522"/>
            <a:ext cx="5813268" cy="3375446"/>
          </a:xfrm>
          <a:prstGeom prst="rect">
            <a:avLst/>
          </a:prstGeom>
          <a:noFill/>
        </p:spPr>
      </p:pic>
      <p:sp>
        <p:nvSpPr>
          <p:cNvPr id="6" name="ZoneTexte 5"/>
          <p:cNvSpPr txBox="1"/>
          <p:nvPr/>
        </p:nvSpPr>
        <p:spPr>
          <a:xfrm>
            <a:off x="1571604" y="1785932"/>
            <a:ext cx="62865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200" dirty="0"/>
              <a:t>vous souhaite la bienvenue !</a:t>
            </a:r>
          </a:p>
        </p:txBody>
      </p:sp>
      <p:pic>
        <p:nvPicPr>
          <p:cNvPr id="10" name="african-music-for-meditation-kora-inspiration-i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1000100" y="228599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 advTm="10281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dmin\Dropbox\PM02-01_Marketing et communication\04 - Communication\Images\LOGO NEST - Copi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58" y="4451116"/>
            <a:ext cx="1500166" cy="692384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2428860" y="321453"/>
            <a:ext cx="4857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b="1" dirty="0">
                <a:solidFill>
                  <a:srgbClr val="FF0066"/>
                </a:solidFill>
                <a:latin typeface="Berlin Sans FB Demi" pitchFamily="34" charset="0"/>
              </a:rPr>
              <a:t>Le saviez vous ?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71472" y="1500181"/>
            <a:ext cx="821533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/>
              <a:t>Depuis Octobre 2018 : </a:t>
            </a:r>
          </a:p>
          <a:p>
            <a:pPr algn="ctr"/>
            <a:r>
              <a:rPr lang="fr-FR" sz="4800" b="1" dirty="0" smtClean="0"/>
              <a:t>NEST </a:t>
            </a:r>
            <a:r>
              <a:rPr lang="fr-FR" sz="4800" b="1" dirty="0"/>
              <a:t>est certifié QUALITE </a:t>
            </a:r>
            <a:endParaRPr lang="fr-FR" sz="4800" b="1" dirty="0" smtClean="0"/>
          </a:p>
          <a:p>
            <a:pPr algn="ctr"/>
            <a:r>
              <a:rPr lang="fr-FR" sz="4800" b="1" dirty="0" smtClean="0"/>
              <a:t>ISO </a:t>
            </a:r>
            <a:r>
              <a:rPr lang="fr-FR" sz="4800" b="1" dirty="0"/>
              <a:t>9001 v.2015</a:t>
            </a:r>
          </a:p>
        </p:txBody>
      </p:sp>
      <p:pic>
        <p:nvPicPr>
          <p:cNvPr id="2050" name="Picture 2" descr="C:\Users\admin\Dropbox\PM02-01_Marketing et communication\Certification\LOGO 9K V1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3714758"/>
            <a:ext cx="3764132" cy="1125149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0281"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dmin\Dropbox\PM02-01_Marketing et communication\04 - Communication\Images\LOGO NEST - Copi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58" y="4451116"/>
            <a:ext cx="1500166" cy="692384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2928926" y="482189"/>
            <a:ext cx="3500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FF0066"/>
                </a:solidFill>
                <a:latin typeface="Berlin Sans FB Demi" pitchFamily="34" charset="0"/>
              </a:rPr>
              <a:t>ATTENTION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00034" y="1071552"/>
            <a:ext cx="8215338" cy="3347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800" dirty="0"/>
              <a:t>Les consultations </a:t>
            </a:r>
            <a:r>
              <a:rPr lang="fr-FR" sz="2800" b="1" dirty="0"/>
              <a:t>se font sur rendez-vous </a:t>
            </a:r>
            <a:r>
              <a:rPr lang="fr-FR" sz="2800" dirty="0"/>
              <a:t>à jour et heure fixés, sauf en cas d’URGENCES</a:t>
            </a:r>
            <a:r>
              <a:rPr lang="fr-FR" sz="2800" dirty="0" smtClean="0"/>
              <a:t>.</a:t>
            </a:r>
          </a:p>
          <a:p>
            <a:pPr algn="ctr">
              <a:lnSpc>
                <a:spcPct val="150000"/>
              </a:lnSpc>
            </a:pPr>
            <a:endParaRPr lang="fr-FR" sz="900" dirty="0"/>
          </a:p>
          <a:p>
            <a:pPr algn="ctr">
              <a:lnSpc>
                <a:spcPct val="150000"/>
              </a:lnSpc>
            </a:pPr>
            <a:r>
              <a:rPr lang="fr-FR" sz="2800" dirty="0"/>
              <a:t>Si vous venez à l’improviste, </a:t>
            </a:r>
            <a:r>
              <a:rPr lang="fr-FR" sz="2800" b="1" dirty="0"/>
              <a:t>vous devrez attendre la fin des </a:t>
            </a:r>
            <a:r>
              <a:rPr lang="fr-FR" sz="2800" b="1" dirty="0" smtClean="0"/>
              <a:t>consultations </a:t>
            </a:r>
            <a:r>
              <a:rPr lang="fr-FR" sz="2800" b="1" dirty="0"/>
              <a:t>programmées </a:t>
            </a:r>
            <a:r>
              <a:rPr lang="fr-FR" sz="2800" dirty="0"/>
              <a:t>pour être reçu.</a:t>
            </a:r>
          </a:p>
          <a:p>
            <a:pPr algn="ctr">
              <a:lnSpc>
                <a:spcPct val="150000"/>
              </a:lnSpc>
            </a:pPr>
            <a:r>
              <a:rPr lang="fr-FR" dirty="0"/>
              <a:t>(sous réserve de disponibilité du médecin ou de la sage-femme)</a:t>
            </a:r>
          </a:p>
        </p:txBody>
      </p:sp>
    </p:spTree>
  </p:cSld>
  <p:clrMapOvr>
    <a:masterClrMapping/>
  </p:clrMapOvr>
  <p:transition spd="slow" advTm="10281"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dmin\Dropbox\PM02-01_Marketing et communication\04 - Communication\Images\LOGO NEST - Copi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58" y="4451116"/>
            <a:ext cx="1500166" cy="692384"/>
          </a:xfrm>
          <a:prstGeom prst="rect">
            <a:avLst/>
          </a:prstGeom>
          <a:noFill/>
        </p:spPr>
      </p:pic>
      <p:sp>
        <p:nvSpPr>
          <p:cNvPr id="7" name="ZoneTexte 6"/>
          <p:cNvSpPr txBox="1"/>
          <p:nvPr/>
        </p:nvSpPr>
        <p:spPr>
          <a:xfrm>
            <a:off x="714348" y="1272249"/>
            <a:ext cx="7858180" cy="3728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800" b="1" dirty="0" smtClean="0"/>
              <a:t>Merci de vous inscrire</a:t>
            </a:r>
            <a:r>
              <a:rPr lang="fr-FR" sz="2800" dirty="0" smtClean="0"/>
              <a:t> dans l'agenda des rendez-vous </a:t>
            </a:r>
            <a:r>
              <a:rPr lang="fr-FR" sz="2800" b="1" u="sng" dirty="0" smtClean="0"/>
              <a:t>auprès de nos secrétaires </a:t>
            </a:r>
            <a:r>
              <a:rPr lang="fr-FR" sz="2800" dirty="0" smtClean="0"/>
              <a:t>afin de confirmer votre prochaine consultation à la date mentionnée par votre médecin. </a:t>
            </a:r>
          </a:p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FF0066"/>
                </a:solidFill>
              </a:rPr>
              <a:t>La seule mention du rendez-vous dans le carnet de santé ne saurait vous garantir une place le jour J</a:t>
            </a:r>
            <a:endParaRPr lang="fr-FR" sz="2800" b="1" dirty="0">
              <a:solidFill>
                <a:srgbClr val="FF0066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928926" y="482189"/>
            <a:ext cx="3500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FF0066"/>
                </a:solidFill>
                <a:latin typeface="Berlin Sans FB Demi" pitchFamily="34" charset="0"/>
              </a:rPr>
              <a:t>ATTENTION</a:t>
            </a:r>
          </a:p>
        </p:txBody>
      </p:sp>
    </p:spTree>
  </p:cSld>
  <p:clrMapOvr>
    <a:masterClrMapping/>
  </p:clrMapOvr>
  <p:transition spd="slow" advTm="10281"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928926" y="482189"/>
            <a:ext cx="3500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FF0066"/>
                </a:solidFill>
                <a:latin typeface="Berlin Sans FB Demi" pitchFamily="34" charset="0"/>
              </a:rPr>
              <a:t>INFO</a:t>
            </a:r>
            <a:endParaRPr lang="fr-FR" sz="3600" b="1" dirty="0">
              <a:solidFill>
                <a:srgbClr val="FF0066"/>
              </a:solidFill>
              <a:latin typeface="Berlin Sans FB Demi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85786" y="1232287"/>
            <a:ext cx="7786742" cy="6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800" b="1" dirty="0" smtClean="0">
                <a:solidFill>
                  <a:srgbClr val="FF0066"/>
                </a:solidFill>
              </a:rPr>
              <a:t>Une URGENCE gynécologique / obstétrique ?</a:t>
            </a:r>
            <a:endParaRPr lang="fr-FR" sz="2800" b="1" dirty="0">
              <a:solidFill>
                <a:srgbClr val="FF0066"/>
              </a:solidFill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571604" y="1928808"/>
            <a:ext cx="6215106" cy="2610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800" dirty="0" smtClean="0">
                <a:ea typeface="Calibri" pitchFamily="34" charset="0"/>
                <a:cs typeface="Tahoma" pitchFamily="34" charset="0"/>
              </a:rPr>
              <a:t>Vous serez d’abord prise en charge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ahoma" pitchFamily="34" charset="0"/>
              </a:rPr>
              <a:t>par la </a:t>
            </a:r>
            <a:r>
              <a:rPr kumimoji="0" lang="fr-FR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ahoma" pitchFamily="34" charset="0"/>
              </a:rPr>
              <a:t>sage-femme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ahoma" pitchFamily="34" charset="0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ahoma" pitchFamily="34" charset="0"/>
              </a:rPr>
              <a:t>qui </a:t>
            </a:r>
            <a:r>
              <a:rPr lang="fr-FR" sz="2800" dirty="0" smtClean="0">
                <a:ea typeface="Calibri" pitchFamily="34" charset="0"/>
                <a:cs typeface="Tahoma" pitchFamily="34" charset="0"/>
              </a:rPr>
              <a:t>lèvera l’urgence ou vous orientera vers le gynécologue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800" b="1" u="sng" dirty="0" smtClean="0">
                <a:ea typeface="Calibri" pitchFamily="34" charset="0"/>
                <a:cs typeface="Tahoma" pitchFamily="34" charset="0"/>
              </a:rPr>
              <a:t>si nécessaire</a:t>
            </a:r>
            <a:r>
              <a:rPr lang="fr-FR" sz="2800" dirty="0" smtClean="0">
                <a:ea typeface="Calibri" pitchFamily="34" charset="0"/>
                <a:cs typeface="Tahoma" pitchFamily="34" charset="0"/>
              </a:rPr>
              <a:t>.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ransition spd="slow" advTm="10281"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dmin\Dropbox\PM02-01_Marketing et communication\04 - Communication\Images\LOGO NEST - Copi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58" y="4451116"/>
            <a:ext cx="1500166" cy="692384"/>
          </a:xfrm>
          <a:prstGeom prst="rect">
            <a:avLst/>
          </a:prstGeom>
          <a:noFill/>
        </p:spPr>
      </p:pic>
      <p:sp>
        <p:nvSpPr>
          <p:cNvPr id="7" name="ZoneTexte 6"/>
          <p:cNvSpPr txBox="1"/>
          <p:nvPr/>
        </p:nvSpPr>
        <p:spPr>
          <a:xfrm>
            <a:off x="928662" y="1714494"/>
            <a:ext cx="614366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dirty="0" smtClean="0"/>
              <a:t>charge des </a:t>
            </a:r>
            <a:r>
              <a:rPr lang="fr-FR" sz="2800" b="1" dirty="0"/>
              <a:t>URGENCES pédiatriques</a:t>
            </a:r>
          </a:p>
          <a:p>
            <a:pPr algn="ctr">
              <a:lnSpc>
                <a:spcPct val="150000"/>
              </a:lnSpc>
            </a:pPr>
            <a:r>
              <a:rPr lang="fr-FR" sz="4000" b="1" u="sng" dirty="0">
                <a:solidFill>
                  <a:srgbClr val="FF0066"/>
                </a:solidFill>
              </a:rPr>
              <a:t>24/24h et 7/7j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428860" y="214296"/>
            <a:ext cx="4857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FF0066"/>
                </a:solidFill>
                <a:latin typeface="Berlin Sans FB Demi" pitchFamily="34" charset="0"/>
              </a:rPr>
              <a:t>Le saviez vous ?</a:t>
            </a:r>
          </a:p>
        </p:txBody>
      </p:sp>
      <p:pic>
        <p:nvPicPr>
          <p:cNvPr id="1026" name="Picture 2" descr="C:\Users\admin\Pictures\bébé mman 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2000246"/>
            <a:ext cx="2020975" cy="1393041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357159" y="1071552"/>
            <a:ext cx="7331751" cy="6718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800" b="1" dirty="0" smtClean="0"/>
              <a:t>Consultations Pédiatriques sans RDV </a:t>
            </a:r>
            <a:r>
              <a:rPr lang="fr-FR" sz="2800" dirty="0" smtClean="0"/>
              <a:t>et prise en </a:t>
            </a:r>
            <a:endParaRPr lang="fr-FR" sz="2800" dirty="0"/>
          </a:p>
        </p:txBody>
      </p:sp>
      <p:sp>
        <p:nvSpPr>
          <p:cNvPr id="10" name="Rectangle 9"/>
          <p:cNvSpPr/>
          <p:nvPr/>
        </p:nvSpPr>
        <p:spPr>
          <a:xfrm>
            <a:off x="1428728" y="3271587"/>
            <a:ext cx="550072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800" b="1" dirty="0" smtClean="0"/>
              <a:t>au PLATEAU MEDICAL NEST </a:t>
            </a:r>
          </a:p>
          <a:p>
            <a:pPr algn="ctr">
              <a:lnSpc>
                <a:spcPct val="150000"/>
              </a:lnSpc>
            </a:pPr>
            <a:r>
              <a:rPr lang="fr-FR" sz="2000" i="1" dirty="0" smtClean="0"/>
              <a:t>(à HLM Grand Médine, près de l’école DIOR)</a:t>
            </a:r>
          </a:p>
          <a:p>
            <a:pPr algn="ctr">
              <a:lnSpc>
                <a:spcPct val="150000"/>
              </a:lnSpc>
            </a:pPr>
            <a:r>
              <a:rPr lang="fr-FR" sz="2400" b="1" dirty="0" smtClean="0">
                <a:solidFill>
                  <a:srgbClr val="FF0066"/>
                </a:solidFill>
              </a:rPr>
              <a:t>Tél: 33 835 33 </a:t>
            </a:r>
            <a:r>
              <a:rPr lang="fr-FR" sz="2400" b="1" dirty="0" err="1" smtClean="0">
                <a:solidFill>
                  <a:srgbClr val="FF0066"/>
                </a:solidFill>
              </a:rPr>
              <a:t>33</a:t>
            </a:r>
            <a:r>
              <a:rPr lang="fr-FR" sz="2400" b="1" dirty="0" smtClean="0">
                <a:solidFill>
                  <a:srgbClr val="FF0066"/>
                </a:solidFill>
              </a:rPr>
              <a:t> / 76 644 99 48</a:t>
            </a:r>
            <a:endParaRPr lang="fr-FR" sz="2400" b="1" dirty="0">
              <a:solidFill>
                <a:srgbClr val="FF0066"/>
              </a:solidFill>
            </a:endParaRPr>
          </a:p>
        </p:txBody>
      </p:sp>
    </p:spTree>
  </p:cSld>
  <p:clrMapOvr>
    <a:masterClrMapping/>
  </p:clrMapOvr>
  <p:transition spd="slow" advTm="10281"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dmin\Dropbox\PM02-01_Marketing et communication\04 - Communication\Images\LOGO NEST - Copi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58" y="4451116"/>
            <a:ext cx="1500166" cy="692384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2428860" y="214296"/>
            <a:ext cx="4857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FF0066"/>
                </a:solidFill>
                <a:latin typeface="Berlin Sans FB Demi" pitchFamily="34" charset="0"/>
              </a:rPr>
              <a:t>Bon à savoir !</a:t>
            </a:r>
            <a:endParaRPr lang="fr-FR" sz="3600" b="1" dirty="0">
              <a:solidFill>
                <a:srgbClr val="FF0066"/>
              </a:solidFill>
              <a:latin typeface="Berlin Sans FB Dem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285784" y="2857502"/>
            <a:ext cx="1014419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Consultations Sage Femme, ouvertes à toutes </a:t>
            </a:r>
          </a:p>
          <a:p>
            <a:pPr algn="ctr"/>
            <a:r>
              <a:rPr lang="fr-FR" sz="2400" b="1" dirty="0" smtClean="0"/>
              <a:t>et sans RDV tous les</a:t>
            </a:r>
          </a:p>
          <a:p>
            <a:pPr algn="ctr"/>
            <a:endParaRPr lang="fr-FR" sz="1200" dirty="0" smtClean="0"/>
          </a:p>
          <a:p>
            <a:pPr algn="ctr"/>
            <a:r>
              <a:rPr lang="fr-FR" sz="2400" b="1" dirty="0" smtClean="0"/>
              <a:t> Lundi </a:t>
            </a:r>
            <a:r>
              <a:rPr lang="fr-FR" sz="2400" dirty="0" smtClean="0"/>
              <a:t>matin</a:t>
            </a:r>
          </a:p>
          <a:p>
            <a:pPr algn="ctr"/>
            <a:r>
              <a:rPr lang="fr-FR" sz="2400" b="1" dirty="0" smtClean="0"/>
              <a:t>Mercredi </a:t>
            </a:r>
            <a:r>
              <a:rPr lang="fr-FR" sz="2400" dirty="0" smtClean="0"/>
              <a:t>matin</a:t>
            </a:r>
          </a:p>
          <a:p>
            <a:pPr algn="ctr"/>
            <a:r>
              <a:rPr lang="fr-FR" sz="2400" b="1" dirty="0" smtClean="0"/>
              <a:t>Samedi </a:t>
            </a:r>
            <a:r>
              <a:rPr lang="fr-FR" sz="2400" dirty="0" smtClean="0"/>
              <a:t>matin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571604" y="1142990"/>
            <a:ext cx="65722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FF0066"/>
                </a:solidFill>
              </a:rPr>
              <a:t>Permanence SAGE-FEMME</a:t>
            </a:r>
          </a:p>
          <a:p>
            <a:pPr algn="ctr"/>
            <a:r>
              <a:rPr lang="fr-FR" sz="3200" b="1" dirty="0" smtClean="0">
                <a:solidFill>
                  <a:srgbClr val="FF0066"/>
                </a:solidFill>
              </a:rPr>
              <a:t>au Plateau Médical NEST:</a:t>
            </a:r>
            <a:endParaRPr lang="fr-FR" sz="3200" b="1" dirty="0">
              <a:solidFill>
                <a:srgbClr val="FF0066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14546" y="2214560"/>
            <a:ext cx="5357850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dirty="0" smtClean="0"/>
              <a:t>(à HLM Grand Médine, près de l’école DIOR)</a:t>
            </a:r>
          </a:p>
        </p:txBody>
      </p:sp>
      <p:sp>
        <p:nvSpPr>
          <p:cNvPr id="14" name="ZoneTexte 13"/>
          <p:cNvSpPr txBox="1"/>
          <p:nvPr/>
        </p:nvSpPr>
        <p:spPr>
          <a:xfrm rot="20691757">
            <a:off x="6215074" y="3643320"/>
            <a:ext cx="21595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66"/>
                </a:solidFill>
              </a:rPr>
              <a:t>de 8h à 14h</a:t>
            </a:r>
            <a:endParaRPr lang="fr-FR" sz="2800" b="1" dirty="0">
              <a:solidFill>
                <a:srgbClr val="FF0066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1472" y="3571882"/>
            <a:ext cx="1972784" cy="1200329"/>
          </a:xfrm>
          <a:prstGeom prst="rect">
            <a:avLst/>
          </a:prstGeom>
          <a:ln>
            <a:solidFill>
              <a:srgbClr val="FF006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1600" b="1" dirty="0" smtClean="0"/>
              <a:t>TEL Plateau médical :</a:t>
            </a:r>
          </a:p>
          <a:p>
            <a:pPr algn="ctr">
              <a:lnSpc>
                <a:spcPct val="150000"/>
              </a:lnSpc>
            </a:pPr>
            <a:r>
              <a:rPr lang="fr-FR" sz="1600" b="1" dirty="0" smtClean="0"/>
              <a:t>33 835 33 </a:t>
            </a:r>
            <a:r>
              <a:rPr lang="fr-FR" sz="1600" b="1" dirty="0" err="1" smtClean="0"/>
              <a:t>33</a:t>
            </a:r>
            <a:r>
              <a:rPr lang="fr-FR" sz="1600" b="1" dirty="0" smtClean="0"/>
              <a:t> </a:t>
            </a:r>
          </a:p>
          <a:p>
            <a:pPr algn="ctr">
              <a:lnSpc>
                <a:spcPct val="150000"/>
              </a:lnSpc>
            </a:pPr>
            <a:r>
              <a:rPr lang="fr-FR" sz="1600" b="1" dirty="0" smtClean="0"/>
              <a:t>76 644 99 48</a:t>
            </a:r>
            <a:endParaRPr lang="fr-FR" sz="1600" b="1" dirty="0"/>
          </a:p>
        </p:txBody>
      </p:sp>
    </p:spTree>
  </p:cSld>
  <p:clrMapOvr>
    <a:masterClrMapping/>
  </p:clrMapOvr>
  <p:transition spd="slow" advTm="10281"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71472" y="928676"/>
            <a:ext cx="83581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/>
              <a:t>Une </a:t>
            </a:r>
            <a:r>
              <a:rPr lang="fr-FR" sz="3200" b="1" dirty="0" smtClean="0"/>
              <a:t>remarque</a:t>
            </a:r>
            <a:r>
              <a:rPr lang="fr-FR" sz="3200" dirty="0" smtClean="0"/>
              <a:t>?</a:t>
            </a:r>
          </a:p>
          <a:p>
            <a:pPr algn="ctr"/>
            <a:r>
              <a:rPr lang="fr-FR" sz="3200" dirty="0" smtClean="0"/>
              <a:t>Une </a:t>
            </a:r>
            <a:r>
              <a:rPr lang="fr-FR" sz="3200" b="1" dirty="0" smtClean="0"/>
              <a:t>suggestion</a:t>
            </a:r>
            <a:r>
              <a:rPr lang="fr-FR" sz="3200" dirty="0" smtClean="0"/>
              <a:t>?</a:t>
            </a:r>
          </a:p>
          <a:p>
            <a:pPr algn="ctr"/>
            <a:r>
              <a:rPr lang="fr-FR" sz="3200" dirty="0" smtClean="0"/>
              <a:t>Une </a:t>
            </a:r>
            <a:r>
              <a:rPr lang="fr-FR" sz="3200" b="1" dirty="0"/>
              <a:t>réclamation</a:t>
            </a:r>
            <a:r>
              <a:rPr lang="fr-FR" sz="3200" dirty="0"/>
              <a:t>?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643042" y="3158506"/>
            <a:ext cx="6429420" cy="1770698"/>
          </a:xfrm>
          <a:prstGeom prst="roundRect">
            <a:avLst/>
          </a:prstGeom>
          <a:ln>
            <a:solidFill>
              <a:srgbClr val="FF006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>Ecrivez nous : </a:t>
            </a:r>
            <a:r>
              <a:rPr lang="fr-FR" sz="2000" dirty="0">
                <a:hlinkClick r:id="rId2"/>
              </a:rPr>
              <a:t>contact@nest.sn</a:t>
            </a:r>
            <a:r>
              <a:rPr lang="fr-FR" sz="2000" dirty="0"/>
              <a:t> </a:t>
            </a:r>
          </a:p>
          <a:p>
            <a:pPr algn="ctr"/>
            <a:r>
              <a:rPr lang="fr-FR" dirty="0"/>
              <a:t>(Vous pouvez demander à préserver votre anonymat</a:t>
            </a:r>
            <a:r>
              <a:rPr lang="fr-FR" dirty="0" smtClean="0"/>
              <a:t>)</a:t>
            </a:r>
          </a:p>
          <a:p>
            <a:pPr algn="ctr"/>
            <a:endParaRPr lang="fr-FR" sz="2000" dirty="0"/>
          </a:p>
          <a:p>
            <a:pPr algn="ctr"/>
            <a:r>
              <a:rPr lang="fr-FR" sz="2000" dirty="0" smtClean="0"/>
              <a:t>Vous </a:t>
            </a:r>
            <a:r>
              <a:rPr lang="fr-FR" sz="2000" dirty="0"/>
              <a:t>pouvez </a:t>
            </a:r>
            <a:r>
              <a:rPr lang="fr-FR" sz="2000" dirty="0" smtClean="0"/>
              <a:t>également demander </a:t>
            </a:r>
            <a:r>
              <a:rPr lang="fr-FR" sz="2000" dirty="0"/>
              <a:t>une </a:t>
            </a:r>
            <a:r>
              <a:rPr lang="fr-FR" sz="2000" b="1" u="sng" dirty="0">
                <a:solidFill>
                  <a:srgbClr val="00B050"/>
                </a:solidFill>
              </a:rPr>
              <a:t>fiche verte de réclamation</a:t>
            </a:r>
            <a:r>
              <a:rPr lang="fr-FR" sz="2000" dirty="0">
                <a:solidFill>
                  <a:srgbClr val="00B050"/>
                </a:solidFill>
              </a:rPr>
              <a:t> </a:t>
            </a:r>
            <a:r>
              <a:rPr lang="fr-FR" sz="2000" dirty="0"/>
              <a:t>auprès de nos secrétaires à l’accueil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428860" y="142858"/>
            <a:ext cx="4857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FF0066"/>
                </a:solidFill>
                <a:latin typeface="Berlin Sans FB Demi" pitchFamily="34" charset="0"/>
              </a:rPr>
              <a:t>Nous contacter :</a:t>
            </a:r>
            <a:endParaRPr lang="fr-FR" sz="3600" b="1" dirty="0">
              <a:solidFill>
                <a:srgbClr val="FF0066"/>
              </a:solidFill>
              <a:latin typeface="Berlin Sans FB Demi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571604" y="2568361"/>
            <a:ext cx="6572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FF0066"/>
                </a:solidFill>
              </a:rPr>
              <a:t>Nous sommes à votre écoute !</a:t>
            </a:r>
            <a:endParaRPr lang="fr-FR" sz="3600" b="1" dirty="0">
              <a:solidFill>
                <a:srgbClr val="FF0066"/>
              </a:solidFill>
            </a:endParaRPr>
          </a:p>
        </p:txBody>
      </p:sp>
      <p:sp>
        <p:nvSpPr>
          <p:cNvPr id="9" name="Flèche droite 8"/>
          <p:cNvSpPr/>
          <p:nvPr/>
        </p:nvSpPr>
        <p:spPr>
          <a:xfrm>
            <a:off x="285720" y="3929072"/>
            <a:ext cx="642942" cy="375050"/>
          </a:xfrm>
          <a:prstGeom prst="rightArrow">
            <a:avLst/>
          </a:prstGeom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Picture 3" descr="C:\Users\admin\Dropbox\PM02-01_Marketing et communication\04 - Communication\Images\LOGO NEST - Copi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4451116"/>
            <a:ext cx="1500166" cy="692384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0281"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9" y="4125527"/>
            <a:ext cx="923925" cy="650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 descr="C:\Users\admin\Dropbox\PM02-01_Marketing et communication\04 - Communication\Images\LOGO NEST - Copi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-571522"/>
            <a:ext cx="5813268" cy="3375446"/>
          </a:xfrm>
          <a:prstGeom prst="rect">
            <a:avLst/>
          </a:prstGeom>
          <a:noFill/>
        </p:spPr>
      </p:pic>
      <p:sp>
        <p:nvSpPr>
          <p:cNvPr id="6" name="ZoneTexte 5"/>
          <p:cNvSpPr txBox="1"/>
          <p:nvPr/>
        </p:nvSpPr>
        <p:spPr>
          <a:xfrm>
            <a:off x="785786" y="1714494"/>
            <a:ext cx="79296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200" dirty="0" smtClean="0"/>
              <a:t>vous remercie de votre confiance</a:t>
            </a:r>
            <a:endParaRPr lang="fr-FR" sz="7200" dirty="0"/>
          </a:p>
        </p:txBody>
      </p:sp>
    </p:spTree>
  </p:cSld>
  <p:clrMapOvr>
    <a:masterClrMapping/>
  </p:clrMapOvr>
  <p:transition spd="slow" advTm="10281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243</Words>
  <Application>Microsoft Office PowerPoint</Application>
  <PresentationFormat>Affichage à l'écran (16:9)</PresentationFormat>
  <Paragraphs>48</Paragraphs>
  <Slides>9</Slides>
  <Notes>0</Notes>
  <HiddenSlides>0</HiddenSlides>
  <MMClips>1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admin</cp:lastModifiedBy>
  <cp:revision>8</cp:revision>
  <dcterms:created xsi:type="dcterms:W3CDTF">2018-11-14T12:54:11Z</dcterms:created>
  <dcterms:modified xsi:type="dcterms:W3CDTF">2018-11-15T17:02:46Z</dcterms:modified>
</cp:coreProperties>
</file>