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59" r:id="rId4"/>
    <p:sldId id="264" r:id="rId5"/>
    <p:sldId id="262" r:id="rId6"/>
    <p:sldId id="265" r:id="rId7"/>
  </p:sldIdLst>
  <p:sldSz cx="9144000" cy="6858000" type="screen4x3"/>
  <p:notesSz cx="7102475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2F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624" autoAdjust="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53FA1-322D-45E7-816E-2FA175DAFF03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8286808" cy="5549202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57158" y="1571612"/>
            <a:ext cx="8286808" cy="1500198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430380" y="1643050"/>
            <a:ext cx="4213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rgbClr val="7030A0"/>
                </a:solidFill>
                <a:latin typeface="Bauhaus 93" pitchFamily="82" charset="0"/>
              </a:rPr>
              <a:t>TARIFS 2019</a:t>
            </a:r>
          </a:p>
        </p:txBody>
      </p:sp>
      <p:pic>
        <p:nvPicPr>
          <p:cNvPr id="7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5572140"/>
            <a:ext cx="2553944" cy="1571636"/>
          </a:xfrm>
          <a:prstGeom prst="rect">
            <a:avLst/>
          </a:prstGeom>
          <a:noFill/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82CC2405-AC8E-469E-8BEB-F53843CF29A9}"/>
              </a:ext>
            </a:extLst>
          </p:cNvPr>
          <p:cNvSpPr txBox="1"/>
          <p:nvPr/>
        </p:nvSpPr>
        <p:spPr>
          <a:xfrm>
            <a:off x="6390347" y="6225230"/>
            <a:ext cx="2271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dirty="0"/>
              <a:t>PM02-SI0005</a:t>
            </a:r>
          </a:p>
          <a:p>
            <a:pPr algn="r"/>
            <a:r>
              <a:rPr lang="fr-FR" sz="800" dirty="0"/>
              <a:t>V2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2143116"/>
            <a:ext cx="7929618" cy="364333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r-FR" sz="1800" dirty="0"/>
              <a:t>Les tarifs de </a:t>
            </a:r>
            <a:r>
              <a:rPr lang="fr-FR" sz="1800" b="1" dirty="0"/>
              <a:t>l’ accouchement par voie basse ou par césarienne :</a:t>
            </a:r>
            <a:r>
              <a:rPr lang="fr-FR" sz="1800" dirty="0"/>
              <a:t> </a:t>
            </a:r>
          </a:p>
          <a:p>
            <a:pPr algn="ctr">
              <a:buNone/>
            </a:pPr>
            <a:r>
              <a:rPr lang="fr-FR" sz="1800" dirty="0"/>
              <a:t>Tarifs de base pour règlement en espèces d’accouchement non gémellaire. Ces</a:t>
            </a:r>
          </a:p>
          <a:p>
            <a:pPr algn="ctr">
              <a:buNone/>
            </a:pPr>
            <a:r>
              <a:rPr lang="fr-FR" sz="1800" dirty="0"/>
              <a:t>tarifs ne sont pas valables pour les personnes disposant d’une assurance, IPM ou</a:t>
            </a:r>
          </a:p>
          <a:p>
            <a:pPr algn="ctr">
              <a:buNone/>
            </a:pPr>
            <a:r>
              <a:rPr lang="fr-FR" sz="1800" dirty="0"/>
              <a:t>autre couverture maladie.</a:t>
            </a:r>
          </a:p>
          <a:p>
            <a:pPr algn="ctr">
              <a:buFont typeface="Wingdings" pitchFamily="2" charset="2"/>
              <a:buChar char="v"/>
            </a:pPr>
            <a:endParaRPr lang="fr-FR" sz="1800" dirty="0"/>
          </a:p>
          <a:p>
            <a:pPr algn="ctr">
              <a:buNone/>
            </a:pPr>
            <a:r>
              <a:rPr lang="fr-FR" sz="1800" dirty="0"/>
              <a:t>                  Les tarifs du programme «</a:t>
            </a:r>
            <a:r>
              <a:rPr lang="fr-FR" sz="1800" b="1" dirty="0"/>
              <a:t>Ma Sage-Femme NEST</a:t>
            </a:r>
            <a:r>
              <a:rPr lang="fr-FR" sz="1800" dirty="0"/>
              <a:t> »</a:t>
            </a:r>
            <a:r>
              <a:rPr lang="fr-FR" sz="1800" b="1" dirty="0"/>
              <a:t> et de ses conditions : </a:t>
            </a:r>
          </a:p>
          <a:p>
            <a:pPr algn="ctr">
              <a:buNone/>
            </a:pPr>
            <a:r>
              <a:rPr lang="fr-FR" sz="1800" dirty="0"/>
              <a:t>Vous donne Accès à un suivi médical de qualité, tout au long de votre grossesse, à prix préférentiel </a:t>
            </a:r>
            <a:r>
              <a:rPr lang="fr-FR" sz="1800" b="1" dirty="0"/>
              <a:t>SANS ENGAGEMENT </a:t>
            </a:r>
            <a:r>
              <a:rPr lang="fr-FR" sz="1800" dirty="0"/>
              <a:t>; le droit d’être assisté par un personnel qualifié et de bénéficier de soins de qualité lors de votre accouchement.</a:t>
            </a:r>
          </a:p>
          <a:p>
            <a:pPr algn="ctr">
              <a:buFont typeface="Wingdings" pitchFamily="2" charset="2"/>
              <a:buChar char="v"/>
            </a:pPr>
            <a:endParaRPr lang="fr-FR" sz="1800" dirty="0"/>
          </a:p>
        </p:txBody>
      </p:sp>
      <p:pic>
        <p:nvPicPr>
          <p:cNvPr id="6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-214338"/>
            <a:ext cx="2714644" cy="1670527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928662" y="1714488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00100" y="335756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dirty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  <a:endParaRPr lang="fr-FR" sz="5400" b="1" cap="none" spc="0" dirty="0">
              <a:ln w="11430"/>
              <a:solidFill>
                <a:schemeClr val="accent4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37469" y="1211033"/>
            <a:ext cx="513486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3600" b="1" dirty="0">
                <a:ln w="11430">
                  <a:noFill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Découvrez NOS TARIFS:</a:t>
            </a:r>
            <a:endParaRPr lang="fr-FR" sz="3600" b="1" cap="none" spc="0" dirty="0">
              <a:ln w="11430">
                <a:noFill/>
              </a:ln>
              <a:solidFill>
                <a:schemeClr val="accent4">
                  <a:lumMod val="75000"/>
                </a:scheme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14480" y="1357298"/>
            <a:ext cx="5510251" cy="368990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71406" y="1670221"/>
            <a:ext cx="4338000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et/ou Sage Femme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double  </a:t>
            </a:r>
            <a:r>
              <a:rPr lang="fr-FR" baseline="30000" dirty="0">
                <a:solidFill>
                  <a:schemeClr val="bg1"/>
                </a:solidFill>
              </a:rPr>
              <a:t>(2)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573490" y="1670221"/>
            <a:ext cx="4499104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anesthésiste 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double  </a:t>
            </a:r>
            <a:r>
              <a:rPr lang="fr-FR" baseline="30000" dirty="0">
                <a:solidFill>
                  <a:schemeClr val="bg1"/>
                </a:solidFill>
              </a:rPr>
              <a:t>(2)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00034" y="1162989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857752" y="1162989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285852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470 000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652428" y="5048920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       </a:t>
            </a:r>
            <a:r>
              <a:rPr lang="fr-FR" sz="2800" b="1" dirty="0">
                <a:solidFill>
                  <a:srgbClr val="7030A0"/>
                </a:solidFill>
              </a:rPr>
              <a:t>880 000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9207" y="6140255"/>
            <a:ext cx="88019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</a:t>
            </a:r>
          </a:p>
          <a:p>
            <a:pPr lvl="0"/>
            <a:r>
              <a:rPr lang="fr-FR" sz="1200" i="1" baseline="30000" dirty="0">
                <a:solidFill>
                  <a:srgbClr val="7E2FA1"/>
                </a:solidFill>
              </a:rPr>
              <a:t>(2) </a:t>
            </a:r>
            <a:r>
              <a:rPr lang="fr-FR" sz="1200" b="1" i="1" dirty="0">
                <a:solidFill>
                  <a:srgbClr val="7E2FA1"/>
                </a:solidFill>
              </a:rPr>
              <a:t>Supplément chambre individuelle:</a:t>
            </a:r>
            <a:r>
              <a:rPr lang="fr-FR" sz="1200" i="1" dirty="0">
                <a:solidFill>
                  <a:srgbClr val="7E2FA1"/>
                </a:solidFill>
              </a:rPr>
              <a:t> Prévoir +20 000 </a:t>
            </a:r>
            <a:r>
              <a:rPr lang="fr-FR" sz="1200" i="1" dirty="0" err="1">
                <a:solidFill>
                  <a:srgbClr val="7E2FA1"/>
                </a:solidFill>
              </a:rPr>
              <a:t>Fcfa</a:t>
            </a:r>
            <a:r>
              <a:rPr lang="fr-FR" sz="1200" i="1" dirty="0">
                <a:solidFill>
                  <a:srgbClr val="7E2FA1"/>
                </a:solidFill>
              </a:rPr>
              <a:t> par jour d’hospitalisation (sur le tarif global de l’accouchement) pour être en chambre individuelle, sous réserve de disponibilité</a:t>
            </a: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2714612" y="214290"/>
            <a:ext cx="6357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dirty="0"/>
              <a:t>Tarifs Accouchement de base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4282" y="5631436"/>
            <a:ext cx="31436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b="1" i="1" dirty="0">
                <a:solidFill>
                  <a:srgbClr val="7E2FA1"/>
                </a:solidFill>
              </a:rPr>
              <a:t>Nb: Péridurale (+120 000 FCFA)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571604" y="1357298"/>
            <a:ext cx="5653127" cy="3785576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428596" y="1643050"/>
            <a:ext cx="4071966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</a:t>
            </a:r>
            <a:r>
              <a:rPr lang="fr-FR" b="1" dirty="0">
                <a:solidFill>
                  <a:schemeClr val="bg1"/>
                </a:solidFill>
              </a:rPr>
              <a:t>votre 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Sage Femme ou votre Gynécologue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="1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(2)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2 jours d’hospitalisation </a:t>
            </a:r>
            <a:r>
              <a:rPr lang="fr-FR" dirty="0">
                <a:solidFill>
                  <a:schemeClr val="bg1"/>
                </a:solidFill>
              </a:rPr>
              <a:t>en chambre double</a:t>
            </a:r>
            <a:r>
              <a:rPr lang="fr-FR" b="1" baseline="30000" dirty="0">
                <a:solidFill>
                  <a:schemeClr val="bg1"/>
                </a:solidFill>
              </a:rPr>
              <a:t>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930680" y="1643051"/>
            <a:ext cx="399903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</a:t>
            </a:r>
            <a:r>
              <a:rPr lang="fr-FR" b="1" dirty="0">
                <a:solidFill>
                  <a:schemeClr val="bg1"/>
                </a:solidFill>
              </a:rPr>
              <a:t>votre</a:t>
            </a:r>
            <a:r>
              <a:rPr lang="fr-FR" dirty="0">
                <a:solidFill>
                  <a:schemeClr val="bg1"/>
                </a:solidFill>
              </a:rPr>
              <a:t> </a:t>
            </a:r>
            <a:r>
              <a:rPr lang="fr-FR" b="1" dirty="0">
                <a:solidFill>
                  <a:schemeClr val="bg1"/>
                </a:solidFill>
              </a:rPr>
              <a:t>Gynécologue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r>
              <a:rPr lang="fr-FR" b="1" dirty="0">
                <a:solidFill>
                  <a:schemeClr val="bg1"/>
                </a:solidFill>
              </a:rPr>
              <a:t>, un médecin  anesthésiste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(2)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4 jours d’hospitalisation </a:t>
            </a:r>
            <a:r>
              <a:rPr lang="fr-FR" dirty="0">
                <a:solidFill>
                  <a:schemeClr val="bg1"/>
                </a:solidFill>
              </a:rPr>
              <a:t>en chambre double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00034" y="1162989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000628" y="1162989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198937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250 000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795304" y="5072074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592 000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-142908" y="65766"/>
            <a:ext cx="91440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200" dirty="0"/>
              <a:t>Tarifs Accouchement </a:t>
            </a:r>
            <a:r>
              <a:rPr lang="fr-FR" sz="3200" dirty="0">
                <a:solidFill>
                  <a:srgbClr val="FFC000"/>
                </a:solidFill>
                <a:latin typeface="Bauhaus 93" pitchFamily="82" charset="0"/>
              </a:rPr>
              <a:t>« SOCIAL » </a:t>
            </a:r>
          </a:p>
          <a:p>
            <a:pPr algn="r"/>
            <a:r>
              <a:rPr lang="fr-FR" sz="3200" dirty="0">
                <a:solidFill>
                  <a:srgbClr val="FFC000"/>
                </a:solidFill>
                <a:latin typeface="Bauhaus 93" pitchFamily="82" charset="0"/>
              </a:rPr>
              <a:t>ou « MA SAGE-FEMME NEST»</a:t>
            </a:r>
            <a:r>
              <a:rPr lang="fr-FR" sz="3200" dirty="0"/>
              <a:t>*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406" y="5657695"/>
            <a:ext cx="89894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/>
            <a:r>
              <a:rPr lang="fr-FR" sz="1200" i="1" baseline="30000" dirty="0">
                <a:solidFill>
                  <a:srgbClr val="7E2FA1"/>
                </a:solidFill>
              </a:rPr>
              <a:t>(1) </a:t>
            </a:r>
            <a:r>
              <a:rPr lang="fr-FR" sz="1200" i="1" dirty="0">
                <a:solidFill>
                  <a:srgbClr val="7E2FA1"/>
                </a:solidFill>
              </a:rPr>
              <a:t> En cas d’accouchement par un gynécologue, votre adhésion à ce tarif dépend de  son acceptation et de sa validation .</a:t>
            </a:r>
          </a:p>
          <a:p>
            <a:pPr marL="228600" lvl="0" indent="-228600"/>
            <a:r>
              <a:rPr lang="fr-FR" sz="1200" i="1" baseline="30000" dirty="0">
                <a:solidFill>
                  <a:srgbClr val="7E2FA1"/>
                </a:solidFill>
              </a:rPr>
              <a:t>(2)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 </a:t>
            </a:r>
          </a:p>
          <a:p>
            <a:pPr lvl="0"/>
            <a:r>
              <a:rPr lang="fr-FR" sz="1200" b="1" i="1" dirty="0">
                <a:solidFill>
                  <a:srgbClr val="7030A0"/>
                </a:solidFill>
              </a:rPr>
              <a:t>*Conditions d’éligibilité au Tarif Accouchement « SOCIAL » ou « Ma Sage Femme NEST » : </a:t>
            </a:r>
            <a:r>
              <a:rPr lang="fr-FR" sz="1200" i="1" dirty="0">
                <a:solidFill>
                  <a:srgbClr val="7030A0"/>
                </a:solidFill>
              </a:rPr>
              <a:t>Votre suivi de grossesse a été effectué chez NEST depuis le début de votre grossesse (sauf cas exceptionnel), Vous ne bénéficiez d'aucune couverture médicale, La prise en charge médicale nécessaire à votre situation personnelle est bien incluse dans le cadre de la politique sociale de NEST – Renseignez-vous auprès de votre gynécologue ou sage femme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12386" y="5214950"/>
            <a:ext cx="24883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i="1" dirty="0">
                <a:solidFill>
                  <a:srgbClr val="FFC000"/>
                </a:solidFill>
              </a:rPr>
              <a:t>NB: Péridurale (+120 000 FCFA)</a:t>
            </a:r>
            <a:endParaRPr lang="fr-FR" sz="1400" i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à coins arrondis 27"/>
          <p:cNvSpPr/>
          <p:nvPr/>
        </p:nvSpPr>
        <p:spPr>
          <a:xfrm>
            <a:off x="71438" y="1785926"/>
            <a:ext cx="8929718" cy="3786214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u="sng" dirty="0"/>
              <a:t>Le forfait comprend:</a:t>
            </a:r>
          </a:p>
          <a:p>
            <a:pPr>
              <a:buFont typeface="Wingdings" pitchFamily="2" charset="2"/>
              <a:buChar char="ü"/>
            </a:pPr>
            <a:r>
              <a:rPr lang="fr-FR" sz="2000" b="1" dirty="0"/>
              <a:t>6 consultations par votre Sage Femme </a:t>
            </a:r>
          </a:p>
          <a:p>
            <a:pPr>
              <a:buFont typeface="Wingdings" pitchFamily="2" charset="2"/>
              <a:buChar char="ü"/>
            </a:pPr>
            <a:r>
              <a:rPr lang="fr-FR" sz="2000" b="1" dirty="0"/>
              <a:t>3 échographies</a:t>
            </a:r>
          </a:p>
          <a:p>
            <a:pPr>
              <a:buFont typeface="Wingdings" pitchFamily="2" charset="2"/>
              <a:buChar char="ü"/>
            </a:pPr>
            <a:r>
              <a:rPr lang="fr-FR" sz="2000" b="1" dirty="0"/>
              <a:t>Traitement préventif contre le tétanos et le paludisme</a:t>
            </a:r>
          </a:p>
          <a:p>
            <a:pPr>
              <a:buFont typeface="Wingdings" pitchFamily="2" charset="2"/>
              <a:buChar char="ü"/>
            </a:pPr>
            <a:r>
              <a:rPr lang="fr-FR" sz="2000" b="1" dirty="0"/>
              <a:t>Votre carnet de Santé comprenant tout le suivi de votre grossesse</a:t>
            </a:r>
          </a:p>
          <a:p>
            <a:pPr>
              <a:buFont typeface="Wingdings" pitchFamily="2" charset="2"/>
              <a:buChar char="ü"/>
            </a:pPr>
            <a:r>
              <a:rPr lang="fr-FR" sz="2000" b="1" dirty="0"/>
              <a:t>1 Cours de préparation à l’accouchement </a:t>
            </a:r>
            <a:endParaRPr lang="fr-FR" sz="2000" dirty="0"/>
          </a:p>
          <a:p>
            <a:r>
              <a:rPr lang="fr-FR" sz="2000" b="1" u="sng" dirty="0"/>
              <a:t>En plus… :</a:t>
            </a:r>
          </a:p>
          <a:p>
            <a:pPr>
              <a:buFont typeface="Wingdings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Possibilité d’avoir gratuitement un 2e avis médical par un praticien NEST </a:t>
            </a:r>
            <a:r>
              <a:rPr lang="fr-FR" sz="2000" b="1" baseline="30000" dirty="0">
                <a:solidFill>
                  <a:schemeClr val="bg1"/>
                </a:solidFill>
              </a:rPr>
              <a:t>(1)</a:t>
            </a:r>
          </a:p>
          <a:p>
            <a:pPr>
              <a:buFont typeface="Wingdings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Vous ouvre le droit de bénéficier de l’accouchement « Ma sage-femme NEST »</a:t>
            </a:r>
            <a:endParaRPr lang="fr-FR" sz="2000" dirty="0"/>
          </a:p>
        </p:txBody>
      </p:sp>
      <p:sp>
        <p:nvSpPr>
          <p:cNvPr id="9" name="ZoneTexte 8"/>
          <p:cNvSpPr txBox="1"/>
          <p:nvPr/>
        </p:nvSpPr>
        <p:spPr>
          <a:xfrm>
            <a:off x="3286116" y="5072074"/>
            <a:ext cx="5786478" cy="510778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90 000 </a:t>
            </a:r>
            <a:r>
              <a:rPr lang="fr-FR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Fcfa</a:t>
            </a:r>
            <a:r>
              <a:rPr lang="fr-F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(payable en 3 fois)</a:t>
            </a:r>
            <a:endParaRPr lang="fr-FR" sz="12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785786" y="-71462"/>
            <a:ext cx="82868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dirty="0"/>
              <a:t>Profitez vite du forfait Suivi </a:t>
            </a:r>
          </a:p>
          <a:p>
            <a:pPr algn="r"/>
            <a:r>
              <a:rPr lang="fr-FR" sz="4000" dirty="0"/>
              <a:t>« </a:t>
            </a:r>
            <a:r>
              <a:rPr lang="fr-FR" sz="4000" dirty="0">
                <a:solidFill>
                  <a:srgbClr val="FFC000"/>
                </a:solidFill>
                <a:latin typeface="Bauhaus 93" pitchFamily="82" charset="0"/>
              </a:rPr>
              <a:t>Ma sage-femme NEST</a:t>
            </a:r>
            <a:r>
              <a:rPr lang="fr-FR" sz="4000" dirty="0"/>
              <a:t> »</a:t>
            </a:r>
            <a:r>
              <a:rPr lang="fr-FR" sz="4000" dirty="0">
                <a:solidFill>
                  <a:srgbClr val="FFC000"/>
                </a:solidFill>
                <a:latin typeface="Bauhaus 93" pitchFamily="82" charset="0"/>
              </a:rPr>
              <a:t> </a:t>
            </a:r>
            <a:r>
              <a:rPr lang="fr-FR" sz="4000" dirty="0"/>
              <a:t>*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4282" y="5715016"/>
            <a:ext cx="87154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1200" b="1" i="1" dirty="0">
                <a:solidFill>
                  <a:srgbClr val="7030A0"/>
                </a:solidFill>
              </a:rPr>
              <a:t>*Conditions pour bénéficier du forfait suivi : </a:t>
            </a:r>
            <a:r>
              <a:rPr lang="fr-FR" sz="1200" i="1" dirty="0">
                <a:solidFill>
                  <a:srgbClr val="7030A0"/>
                </a:solidFill>
              </a:rPr>
              <a:t>Vous êtes éligibles si: Votre suivi de grossesse depuis le 1</a:t>
            </a:r>
            <a:r>
              <a:rPr lang="fr-FR" sz="1200" i="1" baseline="30000" dirty="0">
                <a:solidFill>
                  <a:srgbClr val="7030A0"/>
                </a:solidFill>
              </a:rPr>
              <a:t>er</a:t>
            </a:r>
            <a:r>
              <a:rPr lang="fr-FR" sz="1200" i="1" dirty="0">
                <a:solidFill>
                  <a:srgbClr val="7030A0"/>
                </a:solidFill>
              </a:rPr>
              <a:t> trimestre est effectué chez NEST ou auprès d’une sage-femme partenaire (si vous avez dépassé le 1</a:t>
            </a:r>
            <a:r>
              <a:rPr lang="fr-FR" sz="1200" i="1" baseline="30000" dirty="0">
                <a:solidFill>
                  <a:srgbClr val="7030A0"/>
                </a:solidFill>
              </a:rPr>
              <a:t>er</a:t>
            </a:r>
            <a:r>
              <a:rPr lang="fr-FR" sz="1200" i="1" dirty="0">
                <a:solidFill>
                  <a:srgbClr val="7030A0"/>
                </a:solidFill>
              </a:rPr>
              <a:t> trimestre de grossesse, le tarif peut être ajusté), Vous ne bénéficiez d'aucune couverture médicale, La prise en charge médicale nécessaire à votre situation personnelle est bien incluse dans le cadre de la politique sociale de NEST, Possibilité d’évacuation vers une autre structure pour examens ou analyses complémentaires non pris en charge </a:t>
            </a:r>
          </a:p>
          <a:p>
            <a:r>
              <a:rPr lang="fr-FR" sz="1200" i="1" dirty="0">
                <a:solidFill>
                  <a:srgbClr val="7030A0"/>
                </a:solidFill>
              </a:rPr>
              <a:t>(1) le second avis médical vous est autorisé une seule fois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0" y="1149478"/>
            <a:ext cx="5500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7E2FA1"/>
                </a:solidFill>
                <a:latin typeface="Arial" pitchFamily="34" charset="0"/>
                <a:cs typeface="Arial" pitchFamily="34" charset="0"/>
              </a:rPr>
              <a:t>Pour un suivi assuré tout au long de votre grossesse!</a:t>
            </a:r>
          </a:p>
        </p:txBody>
      </p:sp>
      <p:sp>
        <p:nvSpPr>
          <p:cNvPr id="2050" name="AutoShape 2" descr="Résultat de recherche d'images pour &quot;ventre femme noire enceint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52" name="AutoShape 4" descr="Résultat de recherche d'images pour &quot;ventre femme noire enceint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7" name="Picture 3" descr="C:\Users\admin\Dropbox\PM02-01_Marketing et communication\04 - Communication\Images\écho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072198" y="1142984"/>
            <a:ext cx="2789040" cy="1857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8229600" cy="1143000"/>
          </a:xfrm>
          <a:solidFill>
            <a:schemeClr val="accent4">
              <a:lumMod val="75000"/>
            </a:schemeClr>
          </a:solidFill>
        </p:spPr>
        <p:txBody>
          <a:bodyPr/>
          <a:lstStyle/>
          <a:p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INFOS PRATIQUES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0" y="1428736"/>
            <a:ext cx="871543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Vous souhaitez venir nous voir ?  2 adresses :</a:t>
            </a:r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r>
              <a:rPr lang="fr-FR" sz="1400" b="1" dirty="0"/>
              <a:t>Pour prendre RDV : appelez les numéro des standards.</a:t>
            </a:r>
          </a:p>
          <a:p>
            <a:pPr algn="ctr"/>
            <a:r>
              <a:rPr lang="fr-FR" sz="1400" b="1" dirty="0"/>
              <a:t> Pour nous contacter par mail : </a:t>
            </a:r>
            <a:r>
              <a:rPr lang="fr-FR" sz="1400" dirty="0"/>
              <a:t>contact@nest.sn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Tarifs Consultations :</a:t>
            </a:r>
          </a:p>
          <a:p>
            <a:pPr algn="ctr"/>
            <a:r>
              <a:rPr lang="fr-FR" sz="1400" b="1" dirty="0"/>
              <a:t>Vous trouverez ci dessous quelques tarifs, à titre indicatif :</a:t>
            </a:r>
          </a:p>
          <a:p>
            <a:pPr algn="ctr"/>
            <a:r>
              <a:rPr lang="fr-FR" sz="1400" i="1" dirty="0"/>
              <a:t>– Consultation gynécologique : à partir de 16 000 Fcfa (Tarif jour)</a:t>
            </a:r>
            <a:br>
              <a:rPr lang="fr-FR" sz="1400" i="1" dirty="0"/>
            </a:br>
            <a:r>
              <a:rPr lang="fr-FR" sz="1400" i="1" dirty="0"/>
              <a:t>– Consultation Sage-Femme : 10 000 Fcfa</a:t>
            </a:r>
            <a:br>
              <a:rPr lang="fr-FR" sz="1400" i="1" dirty="0"/>
            </a:br>
            <a:r>
              <a:rPr lang="fr-FR" sz="1400" i="1" dirty="0"/>
              <a:t>– Consultation pédiatrique : à partir de 16 000 Fcfa (Tarif jour)</a:t>
            </a:r>
          </a:p>
          <a:p>
            <a:pPr algn="ctr"/>
            <a:r>
              <a:rPr lang="fr-FR" sz="1400" i="1" dirty="0"/>
              <a:t>– Accouchement Voie Basse : à partir de 250 000 </a:t>
            </a:r>
            <a:r>
              <a:rPr lang="fr-FR" sz="1400" i="1" dirty="0" err="1"/>
              <a:t>Fcfa</a:t>
            </a:r>
            <a:br>
              <a:rPr lang="fr-FR" sz="1400" i="1" dirty="0"/>
            </a:br>
            <a:r>
              <a:rPr lang="fr-FR" sz="1400" i="1" dirty="0"/>
              <a:t>– Accouchement césarienne : à partir de 592 000 </a:t>
            </a:r>
            <a:r>
              <a:rPr lang="fr-FR" sz="1400" i="1" dirty="0" err="1"/>
              <a:t>Fcfa</a:t>
            </a:r>
            <a:br>
              <a:rPr lang="fr-FR" sz="1400" i="1" dirty="0"/>
            </a:br>
            <a:r>
              <a:rPr lang="fr-FR" sz="1400" i="1" dirty="0"/>
              <a:t>– Péridurale : 120 000 </a:t>
            </a:r>
            <a:r>
              <a:rPr lang="fr-FR" sz="1400" i="1" dirty="0" err="1"/>
              <a:t>Fcfa</a:t>
            </a:r>
            <a:endParaRPr lang="fr-FR" sz="1400" i="1" dirty="0"/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Dans le cadre du programme « Ma Sage-Femme NEST » :</a:t>
            </a:r>
            <a:br>
              <a:rPr lang="fr-FR" sz="1400" b="1" dirty="0"/>
            </a:br>
            <a:r>
              <a:rPr lang="fr-FR" sz="1400" i="1" dirty="0"/>
              <a:t>– Suivi complet de votre grossesse par votre Sage-Femme NEST :  90 000 Fcfa</a:t>
            </a:r>
            <a:endParaRPr lang="fr-FR" sz="1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500034" y="1928802"/>
            <a:ext cx="4000528" cy="147732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Clinique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64 Liberté 6 Extension VDN Nord,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33 867 58 </a:t>
            </a:r>
            <a:r>
              <a:rPr lang="fr-FR" dirty="0" err="1">
                <a:solidFill>
                  <a:schemeClr val="bg1"/>
                </a:solidFill>
              </a:rPr>
              <a:t>58</a:t>
            </a:r>
            <a:r>
              <a:rPr lang="fr-FR" dirty="0">
                <a:solidFill>
                  <a:schemeClr val="bg1"/>
                </a:solidFill>
              </a:rPr>
              <a:t> / 76 504 73 42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643406" y="1928802"/>
            <a:ext cx="4071998" cy="147732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Plateau médical :</a:t>
            </a:r>
            <a:br>
              <a:rPr lang="fr-FR" b="1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546 HLM Grand Médine,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33 835 33 </a:t>
            </a:r>
            <a:r>
              <a:rPr lang="fr-FR" dirty="0" err="1">
                <a:solidFill>
                  <a:schemeClr val="bg1"/>
                </a:solidFill>
              </a:rPr>
              <a:t>33</a:t>
            </a:r>
            <a:r>
              <a:rPr lang="fr-FR" dirty="0">
                <a:solidFill>
                  <a:schemeClr val="bg1"/>
                </a:solidFill>
              </a:rPr>
              <a:t> / 76 644 99 48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5717</TotalTime>
  <Words>518</Words>
  <Application>Microsoft Office PowerPoint</Application>
  <PresentationFormat>Affichage à l'écran (4:3)</PresentationFormat>
  <Paragraphs>102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Bauhaus 93</vt:lpstr>
      <vt:lpstr>Calibri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INFOS PRATIQUES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Lauriane</cp:lastModifiedBy>
  <cp:revision>53</cp:revision>
  <dcterms:created xsi:type="dcterms:W3CDTF">2018-01-25T16:59:22Z</dcterms:created>
  <dcterms:modified xsi:type="dcterms:W3CDTF">2019-11-07T15:38:58Z</dcterms:modified>
</cp:coreProperties>
</file>