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752407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05167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19735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15513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488685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712395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16816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09773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12287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689080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22012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094335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5010" y="642918"/>
            <a:ext cx="7894375" cy="5286412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3595670" y="1357298"/>
            <a:ext cx="4714908" cy="3786214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3809984" y="2786058"/>
            <a:ext cx="4213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>
                <a:solidFill>
                  <a:srgbClr val="7030A0"/>
                </a:solidFill>
                <a:latin typeface="Bauhaus 93" pitchFamily="82" charset="0"/>
              </a:rPr>
              <a:t>TARIFS </a:t>
            </a:r>
            <a:r>
              <a:rPr lang="fr-FR" sz="5400" b="1" dirty="0" smtClean="0">
                <a:solidFill>
                  <a:srgbClr val="7030A0"/>
                </a:solidFill>
                <a:latin typeface="Bauhaus 93" pitchFamily="82" charset="0"/>
              </a:rPr>
              <a:t>2020</a:t>
            </a:r>
            <a:endParaRPr lang="fr-FR" sz="5400" b="1" dirty="0">
              <a:solidFill>
                <a:srgbClr val="7030A0"/>
              </a:solidFill>
              <a:latin typeface="Bauhaus 93" pitchFamily="82" charset="0"/>
            </a:endParaRPr>
          </a:p>
        </p:txBody>
      </p:sp>
      <p:pic>
        <p:nvPicPr>
          <p:cNvPr id="7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5643578"/>
            <a:ext cx="2553944" cy="15716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78496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38481" y="1357298"/>
            <a:ext cx="5510251" cy="3689900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1595406" y="1670222"/>
            <a:ext cx="4338000" cy="3473291"/>
          </a:xfrm>
          <a:prstGeom prst="roundRect">
            <a:avLst/>
          </a:prstGeom>
          <a:solidFill>
            <a:schemeClr val="accent3">
              <a:lumMod val="75000"/>
              <a:alpha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</a:t>
            </a:r>
            <a:r>
              <a:rPr lang="fr-FR" b="1" dirty="0">
                <a:solidFill>
                  <a:schemeClr val="bg1"/>
                </a:solidFill>
              </a:rPr>
              <a:t> Gynécologue 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 smtClean="0">
                <a:solidFill>
                  <a:schemeClr val="bg1"/>
                </a:solidFill>
              </a:rPr>
              <a:t>pédiatre</a:t>
            </a:r>
            <a:endParaRPr lang="fr-FR" b="1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3 jours d’hospitalisation </a:t>
            </a:r>
            <a:r>
              <a:rPr lang="fr-FR" dirty="0">
                <a:solidFill>
                  <a:schemeClr val="bg1"/>
                </a:solidFill>
              </a:rPr>
              <a:t>en chambre </a:t>
            </a:r>
            <a:r>
              <a:rPr lang="fr-FR" dirty="0" smtClean="0">
                <a:solidFill>
                  <a:schemeClr val="bg1"/>
                </a:solidFill>
              </a:rPr>
              <a:t>individuelle  </a:t>
            </a:r>
            <a:endParaRPr lang="fr-FR" baseline="30000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097490" y="1670222"/>
            <a:ext cx="4499104" cy="3473291"/>
          </a:xfrm>
          <a:prstGeom prst="roundRect">
            <a:avLst/>
          </a:prstGeom>
          <a:solidFill>
            <a:schemeClr val="accent3">
              <a:lumMod val="75000"/>
              <a:alpha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 </a:t>
            </a:r>
            <a:r>
              <a:rPr lang="fr-FR" b="1" dirty="0">
                <a:solidFill>
                  <a:schemeClr val="bg1"/>
                </a:solidFill>
              </a:rPr>
              <a:t>Gynécologue, un médecin anesthésiste 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 et l’équipe opératoire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 smtClean="0">
                <a:solidFill>
                  <a:schemeClr val="bg1"/>
                </a:solidFill>
              </a:rPr>
              <a:t>pédiatre</a:t>
            </a:r>
            <a:endParaRPr lang="fr-FR" b="1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5 jours d’hospitalisation </a:t>
            </a:r>
            <a:r>
              <a:rPr lang="fr-FR" dirty="0">
                <a:solidFill>
                  <a:schemeClr val="bg1"/>
                </a:solidFill>
              </a:rPr>
              <a:t>en chambre </a:t>
            </a:r>
            <a:r>
              <a:rPr lang="fr-FR" dirty="0" smtClean="0">
                <a:solidFill>
                  <a:schemeClr val="bg1"/>
                </a:solidFill>
              </a:rPr>
              <a:t>individuelle  </a:t>
            </a:r>
            <a:endParaRPr lang="fr-FR" baseline="30000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024034" y="1162990"/>
            <a:ext cx="3787200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Voie basse 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381752" y="1162990"/>
            <a:ext cx="3786214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Césarienne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809853" y="5072074"/>
            <a:ext cx="2372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7030A0"/>
                </a:solidFill>
              </a:rPr>
              <a:t>501 </a:t>
            </a:r>
            <a:r>
              <a:rPr lang="fr-FR" sz="2800" b="1" dirty="0">
                <a:solidFill>
                  <a:srgbClr val="7030A0"/>
                </a:solidFill>
              </a:rPr>
              <a:t>000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176428" y="5048920"/>
            <a:ext cx="2562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       </a:t>
            </a:r>
            <a:r>
              <a:rPr lang="fr-FR" sz="2800" b="1" dirty="0" smtClean="0">
                <a:solidFill>
                  <a:srgbClr val="7030A0"/>
                </a:solidFill>
              </a:rPr>
              <a:t>947 00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23208" y="6140256"/>
            <a:ext cx="880194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1200" i="1" baseline="30000" dirty="0">
                <a:solidFill>
                  <a:srgbClr val="7E2FA1"/>
                </a:solidFill>
              </a:rPr>
              <a:t>(1)</a:t>
            </a:r>
            <a:r>
              <a:rPr lang="fr-FR" sz="1200" i="1" dirty="0">
                <a:solidFill>
                  <a:srgbClr val="7E2FA1"/>
                </a:solidFill>
              </a:rPr>
              <a:t> Le tarif de la pharmacie peut être réévalué à la </a:t>
            </a:r>
            <a:r>
              <a:rPr lang="fr-FR" sz="1200" i="1" dirty="0" smtClean="0">
                <a:solidFill>
                  <a:srgbClr val="7E2FA1"/>
                </a:solidFill>
              </a:rPr>
              <a:t>sortie</a:t>
            </a:r>
            <a:endParaRPr lang="fr-FR" sz="1200" i="1" dirty="0">
              <a:solidFill>
                <a:srgbClr val="7E2FA1"/>
              </a:solidFill>
            </a:endParaRPr>
          </a:p>
        </p:txBody>
      </p:sp>
      <p:pic>
        <p:nvPicPr>
          <p:cNvPr id="11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3968" y="-214338"/>
            <a:ext cx="2714644" cy="167052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4238612" y="214290"/>
            <a:ext cx="63579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000" b="1" dirty="0" smtClean="0"/>
              <a:t>1</a:t>
            </a:r>
            <a:r>
              <a:rPr lang="fr-FR" sz="4000" b="1" baseline="30000" dirty="0" smtClean="0"/>
              <a:t>ère</a:t>
            </a:r>
            <a:r>
              <a:rPr lang="fr-FR" sz="4000" b="1" dirty="0" smtClean="0"/>
              <a:t> Catégorie</a:t>
            </a:r>
            <a:endParaRPr lang="fr-FR" sz="4000" b="1" dirty="0"/>
          </a:p>
        </p:txBody>
      </p:sp>
      <p:sp>
        <p:nvSpPr>
          <p:cNvPr id="16" name="Rectangle 15"/>
          <p:cNvSpPr/>
          <p:nvPr/>
        </p:nvSpPr>
        <p:spPr>
          <a:xfrm>
            <a:off x="1738283" y="5631436"/>
            <a:ext cx="65383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>
                <a:solidFill>
                  <a:srgbClr val="7E2FA1"/>
                </a:solidFill>
              </a:rPr>
              <a:t>Nb: Péridurale (+</a:t>
            </a:r>
            <a:r>
              <a:rPr lang="fr-FR" b="1" i="1" dirty="0" smtClean="0">
                <a:solidFill>
                  <a:srgbClr val="7E2FA1"/>
                </a:solidFill>
              </a:rPr>
              <a:t>130 </a:t>
            </a:r>
            <a:r>
              <a:rPr lang="fr-FR" b="1" i="1" dirty="0">
                <a:solidFill>
                  <a:srgbClr val="7E2FA1"/>
                </a:solidFill>
              </a:rPr>
              <a:t>000 FCFA</a:t>
            </a:r>
            <a:r>
              <a:rPr lang="fr-FR" b="1" i="1" dirty="0" smtClean="0">
                <a:solidFill>
                  <a:srgbClr val="7E2FA1"/>
                </a:solidFill>
              </a:rPr>
              <a:t>) </a:t>
            </a:r>
            <a:r>
              <a:rPr lang="fr-FR" b="1" dirty="0">
                <a:solidFill>
                  <a:srgbClr val="7030A0"/>
                </a:solidFill>
              </a:rPr>
              <a:t>non </a:t>
            </a:r>
            <a:r>
              <a:rPr lang="fr-FR" b="1" dirty="0" smtClean="0">
                <a:solidFill>
                  <a:srgbClr val="7030A0"/>
                </a:solidFill>
              </a:rPr>
              <a:t>prise </a:t>
            </a:r>
            <a:r>
              <a:rPr lang="fr-FR" b="1" dirty="0">
                <a:solidFill>
                  <a:srgbClr val="7030A0"/>
                </a:solidFill>
              </a:rPr>
              <a:t>en charge par </a:t>
            </a:r>
            <a:r>
              <a:rPr lang="fr-FR" b="1" dirty="0" smtClean="0">
                <a:solidFill>
                  <a:srgbClr val="7030A0"/>
                </a:solidFill>
              </a:rPr>
              <a:t>l’assurance</a:t>
            </a:r>
            <a:endParaRPr lang="fr-FR" dirty="0"/>
          </a:p>
          <a:p>
            <a:pPr lvl="0"/>
            <a:endParaRPr lang="fr-FR" b="1" i="1" dirty="0">
              <a:solidFill>
                <a:srgbClr val="7E2FA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163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095605" y="1357298"/>
            <a:ext cx="5653127" cy="3785576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1952596" y="1643051"/>
            <a:ext cx="4000528" cy="3473291"/>
          </a:xfrm>
          <a:prstGeom prst="roundRect">
            <a:avLst/>
          </a:prstGeom>
          <a:solidFill>
            <a:srgbClr val="FFC000">
              <a:alpha val="9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</a:t>
            </a:r>
            <a:r>
              <a:rPr lang="fr-FR" b="1" dirty="0">
                <a:solidFill>
                  <a:schemeClr val="bg1"/>
                </a:solidFill>
              </a:rPr>
              <a:t> Gynécologue 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3 </a:t>
            </a:r>
            <a:r>
              <a:rPr lang="fr-FR" b="1" dirty="0">
                <a:solidFill>
                  <a:schemeClr val="bg1"/>
                </a:solidFill>
              </a:rPr>
              <a:t>jours d’hospitalisation </a:t>
            </a:r>
            <a:r>
              <a:rPr lang="fr-FR" dirty="0">
                <a:solidFill>
                  <a:schemeClr val="bg1"/>
                </a:solidFill>
              </a:rPr>
              <a:t>en chambre double</a:t>
            </a:r>
            <a:r>
              <a:rPr lang="fr-FR" b="1" baseline="30000" dirty="0">
                <a:solidFill>
                  <a:schemeClr val="bg1"/>
                </a:solidFill>
              </a:rPr>
              <a:t>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454680" y="1643052"/>
            <a:ext cx="3999038" cy="3473291"/>
          </a:xfrm>
          <a:prstGeom prst="roundRect">
            <a:avLst/>
          </a:prstGeom>
          <a:solidFill>
            <a:srgbClr val="FFC000">
              <a:alpha val="9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 </a:t>
            </a:r>
            <a:r>
              <a:rPr lang="fr-FR" b="1" dirty="0">
                <a:solidFill>
                  <a:schemeClr val="bg1"/>
                </a:solidFill>
              </a:rPr>
              <a:t>Gynécologue, un médecin  anesthésiste et l’équipe opératoire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5 </a:t>
            </a:r>
            <a:r>
              <a:rPr lang="fr-FR" b="1" dirty="0">
                <a:solidFill>
                  <a:schemeClr val="bg1"/>
                </a:solidFill>
              </a:rPr>
              <a:t>jours d’hospitalisation </a:t>
            </a:r>
            <a:r>
              <a:rPr lang="fr-FR" dirty="0">
                <a:solidFill>
                  <a:schemeClr val="bg1"/>
                </a:solidFill>
              </a:rPr>
              <a:t>en chambre double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024034" y="1162990"/>
            <a:ext cx="3787200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Voie basse 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524628" y="1162990"/>
            <a:ext cx="3786214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Césarienne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722938" y="5072074"/>
            <a:ext cx="2372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7030A0"/>
                </a:solidFill>
              </a:rPr>
              <a:t>441 </a:t>
            </a:r>
            <a:r>
              <a:rPr lang="fr-FR" sz="2800" b="1" dirty="0">
                <a:solidFill>
                  <a:srgbClr val="7030A0"/>
                </a:solidFill>
              </a:rPr>
              <a:t>000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319304" y="5072074"/>
            <a:ext cx="2562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7030A0"/>
                </a:solidFill>
              </a:rPr>
              <a:t>847 00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pic>
        <p:nvPicPr>
          <p:cNvPr id="11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3968" y="-214338"/>
            <a:ext cx="2714644" cy="167052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1381092" y="65766"/>
            <a:ext cx="9144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3200" b="1" dirty="0" smtClean="0"/>
              <a:t>2</a:t>
            </a:r>
            <a:r>
              <a:rPr lang="fr-FR" sz="3200" b="1" baseline="30000" dirty="0" smtClean="0"/>
              <a:t>ème</a:t>
            </a:r>
            <a:r>
              <a:rPr lang="fr-FR" sz="3200" b="1" dirty="0" smtClean="0"/>
              <a:t> Catégorie</a:t>
            </a:r>
            <a:endParaRPr lang="fr-FR" sz="3200" b="1" dirty="0"/>
          </a:p>
        </p:txBody>
      </p:sp>
      <p:sp>
        <p:nvSpPr>
          <p:cNvPr id="16" name="Rectangle 15"/>
          <p:cNvSpPr/>
          <p:nvPr/>
        </p:nvSpPr>
        <p:spPr>
          <a:xfrm>
            <a:off x="1535636" y="6095987"/>
            <a:ext cx="89894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/>
            <a:r>
              <a:rPr lang="fr-FR" sz="1200" i="1" baseline="30000" dirty="0">
                <a:solidFill>
                  <a:srgbClr val="7E2FA1"/>
                </a:solidFill>
              </a:rPr>
              <a:t>(1)</a:t>
            </a:r>
            <a:r>
              <a:rPr lang="fr-FR" sz="1200" i="1" dirty="0">
                <a:solidFill>
                  <a:srgbClr val="7E2FA1"/>
                </a:solidFill>
              </a:rPr>
              <a:t> Le tarif de la pharmacie peut être réévalué à la sortie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666844" y="5559998"/>
            <a:ext cx="6539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NB: Péridurale </a:t>
            </a:r>
            <a:r>
              <a:rPr lang="fr-FR" b="1">
                <a:solidFill>
                  <a:srgbClr val="7030A0"/>
                </a:solidFill>
              </a:rPr>
              <a:t>(+</a:t>
            </a:r>
            <a:r>
              <a:rPr lang="fr-FR" b="1" smtClean="0">
                <a:solidFill>
                  <a:srgbClr val="7030A0"/>
                </a:solidFill>
              </a:rPr>
              <a:t>130 </a:t>
            </a:r>
            <a:r>
              <a:rPr lang="fr-FR" b="1" dirty="0">
                <a:solidFill>
                  <a:srgbClr val="7030A0"/>
                </a:solidFill>
              </a:rPr>
              <a:t>000 FCFA</a:t>
            </a:r>
            <a:r>
              <a:rPr lang="fr-FR" b="1" dirty="0" smtClean="0">
                <a:solidFill>
                  <a:srgbClr val="7030A0"/>
                </a:solidFill>
              </a:rPr>
              <a:t>) non prise en charge par l’assurance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86728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472" y="142852"/>
            <a:ext cx="8229600" cy="1143000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INFOS PRATIQUES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524000" y="1428737"/>
            <a:ext cx="871543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Vous souhaitez venir nous voir ?  2 adresses :</a:t>
            </a:r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r>
              <a:rPr lang="fr-FR" sz="1400" b="1" dirty="0"/>
              <a:t>Pour prendre RDV : appelez les numéro des standards.</a:t>
            </a:r>
          </a:p>
          <a:p>
            <a:pPr algn="ctr"/>
            <a:r>
              <a:rPr lang="fr-FR" sz="1400" b="1" dirty="0"/>
              <a:t> Pour nous contacter par mail : </a:t>
            </a:r>
            <a:r>
              <a:rPr lang="fr-FR" sz="1400" dirty="0"/>
              <a:t>contact@nest.sn</a:t>
            </a:r>
          </a:p>
          <a:p>
            <a:pPr algn="ctr"/>
            <a:r>
              <a:rPr lang="fr-FR" sz="1400" b="1" dirty="0"/>
              <a:t> </a:t>
            </a:r>
          </a:p>
          <a:p>
            <a:pPr algn="ctr"/>
            <a:r>
              <a:rPr lang="fr-FR" sz="1400" b="1" dirty="0"/>
              <a:t>Tarifs Consultations :</a:t>
            </a:r>
          </a:p>
          <a:p>
            <a:pPr algn="ctr"/>
            <a:r>
              <a:rPr lang="fr-FR" sz="1400" b="1" dirty="0"/>
              <a:t>Vous trouverez ci dessous quelques tarifs, à titre indicatif :</a:t>
            </a:r>
          </a:p>
          <a:p>
            <a:pPr algn="ctr"/>
            <a:r>
              <a:rPr lang="fr-FR" sz="1400" i="1" dirty="0"/>
              <a:t>– Consultation gynécologique : à partir de 16 000 </a:t>
            </a:r>
            <a:r>
              <a:rPr lang="fr-FR" sz="1400" i="1" dirty="0" err="1"/>
              <a:t>Fcfa</a:t>
            </a:r>
            <a:r>
              <a:rPr lang="fr-FR" sz="1400" i="1" dirty="0"/>
              <a:t> (Tarif jour)</a:t>
            </a:r>
            <a:br>
              <a:rPr lang="fr-FR" sz="1400" i="1" dirty="0"/>
            </a:br>
            <a:r>
              <a:rPr lang="fr-FR" sz="1400" i="1" dirty="0"/>
              <a:t>– Consultation Sage Femme : 10 000 </a:t>
            </a:r>
            <a:r>
              <a:rPr lang="fr-FR" sz="1400" i="1" dirty="0" err="1"/>
              <a:t>Fcfa</a:t>
            </a:r>
            <a:r>
              <a:rPr lang="fr-FR" sz="1400" i="1" dirty="0"/>
              <a:t/>
            </a:r>
            <a:br>
              <a:rPr lang="fr-FR" sz="1400" i="1" dirty="0"/>
            </a:br>
            <a:r>
              <a:rPr lang="fr-FR" sz="1400" i="1" dirty="0"/>
              <a:t>– Consultation pédiatrique : à partir de 16 000 </a:t>
            </a:r>
            <a:r>
              <a:rPr lang="fr-FR" sz="1400" i="1" dirty="0" err="1"/>
              <a:t>Fcfa</a:t>
            </a:r>
            <a:r>
              <a:rPr lang="fr-FR" sz="1400" i="1" dirty="0"/>
              <a:t> (Tarif jour)</a:t>
            </a:r>
          </a:p>
          <a:p>
            <a:pPr algn="ctr"/>
            <a:r>
              <a:rPr lang="fr-FR" sz="1400" b="1" dirty="0"/>
              <a:t> </a:t>
            </a:r>
          </a:p>
          <a:p>
            <a:pPr algn="ctr"/>
            <a:r>
              <a:rPr lang="fr-FR" sz="1400" b="1" dirty="0"/>
              <a:t>Dans le cadre du programme « Ma Sage-femme NEST » :</a:t>
            </a:r>
            <a:br>
              <a:rPr lang="fr-FR" sz="1400" b="1" dirty="0"/>
            </a:br>
            <a:r>
              <a:rPr lang="fr-FR" sz="1400" i="1" dirty="0"/>
              <a:t>– Suivi complet de votre grossesse par votre Sage Femme NEST:  90 000 </a:t>
            </a:r>
            <a:r>
              <a:rPr lang="fr-FR" sz="1400" i="1" dirty="0" err="1"/>
              <a:t>Fcfa</a:t>
            </a:r>
            <a:endParaRPr lang="fr-FR" sz="1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2024034" y="1928802"/>
            <a:ext cx="4000528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Clinique :</a:t>
            </a:r>
            <a:r>
              <a:rPr lang="fr-FR" dirty="0">
                <a:solidFill>
                  <a:schemeClr val="bg1"/>
                </a:solidFill>
              </a:rPr>
              <a:t/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64 Liberté 6 Extension VDN Nord, Dakar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Numéro du standard de l’accueil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33 867 58 </a:t>
            </a:r>
            <a:r>
              <a:rPr lang="fr-FR" dirty="0" err="1">
                <a:solidFill>
                  <a:schemeClr val="bg1"/>
                </a:solidFill>
              </a:rPr>
              <a:t>58</a:t>
            </a:r>
            <a:r>
              <a:rPr lang="fr-FR" dirty="0">
                <a:solidFill>
                  <a:schemeClr val="bg1"/>
                </a:solidFill>
              </a:rPr>
              <a:t> / 76 504 73 42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167406" y="1928802"/>
            <a:ext cx="4071998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Plateau médical :</a:t>
            </a:r>
            <a:br>
              <a:rPr lang="fr-FR" b="1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546 HLM Grand Médine, Dakar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Numéro du standard de l’accueil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33 835 33 </a:t>
            </a:r>
            <a:r>
              <a:rPr lang="fr-FR" dirty="0" err="1">
                <a:solidFill>
                  <a:schemeClr val="bg1"/>
                </a:solidFill>
              </a:rPr>
              <a:t>33</a:t>
            </a:r>
            <a:r>
              <a:rPr lang="fr-FR" dirty="0">
                <a:solidFill>
                  <a:schemeClr val="bg1"/>
                </a:solidFill>
              </a:rPr>
              <a:t> / 76 644 99 48</a:t>
            </a:r>
          </a:p>
        </p:txBody>
      </p:sp>
    </p:spTree>
    <p:extLst>
      <p:ext uri="{BB962C8B-B14F-4D97-AF65-F5344CB8AC3E}">
        <p14:creationId xmlns:p14="http://schemas.microsoft.com/office/powerpoint/2010/main" xmlns="" val="1291671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216</Words>
  <Application>Microsoft Office PowerPoint</Application>
  <PresentationFormat>Personnalisé</PresentationFormat>
  <Paragraphs>69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Diapositive 1</vt:lpstr>
      <vt:lpstr>Diapositive 2</vt:lpstr>
      <vt:lpstr>Diapositive 3</vt:lpstr>
      <vt:lpstr>INFOS PRATIQUES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khadi</cp:lastModifiedBy>
  <cp:revision>13</cp:revision>
  <dcterms:created xsi:type="dcterms:W3CDTF">2019-03-05T16:14:03Z</dcterms:created>
  <dcterms:modified xsi:type="dcterms:W3CDTF">2020-06-12T15:25:21Z</dcterms:modified>
</cp:coreProperties>
</file>