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240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167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735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513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868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239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816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977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2287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908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01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433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5010" y="642918"/>
            <a:ext cx="7894375" cy="5286412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595670" y="1357298"/>
            <a:ext cx="4714908" cy="3786214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809984" y="2786058"/>
            <a:ext cx="4213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rgbClr val="7030A0"/>
                </a:solidFill>
                <a:latin typeface="Bauhaus 93" pitchFamily="82" charset="0"/>
              </a:rPr>
              <a:t>TARIFS 2019</a:t>
            </a:r>
          </a:p>
        </p:txBody>
      </p:sp>
      <p:pic>
        <p:nvPicPr>
          <p:cNvPr id="7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5643578"/>
            <a:ext cx="2553944" cy="1571636"/>
          </a:xfrm>
          <a:prstGeom prst="rect">
            <a:avLst/>
          </a:prstGeom>
          <a:noFill/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C890296-D3F4-4D48-91C3-C52BE4A5CCED}"/>
              </a:ext>
            </a:extLst>
          </p:cNvPr>
          <p:cNvSpPr txBox="1"/>
          <p:nvPr/>
        </p:nvSpPr>
        <p:spPr>
          <a:xfrm>
            <a:off x="8310578" y="6161649"/>
            <a:ext cx="17888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800" dirty="0"/>
              <a:t>PM02-SI0009</a:t>
            </a:r>
          </a:p>
          <a:p>
            <a:pPr algn="r"/>
            <a:r>
              <a:rPr lang="fr-FR" sz="8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278496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8481" y="1357298"/>
            <a:ext cx="5510251" cy="3689900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595406" y="1670222"/>
            <a:ext cx="4338000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3 jours d’hospitalisation </a:t>
            </a:r>
            <a:r>
              <a:rPr lang="fr-FR" dirty="0">
                <a:solidFill>
                  <a:schemeClr val="bg1"/>
                </a:solidFill>
              </a:rPr>
              <a:t>en chambre 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097490" y="1670222"/>
            <a:ext cx="4499104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anesthésiste 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5 jours d’hospitalisation </a:t>
            </a:r>
            <a:r>
              <a:rPr lang="fr-FR" dirty="0">
                <a:solidFill>
                  <a:schemeClr val="bg1"/>
                </a:solidFill>
              </a:rPr>
              <a:t>en chambre 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381752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809853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486 000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176428" y="5048920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       </a:t>
            </a:r>
            <a:r>
              <a:rPr lang="fr-FR" sz="2800" b="1" dirty="0">
                <a:solidFill>
                  <a:srgbClr val="7030A0"/>
                </a:solidFill>
              </a:rPr>
              <a:t>922 00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23208" y="6140256"/>
            <a:ext cx="88019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</a:t>
            </a: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4238612" y="214290"/>
            <a:ext cx="6357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b="1" dirty="0"/>
              <a:t>1</a:t>
            </a:r>
            <a:r>
              <a:rPr lang="fr-FR" sz="4000" b="1" baseline="30000" dirty="0"/>
              <a:t>ère</a:t>
            </a:r>
            <a:r>
              <a:rPr lang="fr-FR" sz="4000" b="1" dirty="0"/>
              <a:t> Catégorie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738283" y="5631436"/>
            <a:ext cx="65383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solidFill>
                  <a:srgbClr val="7E2FA1"/>
                </a:solidFill>
              </a:rPr>
              <a:t>Nb: Péridurale (+130 000 FCFA) </a:t>
            </a:r>
            <a:r>
              <a:rPr lang="fr-FR" b="1" dirty="0">
                <a:solidFill>
                  <a:srgbClr val="7030A0"/>
                </a:solidFill>
              </a:rPr>
              <a:t>non prise en charge par l’assurance</a:t>
            </a:r>
            <a:endParaRPr lang="fr-FR" dirty="0"/>
          </a:p>
          <a:p>
            <a:pPr lvl="0"/>
            <a:endParaRPr lang="fr-FR" b="1" i="1" dirty="0">
              <a:solidFill>
                <a:srgbClr val="7E2FA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637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95605" y="1357298"/>
            <a:ext cx="5653127" cy="3785576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952596" y="1643051"/>
            <a:ext cx="400052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3 jours d’hospitalisation </a:t>
            </a:r>
            <a:r>
              <a:rPr lang="fr-FR" dirty="0">
                <a:solidFill>
                  <a:schemeClr val="bg1"/>
                </a:solidFill>
              </a:rPr>
              <a:t>en chambre double</a:t>
            </a:r>
            <a:r>
              <a:rPr lang="fr-FR" b="1" baseline="30000" dirty="0">
                <a:solidFill>
                  <a:schemeClr val="bg1"/>
                </a:solidFill>
              </a:rPr>
              <a:t>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454680" y="1643052"/>
            <a:ext cx="399903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 anesthésiste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5 jours d’hospitalisation </a:t>
            </a:r>
            <a:r>
              <a:rPr lang="fr-FR" dirty="0">
                <a:solidFill>
                  <a:schemeClr val="bg1"/>
                </a:solidFill>
              </a:rPr>
              <a:t>en chambre double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524628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722938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441 000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319304" y="5072074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847 00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1381092" y="65766"/>
            <a:ext cx="9144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200" b="1" dirty="0"/>
              <a:t>2</a:t>
            </a:r>
            <a:r>
              <a:rPr lang="fr-FR" sz="3200" b="1" baseline="30000" dirty="0"/>
              <a:t>ème</a:t>
            </a:r>
            <a:r>
              <a:rPr lang="fr-FR" sz="3200" b="1" dirty="0"/>
              <a:t> Catégorie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666844" y="6069455"/>
            <a:ext cx="89894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66844" y="5559998"/>
            <a:ext cx="6539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NB: Péridurale </a:t>
            </a:r>
            <a:r>
              <a:rPr lang="fr-FR" b="1">
                <a:solidFill>
                  <a:srgbClr val="7030A0"/>
                </a:solidFill>
              </a:rPr>
              <a:t>(+130 </a:t>
            </a:r>
            <a:r>
              <a:rPr lang="fr-FR" b="1" dirty="0">
                <a:solidFill>
                  <a:srgbClr val="7030A0"/>
                </a:solidFill>
              </a:rPr>
              <a:t>000 FCFA) non prise en charge </a:t>
            </a:r>
            <a:r>
              <a:rPr lang="fr-FR" b="1">
                <a:solidFill>
                  <a:srgbClr val="7030A0"/>
                </a:solidFill>
              </a:rPr>
              <a:t>par l’assurance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7284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472" y="142852"/>
            <a:ext cx="8229600" cy="114300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INFOS PRATIQUES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524000" y="1428737"/>
            <a:ext cx="871543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Vous souhaitez venir nous voir ?  2 adresses :</a:t>
            </a:r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r>
              <a:rPr lang="fr-FR" sz="1400" b="1" dirty="0"/>
              <a:t>Pour prendre RDV : appelez les numéro des standards.</a:t>
            </a:r>
          </a:p>
          <a:p>
            <a:pPr algn="ctr"/>
            <a:r>
              <a:rPr lang="fr-FR" sz="1400" b="1" dirty="0"/>
              <a:t> Pour nous contacter par mail : </a:t>
            </a:r>
            <a:r>
              <a:rPr lang="fr-FR" sz="1400" dirty="0"/>
              <a:t>contact@nest.sn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Tarifs Consultations :</a:t>
            </a:r>
          </a:p>
          <a:p>
            <a:pPr algn="ctr"/>
            <a:r>
              <a:rPr lang="fr-FR" sz="1400" b="1" dirty="0"/>
              <a:t>Vous trouverez ci dessous quelques tarifs, à titre indicatif :</a:t>
            </a:r>
          </a:p>
          <a:p>
            <a:pPr algn="ctr"/>
            <a:r>
              <a:rPr lang="fr-FR" sz="1400" i="1" dirty="0"/>
              <a:t>– Consultation gynécologique : à partir de 16 000 </a:t>
            </a:r>
            <a:r>
              <a:rPr lang="fr-FR" sz="1400" i="1" dirty="0" err="1"/>
              <a:t>Fcfa</a:t>
            </a:r>
            <a:r>
              <a:rPr lang="fr-FR" sz="1400" i="1" dirty="0"/>
              <a:t> (Tarif jour)</a:t>
            </a:r>
            <a:br>
              <a:rPr lang="fr-FR" sz="1400" i="1" dirty="0"/>
            </a:br>
            <a:r>
              <a:rPr lang="fr-FR" sz="1400" i="1" dirty="0"/>
              <a:t>– Consultation Sage Femme : 10 000 </a:t>
            </a:r>
            <a:r>
              <a:rPr lang="fr-FR" sz="1400" i="1" dirty="0" err="1"/>
              <a:t>Fcfa</a:t>
            </a:r>
            <a:br>
              <a:rPr lang="fr-FR" sz="1400" i="1" dirty="0"/>
            </a:br>
            <a:r>
              <a:rPr lang="fr-FR" sz="1400" i="1" dirty="0"/>
              <a:t>– Consultation pédiatrique : à partir de 16 000 </a:t>
            </a:r>
            <a:r>
              <a:rPr lang="fr-FR" sz="1400" i="1" dirty="0" err="1"/>
              <a:t>Fcfa</a:t>
            </a:r>
            <a:r>
              <a:rPr lang="fr-FR" sz="1400" i="1" dirty="0"/>
              <a:t> (Tarif jour)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Dans le cadre du programme « Ma Sage-femme NEST » :</a:t>
            </a:r>
            <a:br>
              <a:rPr lang="fr-FR" sz="1400" b="1" dirty="0"/>
            </a:br>
            <a:r>
              <a:rPr lang="fr-FR" sz="1400" i="1" dirty="0"/>
              <a:t>– Suivi complet de votre grossesse par votre Sage Femme NEST:  90 000 </a:t>
            </a:r>
            <a:r>
              <a:rPr lang="fr-FR" sz="1400" i="1" dirty="0" err="1"/>
              <a:t>Fcfa</a:t>
            </a:r>
            <a:endParaRPr lang="fr-FR" sz="1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2024034" y="1928802"/>
            <a:ext cx="400052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Clinique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64 Liberté 6 Extension VDN Nord,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33 867 58 </a:t>
            </a:r>
            <a:r>
              <a:rPr lang="fr-FR" dirty="0" err="1">
                <a:solidFill>
                  <a:schemeClr val="bg1"/>
                </a:solidFill>
              </a:rPr>
              <a:t>58</a:t>
            </a:r>
            <a:r>
              <a:rPr lang="fr-FR" dirty="0">
                <a:solidFill>
                  <a:schemeClr val="bg1"/>
                </a:solidFill>
              </a:rPr>
              <a:t> / 76 504 73 42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67406" y="1928802"/>
            <a:ext cx="407199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Plateau médical :</a:t>
            </a:r>
            <a:br>
              <a:rPr lang="fr-FR" b="1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546 HLM Grand Médine,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33 835 33 </a:t>
            </a:r>
            <a:r>
              <a:rPr lang="fr-FR" dirty="0" err="1">
                <a:solidFill>
                  <a:schemeClr val="bg1"/>
                </a:solidFill>
              </a:rPr>
              <a:t>33</a:t>
            </a:r>
            <a:r>
              <a:rPr lang="fr-FR" dirty="0">
                <a:solidFill>
                  <a:schemeClr val="bg1"/>
                </a:solidFill>
              </a:rPr>
              <a:t> / 76 644 99 48</a:t>
            </a:r>
          </a:p>
        </p:txBody>
      </p:sp>
    </p:spTree>
    <p:extLst>
      <p:ext uri="{BB962C8B-B14F-4D97-AF65-F5344CB8AC3E}">
        <p14:creationId xmlns:p14="http://schemas.microsoft.com/office/powerpoint/2010/main" val="1291671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218</Words>
  <Application>Microsoft Office PowerPoint</Application>
  <PresentationFormat>Grand écran</PresentationFormat>
  <Paragraphs>71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Bauhaus 93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INFOS PRATIQUES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Lauriane</cp:lastModifiedBy>
  <cp:revision>14</cp:revision>
  <dcterms:created xsi:type="dcterms:W3CDTF">2019-03-05T16:14:03Z</dcterms:created>
  <dcterms:modified xsi:type="dcterms:W3CDTF">2019-11-07T15:48:22Z</dcterms:modified>
</cp:coreProperties>
</file>