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JPG" ContentType="image/jpeg"/>
  <Override PartName="/ppt/media/image5.jpg" ContentType="image/jpeg"/>
  <Override PartName="/ppt/media/image6.jpg" ContentType="image/jpeg"/>
  <Override PartName="/ppt/media/image8.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handoutMasterIdLst>
    <p:handoutMasterId r:id="rId9"/>
  </p:handoutMasterIdLst>
  <p:sldIdLst>
    <p:sldId id="256" r:id="rId2"/>
    <p:sldId id="270" r:id="rId3"/>
    <p:sldId id="265" r:id="rId4"/>
    <p:sldId id="269" r:id="rId5"/>
    <p:sldId id="266" r:id="rId6"/>
    <p:sldId id="267" r:id="rId7"/>
  </p:sldIdLst>
  <p:sldSz cx="12192000" cy="6858000"/>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508B"/>
    <a:srgbClr val="ADE67F"/>
    <a:srgbClr val="AD599B"/>
    <a:srgbClr val="9FD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63" d="100"/>
          <a:sy n="63" d="100"/>
        </p:scale>
        <p:origin x="136" y="56"/>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1CA26D4-A47A-4E41-8047-CDD3A9B6806D}"/>
              </a:ext>
            </a:extLst>
          </p:cNvPr>
          <p:cNvSpPr>
            <a:spLocks noGrp="1"/>
          </p:cNvSpPr>
          <p:nvPr>
            <p:ph type="hdr" sz="quarter"/>
          </p:nvPr>
        </p:nvSpPr>
        <p:spPr>
          <a:xfrm>
            <a:off x="1" y="0"/>
            <a:ext cx="3077739" cy="513508"/>
          </a:xfrm>
          <a:prstGeom prst="rect">
            <a:avLst/>
          </a:prstGeom>
        </p:spPr>
        <p:txBody>
          <a:bodyPr vert="horz" lIns="99058" tIns="49529" rIns="99058" bIns="49529"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038D9AB1-002F-4715-863B-172190BFC7D7}"/>
              </a:ext>
            </a:extLst>
          </p:cNvPr>
          <p:cNvSpPr>
            <a:spLocks noGrp="1"/>
          </p:cNvSpPr>
          <p:nvPr>
            <p:ph type="dt" sz="quarter" idx="1"/>
          </p:nvPr>
        </p:nvSpPr>
        <p:spPr>
          <a:xfrm>
            <a:off x="4023093" y="0"/>
            <a:ext cx="3077739" cy="513508"/>
          </a:xfrm>
          <a:prstGeom prst="rect">
            <a:avLst/>
          </a:prstGeom>
        </p:spPr>
        <p:txBody>
          <a:bodyPr vert="horz" lIns="99058" tIns="49529" rIns="99058" bIns="49529" rtlCol="0"/>
          <a:lstStyle>
            <a:lvl1pPr algn="r">
              <a:defRPr sz="1300"/>
            </a:lvl1pPr>
          </a:lstStyle>
          <a:p>
            <a:fld id="{2843C824-68A1-46FF-A739-CF52ED292016}" type="datetimeFigureOut">
              <a:rPr lang="fr-FR" smtClean="0"/>
              <a:pPr/>
              <a:t>06/01/2023</a:t>
            </a:fld>
            <a:endParaRPr lang="fr-FR"/>
          </a:p>
        </p:txBody>
      </p:sp>
      <p:sp>
        <p:nvSpPr>
          <p:cNvPr id="4" name="Espace réservé du pied de page 3">
            <a:extLst>
              <a:ext uri="{FF2B5EF4-FFF2-40B4-BE49-F238E27FC236}">
                <a16:creationId xmlns:a16="http://schemas.microsoft.com/office/drawing/2014/main" id="{B2FF86ED-7BE8-4419-9B9C-3D79AD8556E5}"/>
              </a:ext>
            </a:extLst>
          </p:cNvPr>
          <p:cNvSpPr>
            <a:spLocks noGrp="1"/>
          </p:cNvSpPr>
          <p:nvPr>
            <p:ph type="ftr" sz="quarter" idx="2"/>
          </p:nvPr>
        </p:nvSpPr>
        <p:spPr>
          <a:xfrm>
            <a:off x="1" y="9721108"/>
            <a:ext cx="3077739" cy="513507"/>
          </a:xfrm>
          <a:prstGeom prst="rect">
            <a:avLst/>
          </a:prstGeom>
        </p:spPr>
        <p:txBody>
          <a:bodyPr vert="horz" lIns="99058" tIns="49529" rIns="99058" bIns="49529"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3E60619C-A178-4679-A9EF-977CB08225C5}"/>
              </a:ext>
            </a:extLst>
          </p:cNvPr>
          <p:cNvSpPr>
            <a:spLocks noGrp="1"/>
          </p:cNvSpPr>
          <p:nvPr>
            <p:ph type="sldNum" sz="quarter" idx="3"/>
          </p:nvPr>
        </p:nvSpPr>
        <p:spPr>
          <a:xfrm>
            <a:off x="4023093" y="9721108"/>
            <a:ext cx="3077739" cy="513507"/>
          </a:xfrm>
          <a:prstGeom prst="rect">
            <a:avLst/>
          </a:prstGeom>
        </p:spPr>
        <p:txBody>
          <a:bodyPr vert="horz" lIns="99058" tIns="49529" rIns="99058" bIns="49529" rtlCol="0" anchor="b"/>
          <a:lstStyle>
            <a:lvl1pPr algn="r">
              <a:defRPr sz="1300"/>
            </a:lvl1pPr>
          </a:lstStyle>
          <a:p>
            <a:fld id="{EBCC5692-C6F7-4559-959F-608F4413AD54}" type="slidenum">
              <a:rPr lang="fr-FR" smtClean="0"/>
              <a:pPr/>
              <a:t>‹N°›</a:t>
            </a:fld>
            <a:endParaRPr lang="fr-FR"/>
          </a:p>
        </p:txBody>
      </p:sp>
    </p:spTree>
    <p:extLst>
      <p:ext uri="{BB962C8B-B14F-4D97-AF65-F5344CB8AC3E}">
        <p14:creationId xmlns:p14="http://schemas.microsoft.com/office/powerpoint/2010/main" val="2484241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739" cy="513508"/>
          </a:xfrm>
          <a:prstGeom prst="rect">
            <a:avLst/>
          </a:prstGeom>
        </p:spPr>
        <p:txBody>
          <a:bodyPr vert="horz" lIns="99058" tIns="49529" rIns="99058" bIns="49529" rtlCol="0"/>
          <a:lstStyle>
            <a:lvl1pPr algn="l">
              <a:defRPr sz="1300"/>
            </a:lvl1pPr>
          </a:lstStyle>
          <a:p>
            <a:endParaRPr lang="fr-FR"/>
          </a:p>
        </p:txBody>
      </p:sp>
      <p:sp>
        <p:nvSpPr>
          <p:cNvPr id="3" name="Espace réservé de la date 2"/>
          <p:cNvSpPr>
            <a:spLocks noGrp="1"/>
          </p:cNvSpPr>
          <p:nvPr>
            <p:ph type="dt" idx="1"/>
          </p:nvPr>
        </p:nvSpPr>
        <p:spPr>
          <a:xfrm>
            <a:off x="4023093" y="0"/>
            <a:ext cx="3077739" cy="513508"/>
          </a:xfrm>
          <a:prstGeom prst="rect">
            <a:avLst/>
          </a:prstGeom>
        </p:spPr>
        <p:txBody>
          <a:bodyPr vert="horz" lIns="99058" tIns="49529" rIns="99058" bIns="49529" rtlCol="0"/>
          <a:lstStyle>
            <a:lvl1pPr algn="r">
              <a:defRPr sz="1300"/>
            </a:lvl1pPr>
          </a:lstStyle>
          <a:p>
            <a:fld id="{2D77951D-8860-4651-A876-1ED7B81BAC0B}" type="datetimeFigureOut">
              <a:rPr lang="fr-FR" smtClean="0"/>
              <a:pPr/>
              <a:t>06/01/2023</a:t>
            </a:fld>
            <a:endParaRPr lang="fr-FR"/>
          </a:p>
        </p:txBody>
      </p:sp>
      <p:sp>
        <p:nvSpPr>
          <p:cNvPr id="4" name="Espace réservé de l'image des diapositives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58" tIns="49529" rIns="99058" bIns="49529" rtlCol="0" anchor="ctr"/>
          <a:lstStyle/>
          <a:p>
            <a:endParaRPr lang="fr-FR"/>
          </a:p>
        </p:txBody>
      </p:sp>
      <p:sp>
        <p:nvSpPr>
          <p:cNvPr id="5" name="Espace réservé des notes 4"/>
          <p:cNvSpPr>
            <a:spLocks noGrp="1"/>
          </p:cNvSpPr>
          <p:nvPr>
            <p:ph type="body" sz="quarter" idx="3"/>
          </p:nvPr>
        </p:nvSpPr>
        <p:spPr>
          <a:xfrm>
            <a:off x="710248" y="4925408"/>
            <a:ext cx="5681980" cy="4029879"/>
          </a:xfrm>
          <a:prstGeom prst="rect">
            <a:avLst/>
          </a:prstGeom>
        </p:spPr>
        <p:txBody>
          <a:bodyPr vert="horz" lIns="99058" tIns="49529" rIns="99058" bIns="4952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8"/>
            <a:ext cx="3077739" cy="513507"/>
          </a:xfrm>
          <a:prstGeom prst="rect">
            <a:avLst/>
          </a:prstGeom>
        </p:spPr>
        <p:txBody>
          <a:bodyPr vert="horz" lIns="99058" tIns="49529" rIns="99058" bIns="4952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3" y="9721108"/>
            <a:ext cx="3077739" cy="513507"/>
          </a:xfrm>
          <a:prstGeom prst="rect">
            <a:avLst/>
          </a:prstGeom>
        </p:spPr>
        <p:txBody>
          <a:bodyPr vert="horz" lIns="99058" tIns="49529" rIns="99058" bIns="49529" rtlCol="0" anchor="b"/>
          <a:lstStyle>
            <a:lvl1pPr algn="r">
              <a:defRPr sz="1300"/>
            </a:lvl1pPr>
          </a:lstStyle>
          <a:p>
            <a:fld id="{480FAEE7-456F-49F2-8B9A-461C094C4C14}" type="slidenum">
              <a:rPr lang="fr-FR" smtClean="0"/>
              <a:pPr/>
              <a:t>‹N°›</a:t>
            </a:fld>
            <a:endParaRPr lang="fr-FR"/>
          </a:p>
        </p:txBody>
      </p:sp>
    </p:spTree>
    <p:extLst>
      <p:ext uri="{BB962C8B-B14F-4D97-AF65-F5344CB8AC3E}">
        <p14:creationId xmlns:p14="http://schemas.microsoft.com/office/powerpoint/2010/main" val="255837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ADE6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fld id="{B61BEF0D-F0BB-DE4B-95CE-6DB70DBA9567}" type="datetimeFigureOut">
              <a:rPr lang="en-US" smtClean="0"/>
              <a:pPr/>
              <a:t>1/6/2023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baseline="0">
                <a:solidFill>
                  <a:srgbClr val="ADE6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B61BEF0D-F0BB-DE4B-95CE-6DB70DBA9567}" type="datetimeFigureOut">
              <a:rPr lang="en-US" smtClean="0"/>
              <a:pPr/>
              <a:t>1/6/2023</a:t>
            </a:fld>
            <a:endParaRPr lang="en-US"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fld id="{B61BEF0D-F0BB-DE4B-95CE-6DB70DBA9567}" type="datetimeFigureOut">
              <a:rPr lang="en-US" smtClean="0"/>
              <a:pPr/>
              <a:t>1/6/2023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baseline="0">
                <a:solidFill>
                  <a:srgbClr val="7F508B"/>
                </a:solidFill>
                <a:latin typeface="Minion Pro" panose="02040503050306020203" pitchFamily="18" charset="0"/>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fld id="{D57F1E4F-1CFF-5643-939E-217C01CDF565}" type="slidenum">
              <a:rPr lang="en-US" smtClean="0"/>
              <a:pPr/>
              <a:t>‹N°›</a:t>
            </a:fld>
            <a:endParaRPr lang="en-US" dirty="0"/>
          </a:p>
        </p:txBody>
      </p:sp>
      <p:sp>
        <p:nvSpPr>
          <p:cNvPr id="9" name="Rectangle 8"/>
          <p:cNvSpPr/>
          <p:nvPr/>
        </p:nvSpPr>
        <p:spPr>
          <a:xfrm>
            <a:off x="446534" y="457200"/>
            <a:ext cx="3703320" cy="9499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rgbClr val="ADE67F"/>
          </a:solidFill>
          <a:ln>
            <a:noFill/>
          </a:ln>
          <a:effectLst/>
        </p:spPr>
        <p:style>
          <a:lnRef idx="1">
            <a:schemeClr val="accent1"/>
          </a:lnRef>
          <a:fillRef idx="3">
            <a:schemeClr val="accent1"/>
          </a:fillRef>
          <a:effectRef idx="2">
            <a:schemeClr val="accent1"/>
          </a:effectRef>
          <a:fontRef idx="minor">
            <a:schemeClr val="lt1"/>
          </a:fontRef>
        </p:style>
      </p:sp>
      <p:pic>
        <p:nvPicPr>
          <p:cNvPr id="12" name="Image 11">
            <a:extLst>
              <a:ext uri="{FF2B5EF4-FFF2-40B4-BE49-F238E27FC236}">
                <a16:creationId xmlns:a16="http://schemas.microsoft.com/office/drawing/2014/main" id="{CA8F0701-0B10-46B1-852F-CC5B25B3C14F}"/>
              </a:ext>
            </a:extLst>
          </p:cNvPr>
          <p:cNvPicPr>
            <a:picLocks noChangeAspect="1"/>
          </p:cNvPicPr>
          <p:nvPr userDrawn="1"/>
        </p:nvPicPr>
        <p:blipFill>
          <a:blip r:embed="rId9"/>
          <a:stretch>
            <a:fillRect/>
          </a:stretch>
        </p:blipFill>
        <p:spPr>
          <a:xfrm>
            <a:off x="446534" y="17065"/>
            <a:ext cx="1486769" cy="4319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2DBFF-F7BA-4AB3-A00B-3C0510CFA1DA}"/>
              </a:ext>
            </a:extLst>
          </p:cNvPr>
          <p:cNvSpPr>
            <a:spLocks noGrp="1"/>
          </p:cNvSpPr>
          <p:nvPr>
            <p:ph type="ctrTitle"/>
          </p:nvPr>
        </p:nvSpPr>
        <p:spPr>
          <a:xfrm>
            <a:off x="525772" y="1408359"/>
            <a:ext cx="10993549" cy="1475013"/>
          </a:xfrm>
        </p:spPr>
        <p:txBody>
          <a:bodyPr/>
          <a:lstStyle/>
          <a:p>
            <a:pPr algn="ctr"/>
            <a:r>
              <a:rPr lang="fr-FR" dirty="0"/>
              <a:t>Présentation du système Management qualité</a:t>
            </a:r>
            <a:br>
              <a:rPr lang="fr-FR" dirty="0"/>
            </a:br>
            <a:r>
              <a:rPr lang="fr-FR" dirty="0" err="1"/>
              <a:t>nest</a:t>
            </a:r>
            <a:r>
              <a:rPr lang="fr-FR" dirty="0"/>
              <a:t> for all</a:t>
            </a:r>
          </a:p>
        </p:txBody>
      </p:sp>
      <p:pic>
        <p:nvPicPr>
          <p:cNvPr id="4" name="Picture 2">
            <a:extLst>
              <a:ext uri="{FF2B5EF4-FFF2-40B4-BE49-F238E27FC236}">
                <a16:creationId xmlns:a16="http://schemas.microsoft.com/office/drawing/2014/main" id="{061A94AC-1277-4485-B5D7-6815001C17E3}"/>
              </a:ext>
            </a:extLst>
          </p:cNvPr>
          <p:cNvPicPr>
            <a:picLocks noChangeAspect="1" noChangeArrowheads="1"/>
          </p:cNvPicPr>
          <p:nvPr/>
        </p:nvPicPr>
        <p:blipFill>
          <a:blip r:embed="rId2"/>
          <a:srcRect/>
          <a:stretch>
            <a:fillRect/>
          </a:stretch>
        </p:blipFill>
        <p:spPr bwMode="auto">
          <a:xfrm>
            <a:off x="3282141" y="3085766"/>
            <a:ext cx="5627717" cy="3301179"/>
          </a:xfrm>
          <a:prstGeom prst="rect">
            <a:avLst/>
          </a:prstGeom>
          <a:noFill/>
          <a:ln w="9525">
            <a:noFill/>
            <a:miter lim="800000"/>
            <a:headEnd/>
            <a:tailEnd/>
          </a:ln>
          <a:effectLst/>
        </p:spPr>
      </p:pic>
      <p:sp>
        <p:nvSpPr>
          <p:cNvPr id="3" name="ZoneTexte 2">
            <a:extLst>
              <a:ext uri="{FF2B5EF4-FFF2-40B4-BE49-F238E27FC236}">
                <a16:creationId xmlns:a16="http://schemas.microsoft.com/office/drawing/2014/main" id="{38FF246A-F7A9-4C1A-8B57-CA0148C3CAC8}"/>
              </a:ext>
            </a:extLst>
          </p:cNvPr>
          <p:cNvSpPr txBox="1"/>
          <p:nvPr/>
        </p:nvSpPr>
        <p:spPr>
          <a:xfrm>
            <a:off x="9130748" y="0"/>
            <a:ext cx="2610679" cy="461665"/>
          </a:xfrm>
          <a:prstGeom prst="rect">
            <a:avLst/>
          </a:prstGeom>
          <a:noFill/>
        </p:spPr>
        <p:txBody>
          <a:bodyPr wrap="square" rtlCol="0">
            <a:spAutoFit/>
          </a:bodyPr>
          <a:lstStyle/>
          <a:p>
            <a:pPr algn="r"/>
            <a:r>
              <a:rPr lang="fr-FR" sz="1200" dirty="0">
                <a:latin typeface="Minion Pro" panose="02040503050306020203"/>
              </a:rPr>
              <a:t>PM03-SI0001</a:t>
            </a:r>
          </a:p>
          <a:p>
            <a:pPr algn="r"/>
            <a:r>
              <a:rPr lang="fr-FR" sz="1200">
                <a:latin typeface="Minion Pro" panose="02040503050306020203"/>
              </a:rPr>
              <a:t>V7</a:t>
            </a:r>
            <a:endParaRPr lang="fr-FR" sz="1200" dirty="0">
              <a:latin typeface="Minion Pro" panose="02040503050306020203"/>
            </a:endParaRPr>
          </a:p>
        </p:txBody>
      </p:sp>
    </p:spTree>
    <p:extLst>
      <p:ext uri="{BB962C8B-B14F-4D97-AF65-F5344CB8AC3E}">
        <p14:creationId xmlns:p14="http://schemas.microsoft.com/office/powerpoint/2010/main" val="313417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dirty="0"/>
              <a:t>Objet</a:t>
            </a:r>
            <a:endParaRPr lang="en-US" dirty="0"/>
          </a:p>
        </p:txBody>
      </p:sp>
      <p:sp>
        <p:nvSpPr>
          <p:cNvPr id="3" name="Espace réservé du contenu 2"/>
          <p:cNvSpPr>
            <a:spLocks noGrp="1"/>
          </p:cNvSpPr>
          <p:nvPr>
            <p:ph idx="1"/>
          </p:nvPr>
        </p:nvSpPr>
        <p:spPr>
          <a:xfrm>
            <a:off x="581192" y="2140060"/>
            <a:ext cx="11029616" cy="3522794"/>
          </a:xfrm>
        </p:spPr>
        <p:txBody>
          <a:bodyPr/>
          <a:lstStyle/>
          <a:p>
            <a:pPr marL="0" indent="0">
              <a:buNone/>
            </a:pPr>
            <a:r>
              <a:rPr lang="fr-SN" dirty="0"/>
              <a:t>Ce document décrit l’organisation du Système de Management de la Qualité de NEST  pour assurer son amélioration de manière continue afin de garantir la satisfaction des parties prenantes et d’assurer son suivi. Ainsi, il a pour but de communiquer l’information et de transmettre l’engagement de la direction.</a:t>
            </a:r>
          </a:p>
          <a:p>
            <a:pPr marL="0" indent="0">
              <a:buNone/>
            </a:pPr>
            <a:endParaRPr lang="en-US" dirty="0"/>
          </a:p>
        </p:txBody>
      </p:sp>
    </p:spTree>
    <p:extLst>
      <p:ext uri="{BB962C8B-B14F-4D97-AF65-F5344CB8AC3E}">
        <p14:creationId xmlns:p14="http://schemas.microsoft.com/office/powerpoint/2010/main" val="56598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p:txBody>
          <a:bodyPr>
            <a:normAutofit/>
          </a:bodyPr>
          <a:lstStyle/>
          <a:p>
            <a:r>
              <a:rPr lang="fr-FR" dirty="0"/>
              <a:t>Domaine et Périmètre d’application</a:t>
            </a:r>
            <a:endParaRPr lang="fr-FR" i="1" dirty="0"/>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336003"/>
            <a:ext cx="11029616" cy="4117806"/>
          </a:xfrm>
        </p:spPr>
        <p:txBody>
          <a:bodyPr>
            <a:normAutofit/>
          </a:bodyPr>
          <a:lstStyle/>
          <a:p>
            <a:pPr algn="just"/>
            <a:r>
              <a:rPr lang="fr-FR" dirty="0"/>
              <a:t> Domaine d’application : </a:t>
            </a:r>
            <a:r>
              <a:rPr lang="fr-FR" b="1" dirty="0"/>
              <a:t>Accueil et Orientation Patient, Consultations, Hospitalisations et Suivi    </a:t>
            </a:r>
          </a:p>
          <a:p>
            <a:pPr marL="0" indent="0" algn="just">
              <a:buNone/>
            </a:pPr>
            <a:endParaRPr lang="fr-FR" b="1" dirty="0"/>
          </a:p>
          <a:p>
            <a:pPr algn="just"/>
            <a:r>
              <a:rPr lang="fr-FR" dirty="0"/>
              <a:t>Exclusions : </a:t>
            </a:r>
            <a:r>
              <a:rPr lang="fr-FR" b="1" dirty="0"/>
              <a:t>Conception et </a:t>
            </a:r>
            <a:r>
              <a:rPr lang="fr-FR" b="1"/>
              <a:t>Développement </a:t>
            </a:r>
            <a:r>
              <a:rPr lang="fr-FR"/>
              <a:t>(8.3</a:t>
            </a:r>
            <a:r>
              <a:rPr lang="fr-FR" dirty="0"/>
              <a:t>). NEST FOR ALL n'a aucune activité de conception et de développement. Les exigences correspondant à ce chapitre ne sont donc non applicables.</a:t>
            </a:r>
          </a:p>
          <a:p>
            <a:pPr algn="just"/>
            <a:endParaRPr lang="fr-FR" dirty="0"/>
          </a:p>
        </p:txBody>
      </p:sp>
    </p:spTree>
    <p:extLst>
      <p:ext uri="{BB962C8B-B14F-4D97-AF65-F5344CB8AC3E}">
        <p14:creationId xmlns:p14="http://schemas.microsoft.com/office/powerpoint/2010/main" val="293320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581192" y="702156"/>
            <a:ext cx="11029616" cy="1013800"/>
          </a:xfrm>
        </p:spPr>
        <p:txBody>
          <a:bodyPr>
            <a:normAutofit/>
          </a:bodyPr>
          <a:lstStyle/>
          <a:p>
            <a:r>
              <a:rPr lang="fr-FR" dirty="0"/>
              <a:t>Politique qualité</a:t>
            </a:r>
            <a:br>
              <a:rPr lang="fr-FR" dirty="0"/>
            </a:br>
            <a:r>
              <a:rPr lang="fr-FR" sz="2000" i="1" dirty="0"/>
              <a:t>L’engagement de la direction</a:t>
            </a:r>
            <a:endParaRPr lang="fr-FR" i="1" dirty="0"/>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0" y="1870452"/>
            <a:ext cx="12057017" cy="4843858"/>
          </a:xfrm>
        </p:spPr>
        <p:txBody>
          <a:bodyPr numCol="2">
            <a:normAutofit/>
          </a:bodyPr>
          <a:lstStyle/>
          <a:p>
            <a:pPr marL="0" indent="0">
              <a:buNone/>
            </a:pPr>
            <a:r>
              <a:rPr lang="fr-FR" sz="1400" dirty="0"/>
              <a:t>Depuis sa création en 2011, NEST FOR ALL a pour vocation d’offrir un suivi médical complet et de qualité aux femmes et aux enfants en Afrique de l’Ouest. Nos patients sont notre raison d’être et nos ressources humaines le moteur de notre succès, pour partager et entretenir avec nos partenaires l’amélioration de nos performances. </a:t>
            </a:r>
          </a:p>
          <a:p>
            <a:pPr marL="0" indent="0">
              <a:buNone/>
            </a:pPr>
            <a:r>
              <a:rPr lang="fr-FR" sz="1400" dirty="0"/>
              <a:t>C’est ainsi que dans le secteur très exigent de la Santé, NEST FOR ALL poursuit ses objectifs de satisfaction des besoins et exigences de ses patients, des exigences légales et réglementaires et celles de ses partenaires.</a:t>
            </a:r>
          </a:p>
          <a:p>
            <a:pPr marL="0" indent="0">
              <a:buNone/>
            </a:pPr>
            <a:r>
              <a:rPr lang="fr-FR" sz="1400" dirty="0"/>
              <a:t>Pour soutenir sa vision d’être une société de référence pour le suivi de la Femme et de l’Enfant en Afrique de l’Ouest, NEST FOR ALL s’engage dans une démarche d’amélioration continue, à travers la mise en place d’un système de management qualité afin de :</a:t>
            </a:r>
          </a:p>
          <a:p>
            <a:pPr lvl="0"/>
            <a:r>
              <a:rPr lang="fr-FR" sz="1400" dirty="0"/>
              <a:t>Apporter à nos patients les meilleurs soins possibles tout en assurant conseil, prévention et écoute pour une prise en charge dans des conditions optimales de sécurité et de confort ;</a:t>
            </a:r>
            <a:endParaRPr lang="en-US" sz="1400" dirty="0"/>
          </a:p>
          <a:p>
            <a:pPr lvl="0"/>
            <a:r>
              <a:rPr lang="fr-FR" sz="1400" dirty="0"/>
              <a:t>Innover pour améliorer l’expérience du patient et des parties intéressées et la qualité des soins ;</a:t>
            </a:r>
            <a:endParaRPr lang="en-US" sz="1400" dirty="0"/>
          </a:p>
          <a:p>
            <a:pPr lvl="0"/>
            <a:r>
              <a:rPr lang="fr-FR" sz="1400" dirty="0"/>
              <a:t>Optimiser l’organisation et atteindre les objectifs de performance de l’entreprise ;</a:t>
            </a:r>
            <a:endParaRPr lang="en-US" sz="1400" dirty="0"/>
          </a:p>
          <a:p>
            <a:pPr lvl="0"/>
            <a:r>
              <a:rPr lang="fr-FR" sz="1400" dirty="0"/>
              <a:t>Faire du retour d’expérience, l’évaluation de nos pratiques et de la gestion des risques axée sur la prévention le socle de notre culture de qualité et de sécurité des soins ;</a:t>
            </a:r>
            <a:endParaRPr lang="en-US" sz="1400" dirty="0"/>
          </a:p>
          <a:p>
            <a:pPr lvl="0"/>
            <a:r>
              <a:rPr lang="fr-FR" sz="1400" dirty="0"/>
              <a:t>Offrir des conditions de travail permettant au personnel de s’épanouir et d’exprimer au mieux ses compétences ;</a:t>
            </a:r>
            <a:endParaRPr lang="en-US" sz="1400" dirty="0"/>
          </a:p>
          <a:p>
            <a:pPr lvl="0"/>
            <a:r>
              <a:rPr lang="fr-FR" sz="1400" dirty="0"/>
              <a:t>Permettre le développement des compétences et l’évolution du personnel en favorisant la formation permanente ;</a:t>
            </a:r>
            <a:endParaRPr lang="en-US" sz="1400" dirty="0"/>
          </a:p>
          <a:p>
            <a:pPr lvl="0"/>
            <a:r>
              <a:rPr lang="fr-FR" sz="1400" dirty="0"/>
              <a:t>Etablir et entretenir la relation de confiance avec l’ensemble de nos partenaires ;</a:t>
            </a:r>
          </a:p>
          <a:p>
            <a:pPr marL="0" lvl="0" indent="0">
              <a:buNone/>
            </a:pPr>
            <a:r>
              <a:rPr lang="fr-FR" sz="1400" dirty="0"/>
              <a:t> Gage d’une véritable culture d’établissement basée sur la recherche    permanente du progrès, cette politique qualité doit être comprise, partagée et mise en œuvre au quotidien par tous afin de garantir son succès. </a:t>
            </a:r>
          </a:p>
          <a:p>
            <a:pPr marL="0" lvl="0" indent="0">
              <a:buNone/>
            </a:pPr>
            <a:r>
              <a:rPr lang="fr-FR" sz="1400" dirty="0"/>
              <a:t>NEST FOR ALL s’engage à promouvoir et développer avec toute l’équipe un système de management qualité soutenant notre dynamique d’excellence, gage de pérennité de notre entreprise. </a:t>
            </a:r>
          </a:p>
          <a:p>
            <a:pPr marL="0" indent="0">
              <a:buNone/>
            </a:pPr>
            <a:endParaRPr lang="fr-FR" sz="1400" dirty="0"/>
          </a:p>
          <a:p>
            <a:pPr marL="0" indent="0" algn="r">
              <a:buNone/>
            </a:pPr>
            <a:r>
              <a:rPr lang="fr-FR" sz="1400" dirty="0"/>
              <a:t>Khadidiatou Diop </a:t>
            </a:r>
            <a:r>
              <a:rPr lang="fr-FR" sz="1400" dirty="0" err="1"/>
              <a:t>Nakoulima</a:t>
            </a:r>
            <a:r>
              <a:rPr lang="fr-FR" sz="1400" dirty="0"/>
              <a:t>, Présidente</a:t>
            </a:r>
          </a:p>
        </p:txBody>
      </p:sp>
    </p:spTree>
    <p:extLst>
      <p:ext uri="{BB962C8B-B14F-4D97-AF65-F5344CB8AC3E}">
        <p14:creationId xmlns:p14="http://schemas.microsoft.com/office/powerpoint/2010/main" val="388632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p:txBody>
          <a:bodyPr>
            <a:normAutofit/>
          </a:bodyPr>
          <a:lstStyle/>
          <a:p>
            <a:r>
              <a:rPr lang="fr-FR" dirty="0"/>
              <a:t>Cartographie des processus</a:t>
            </a:r>
            <a:endParaRPr lang="fr-FR" i="1" dirty="0"/>
          </a:p>
        </p:txBody>
      </p:sp>
      <p:pic>
        <p:nvPicPr>
          <p:cNvPr id="5" name="Image 4">
            <a:extLst>
              <a:ext uri="{FF2B5EF4-FFF2-40B4-BE49-F238E27FC236}">
                <a16:creationId xmlns:a16="http://schemas.microsoft.com/office/drawing/2014/main" id="{FA87D7AD-4C9B-48E1-C1C7-306180AC4B7A}"/>
              </a:ext>
            </a:extLst>
          </p:cNvPr>
          <p:cNvPicPr>
            <a:picLocks noChangeAspect="1"/>
          </p:cNvPicPr>
          <p:nvPr/>
        </p:nvPicPr>
        <p:blipFill>
          <a:blip r:embed="rId2"/>
          <a:stretch>
            <a:fillRect/>
          </a:stretch>
        </p:blipFill>
        <p:spPr>
          <a:xfrm>
            <a:off x="1801717" y="1843698"/>
            <a:ext cx="8588566" cy="4775507"/>
          </a:xfrm>
          <a:prstGeom prst="rect">
            <a:avLst/>
          </a:prstGeom>
        </p:spPr>
      </p:pic>
    </p:spTree>
    <p:extLst>
      <p:ext uri="{BB962C8B-B14F-4D97-AF65-F5344CB8AC3E}">
        <p14:creationId xmlns:p14="http://schemas.microsoft.com/office/powerpoint/2010/main" val="303768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p:txBody>
          <a:bodyPr>
            <a:normAutofit/>
          </a:bodyPr>
          <a:lstStyle/>
          <a:p>
            <a:r>
              <a:rPr lang="fr-FR" dirty="0"/>
              <a:t>Présentation des pilotes et copilotes</a:t>
            </a:r>
            <a:endParaRPr lang="fr-FR" i="1" dirty="0"/>
          </a:p>
        </p:txBody>
      </p:sp>
      <p:grpSp>
        <p:nvGrpSpPr>
          <p:cNvPr id="26" name="Groupe 25">
            <a:extLst>
              <a:ext uri="{FF2B5EF4-FFF2-40B4-BE49-F238E27FC236}">
                <a16:creationId xmlns:a16="http://schemas.microsoft.com/office/drawing/2014/main" id="{37536BC7-EE36-43F0-AD54-CB6F47BAED60}"/>
              </a:ext>
            </a:extLst>
          </p:cNvPr>
          <p:cNvGrpSpPr/>
          <p:nvPr/>
        </p:nvGrpSpPr>
        <p:grpSpPr>
          <a:xfrm>
            <a:off x="-9719" y="4133898"/>
            <a:ext cx="2055145" cy="2437293"/>
            <a:chOff x="387117" y="1820009"/>
            <a:chExt cx="2055145" cy="2437293"/>
          </a:xfrm>
        </p:grpSpPr>
        <p:pic>
          <p:nvPicPr>
            <p:cNvPr id="9" name="Image 8">
              <a:extLst>
                <a:ext uri="{FF2B5EF4-FFF2-40B4-BE49-F238E27FC236}">
                  <a16:creationId xmlns:a16="http://schemas.microsoft.com/office/drawing/2014/main" id="{B3408730-BEA7-4DD1-8FC0-AEF20E1E3462}"/>
                </a:ext>
              </a:extLst>
            </p:cNvPr>
            <p:cNvPicPr preferRelativeResize="0">
              <a:picLocks/>
            </p:cNvPicPr>
            <p:nvPr/>
          </p:nvPicPr>
          <p:blipFill rotWithShape="1">
            <a:blip r:embed="rId2"/>
            <a:srcRect l="13764" r="12236"/>
            <a:stretch/>
          </p:blipFill>
          <p:spPr>
            <a:xfrm>
              <a:off x="714905" y="1820009"/>
              <a:ext cx="1409700" cy="1905000"/>
            </a:xfrm>
            <a:prstGeom prst="rect">
              <a:avLst/>
            </a:prstGeom>
            <a:effectLst>
              <a:softEdge rad="63500"/>
            </a:effectLst>
          </p:spPr>
        </p:pic>
        <p:sp>
          <p:nvSpPr>
            <p:cNvPr id="24" name="ZoneTexte 23">
              <a:extLst>
                <a:ext uri="{FF2B5EF4-FFF2-40B4-BE49-F238E27FC236}">
                  <a16:creationId xmlns:a16="http://schemas.microsoft.com/office/drawing/2014/main" id="{F03E6257-0B66-4982-85B2-2DCA1D9581B8}"/>
                </a:ext>
              </a:extLst>
            </p:cNvPr>
            <p:cNvSpPr txBox="1"/>
            <p:nvPr/>
          </p:nvSpPr>
          <p:spPr>
            <a:xfrm>
              <a:off x="387117" y="3703304"/>
              <a:ext cx="2055145" cy="553998"/>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Khadidiatou </a:t>
              </a:r>
              <a:r>
                <a:rPr lang="fr-FR" sz="1500" b="1" dirty="0" err="1">
                  <a:solidFill>
                    <a:srgbClr val="7F508B"/>
                  </a:solidFill>
                  <a:latin typeface="Minion Pro" panose="02040503050306020203" pitchFamily="18" charset="0"/>
                </a:rPr>
                <a:t>Nakoulima</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Présidente</a:t>
              </a:r>
            </a:p>
          </p:txBody>
        </p:sp>
      </p:grpSp>
      <p:grpSp>
        <p:nvGrpSpPr>
          <p:cNvPr id="27" name="Groupe 26">
            <a:extLst>
              <a:ext uri="{FF2B5EF4-FFF2-40B4-BE49-F238E27FC236}">
                <a16:creationId xmlns:a16="http://schemas.microsoft.com/office/drawing/2014/main" id="{BCC00E4C-E7F8-4000-9462-ED124715E622}"/>
              </a:ext>
            </a:extLst>
          </p:cNvPr>
          <p:cNvGrpSpPr/>
          <p:nvPr/>
        </p:nvGrpSpPr>
        <p:grpSpPr>
          <a:xfrm>
            <a:off x="1939205" y="1798340"/>
            <a:ext cx="2008909" cy="2380977"/>
            <a:chOff x="281582" y="4278098"/>
            <a:chExt cx="2008909" cy="2380977"/>
          </a:xfrm>
        </p:grpSpPr>
        <p:pic>
          <p:nvPicPr>
            <p:cNvPr id="17" name="Image 16">
              <a:extLst>
                <a:ext uri="{FF2B5EF4-FFF2-40B4-BE49-F238E27FC236}">
                  <a16:creationId xmlns:a16="http://schemas.microsoft.com/office/drawing/2014/main" id="{9452FE21-432E-4710-B19A-167EF5CDCBA4}"/>
                </a:ext>
              </a:extLst>
            </p:cNvPr>
            <p:cNvPicPr>
              <a:picLocks noChangeAspect="1"/>
            </p:cNvPicPr>
            <p:nvPr/>
          </p:nvPicPr>
          <p:blipFill rotWithShape="1">
            <a:blip r:embed="rId3"/>
            <a:srcRect l="12760" t="32460" r="51064" b="31846"/>
            <a:stretch/>
          </p:blipFill>
          <p:spPr>
            <a:xfrm rot="5400000">
              <a:off x="333537" y="4525749"/>
              <a:ext cx="1905001" cy="1409700"/>
            </a:xfrm>
            <a:prstGeom prst="rect">
              <a:avLst/>
            </a:prstGeom>
            <a:ln>
              <a:noFill/>
            </a:ln>
            <a:effectLst>
              <a:softEdge rad="63500"/>
            </a:effectLst>
          </p:spPr>
        </p:pic>
        <p:sp>
          <p:nvSpPr>
            <p:cNvPr id="25" name="ZoneTexte 24">
              <a:extLst>
                <a:ext uri="{FF2B5EF4-FFF2-40B4-BE49-F238E27FC236}">
                  <a16:creationId xmlns:a16="http://schemas.microsoft.com/office/drawing/2014/main" id="{9C56D496-F179-490A-A0EF-747A0B83C66C}"/>
                </a:ext>
              </a:extLst>
            </p:cNvPr>
            <p:cNvSpPr txBox="1"/>
            <p:nvPr/>
          </p:nvSpPr>
          <p:spPr>
            <a:xfrm>
              <a:off x="281582" y="6105077"/>
              <a:ext cx="2008909" cy="553998"/>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Asse Ndiaye</a:t>
              </a:r>
            </a:p>
            <a:p>
              <a:pPr algn="ctr"/>
              <a:r>
                <a:rPr lang="fr-FR" sz="1500" dirty="0">
                  <a:solidFill>
                    <a:srgbClr val="7F508B"/>
                  </a:solidFill>
                  <a:latin typeface="Minion Pro" panose="02040503050306020203" pitchFamily="18" charset="0"/>
                </a:rPr>
                <a:t>Assistant Comptable</a:t>
              </a:r>
            </a:p>
          </p:txBody>
        </p:sp>
      </p:grpSp>
      <p:sp>
        <p:nvSpPr>
          <p:cNvPr id="28" name="ZoneTexte 27">
            <a:extLst>
              <a:ext uri="{FF2B5EF4-FFF2-40B4-BE49-F238E27FC236}">
                <a16:creationId xmlns:a16="http://schemas.microsoft.com/office/drawing/2014/main" id="{3C1BD0F4-16F6-4738-AC05-9E2613D4AB60}"/>
              </a:ext>
            </a:extLst>
          </p:cNvPr>
          <p:cNvSpPr txBox="1"/>
          <p:nvPr/>
        </p:nvSpPr>
        <p:spPr>
          <a:xfrm>
            <a:off x="144422" y="2670441"/>
            <a:ext cx="2008909" cy="553998"/>
          </a:xfrm>
          <a:prstGeom prst="rect">
            <a:avLst/>
          </a:prstGeom>
          <a:noFill/>
        </p:spPr>
        <p:txBody>
          <a:bodyPr wrap="square" rtlCol="0">
            <a:spAutoFit/>
          </a:bodyPr>
          <a:lstStyle/>
          <a:p>
            <a:pPr algn="ctr"/>
            <a:r>
              <a:rPr lang="fr-FR" sz="1500" b="1" dirty="0" err="1">
                <a:solidFill>
                  <a:srgbClr val="7F508B"/>
                </a:solidFill>
                <a:latin typeface="Minion Pro" panose="02040503050306020203" pitchFamily="18" charset="0"/>
              </a:rPr>
              <a:t>Aissatou</a:t>
            </a:r>
            <a:r>
              <a:rPr lang="fr-FR" sz="1500" b="1" dirty="0">
                <a:solidFill>
                  <a:srgbClr val="7F508B"/>
                </a:solidFill>
                <a:latin typeface="Minion Pro" panose="02040503050306020203" pitchFamily="18" charset="0"/>
              </a:rPr>
              <a:t> </a:t>
            </a:r>
            <a:r>
              <a:rPr lang="fr-FR" sz="1500" b="1" dirty="0" err="1">
                <a:solidFill>
                  <a:srgbClr val="7F508B"/>
                </a:solidFill>
                <a:latin typeface="Minion Pro" panose="02040503050306020203" pitchFamily="18" charset="0"/>
              </a:rPr>
              <a:t>Ngom</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Médecin-chef</a:t>
            </a:r>
          </a:p>
        </p:txBody>
      </p:sp>
      <p:grpSp>
        <p:nvGrpSpPr>
          <p:cNvPr id="35" name="Groupe 34">
            <a:extLst>
              <a:ext uri="{FF2B5EF4-FFF2-40B4-BE49-F238E27FC236}">
                <a16:creationId xmlns:a16="http://schemas.microsoft.com/office/drawing/2014/main" id="{01DF03F8-72DE-40AB-B1A6-919906AC7B85}"/>
              </a:ext>
            </a:extLst>
          </p:cNvPr>
          <p:cNvGrpSpPr/>
          <p:nvPr/>
        </p:nvGrpSpPr>
        <p:grpSpPr>
          <a:xfrm>
            <a:off x="1803896" y="4179317"/>
            <a:ext cx="2342135" cy="2652696"/>
            <a:chOff x="202977" y="4316742"/>
            <a:chExt cx="2342135" cy="2652696"/>
          </a:xfrm>
        </p:grpSpPr>
        <p:pic>
          <p:nvPicPr>
            <p:cNvPr id="21" name="Image 20">
              <a:extLst>
                <a:ext uri="{FF2B5EF4-FFF2-40B4-BE49-F238E27FC236}">
                  <a16:creationId xmlns:a16="http://schemas.microsoft.com/office/drawing/2014/main" id="{7303A127-5291-420F-9BB2-58FBEF81D85C}"/>
                </a:ext>
              </a:extLst>
            </p:cNvPr>
            <p:cNvPicPr>
              <a:picLocks noChangeAspect="1"/>
            </p:cNvPicPr>
            <p:nvPr/>
          </p:nvPicPr>
          <p:blipFill rotWithShape="1">
            <a:blip r:embed="rId4"/>
            <a:srcRect l="5885" t="23519" r="50000" b="32909"/>
            <a:stretch/>
          </p:blipFill>
          <p:spPr>
            <a:xfrm rot="5400000">
              <a:off x="332791" y="4563643"/>
              <a:ext cx="1905001" cy="1411200"/>
            </a:xfrm>
            <a:prstGeom prst="rect">
              <a:avLst/>
            </a:prstGeom>
            <a:effectLst>
              <a:softEdge rad="63500"/>
            </a:effectLst>
          </p:spPr>
        </p:pic>
        <p:sp>
          <p:nvSpPr>
            <p:cNvPr id="34" name="ZoneTexte 33">
              <a:extLst>
                <a:ext uri="{FF2B5EF4-FFF2-40B4-BE49-F238E27FC236}">
                  <a16:creationId xmlns:a16="http://schemas.microsoft.com/office/drawing/2014/main" id="{E6DE04AC-8FB2-47B2-9EE9-49AB2907E389}"/>
                </a:ext>
              </a:extLst>
            </p:cNvPr>
            <p:cNvSpPr txBox="1"/>
            <p:nvPr/>
          </p:nvSpPr>
          <p:spPr>
            <a:xfrm>
              <a:off x="202977" y="6184608"/>
              <a:ext cx="2342135" cy="784830"/>
            </a:xfrm>
            <a:prstGeom prst="rect">
              <a:avLst/>
            </a:prstGeom>
            <a:noFill/>
          </p:spPr>
          <p:txBody>
            <a:bodyPr wrap="square" rtlCol="0">
              <a:spAutoFit/>
            </a:bodyPr>
            <a:lstStyle/>
            <a:p>
              <a:pPr algn="ctr"/>
              <a:r>
                <a:rPr lang="fr-FR" sz="1500" b="1" dirty="0" err="1">
                  <a:solidFill>
                    <a:srgbClr val="7F508B"/>
                  </a:solidFill>
                  <a:latin typeface="Minion Pro" panose="02040503050306020203" pitchFamily="18" charset="0"/>
                </a:rPr>
                <a:t>Kouna</a:t>
              </a:r>
              <a:r>
                <a:rPr lang="fr-FR" sz="1500" b="1" dirty="0">
                  <a:solidFill>
                    <a:srgbClr val="7F508B"/>
                  </a:solidFill>
                  <a:latin typeface="Minion Pro" panose="02040503050306020203" pitchFamily="18" charset="0"/>
                </a:rPr>
                <a:t> Niang </a:t>
              </a:r>
              <a:r>
                <a:rPr lang="fr-FR" sz="1500" b="1" dirty="0" err="1">
                  <a:solidFill>
                    <a:srgbClr val="7F508B"/>
                  </a:solidFill>
                  <a:latin typeface="Minion Pro" panose="02040503050306020203" pitchFamily="18" charset="0"/>
                </a:rPr>
                <a:t>Sambe</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Responsable administratif et comptable</a:t>
              </a:r>
            </a:p>
          </p:txBody>
        </p:sp>
      </p:grpSp>
      <p:grpSp>
        <p:nvGrpSpPr>
          <p:cNvPr id="39" name="Groupe 38">
            <a:extLst>
              <a:ext uri="{FF2B5EF4-FFF2-40B4-BE49-F238E27FC236}">
                <a16:creationId xmlns:a16="http://schemas.microsoft.com/office/drawing/2014/main" id="{ABF9C63D-F755-43EC-B2FA-9940B65AA8C1}"/>
              </a:ext>
            </a:extLst>
          </p:cNvPr>
          <p:cNvGrpSpPr/>
          <p:nvPr/>
        </p:nvGrpSpPr>
        <p:grpSpPr>
          <a:xfrm>
            <a:off x="4146031" y="4133898"/>
            <a:ext cx="2082423" cy="2654484"/>
            <a:chOff x="242126" y="4316743"/>
            <a:chExt cx="2082423" cy="2654484"/>
          </a:xfrm>
        </p:grpSpPr>
        <p:pic>
          <p:nvPicPr>
            <p:cNvPr id="7" name="Image 6">
              <a:extLst>
                <a:ext uri="{FF2B5EF4-FFF2-40B4-BE49-F238E27FC236}">
                  <a16:creationId xmlns:a16="http://schemas.microsoft.com/office/drawing/2014/main" id="{A5FE6FE5-7C44-420E-B094-3F947F3257C0}"/>
                </a:ext>
              </a:extLst>
            </p:cNvPr>
            <p:cNvPicPr>
              <a:picLocks noChangeAspect="1"/>
            </p:cNvPicPr>
            <p:nvPr/>
          </p:nvPicPr>
          <p:blipFill rotWithShape="1">
            <a:blip r:embed="rId5"/>
            <a:srcRect l="7987" r="7987"/>
            <a:stretch/>
          </p:blipFill>
          <p:spPr>
            <a:xfrm>
              <a:off x="581190" y="4316743"/>
              <a:ext cx="1409700" cy="1904400"/>
            </a:xfrm>
            <a:prstGeom prst="rect">
              <a:avLst/>
            </a:prstGeom>
            <a:effectLst>
              <a:softEdge rad="63500"/>
            </a:effectLst>
          </p:spPr>
        </p:pic>
        <p:sp>
          <p:nvSpPr>
            <p:cNvPr id="38" name="ZoneTexte 37">
              <a:extLst>
                <a:ext uri="{FF2B5EF4-FFF2-40B4-BE49-F238E27FC236}">
                  <a16:creationId xmlns:a16="http://schemas.microsoft.com/office/drawing/2014/main" id="{0A226B7E-34A3-4750-8A4E-10540EA42F5B}"/>
                </a:ext>
              </a:extLst>
            </p:cNvPr>
            <p:cNvSpPr txBox="1"/>
            <p:nvPr/>
          </p:nvSpPr>
          <p:spPr>
            <a:xfrm>
              <a:off x="242126" y="6186397"/>
              <a:ext cx="2082423" cy="784830"/>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Lauriane Le </a:t>
              </a:r>
              <a:r>
                <a:rPr lang="fr-FR" sz="1500" b="1" dirty="0" err="1">
                  <a:solidFill>
                    <a:srgbClr val="7F508B"/>
                  </a:solidFill>
                  <a:latin typeface="Minion Pro" panose="02040503050306020203" pitchFamily="18" charset="0"/>
                </a:rPr>
                <a:t>Flour</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Directrice des opérations</a:t>
              </a:r>
            </a:p>
          </p:txBody>
        </p:sp>
      </p:grpSp>
      <p:grpSp>
        <p:nvGrpSpPr>
          <p:cNvPr id="23" name="Groupe 22">
            <a:extLst>
              <a:ext uri="{FF2B5EF4-FFF2-40B4-BE49-F238E27FC236}">
                <a16:creationId xmlns:a16="http://schemas.microsoft.com/office/drawing/2014/main" id="{5738C021-A28C-425B-9F1E-3F747A767923}"/>
              </a:ext>
            </a:extLst>
          </p:cNvPr>
          <p:cNvGrpSpPr/>
          <p:nvPr/>
        </p:nvGrpSpPr>
        <p:grpSpPr>
          <a:xfrm>
            <a:off x="6061298" y="4196096"/>
            <a:ext cx="2351509" cy="2423652"/>
            <a:chOff x="7963671" y="4193770"/>
            <a:chExt cx="2351509" cy="2423652"/>
          </a:xfrm>
        </p:grpSpPr>
        <p:sp>
          <p:nvSpPr>
            <p:cNvPr id="36" name="ZoneTexte 35">
              <a:extLst>
                <a:ext uri="{FF2B5EF4-FFF2-40B4-BE49-F238E27FC236}">
                  <a16:creationId xmlns:a16="http://schemas.microsoft.com/office/drawing/2014/main" id="{6247D407-2256-4038-ACDC-283370C5651C}"/>
                </a:ext>
              </a:extLst>
            </p:cNvPr>
            <p:cNvSpPr txBox="1"/>
            <p:nvPr/>
          </p:nvSpPr>
          <p:spPr>
            <a:xfrm>
              <a:off x="7963671" y="6063424"/>
              <a:ext cx="2351509" cy="553998"/>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Ndèye </a:t>
              </a:r>
              <a:r>
                <a:rPr lang="fr-FR" sz="1500" b="1" dirty="0" err="1">
                  <a:solidFill>
                    <a:srgbClr val="7F508B"/>
                  </a:solidFill>
                  <a:latin typeface="Minion Pro" panose="02040503050306020203" pitchFamily="18" charset="0"/>
                </a:rPr>
                <a:t>Bigué</a:t>
              </a:r>
              <a:r>
                <a:rPr lang="fr-FR" sz="1500" b="1" dirty="0">
                  <a:solidFill>
                    <a:srgbClr val="7F508B"/>
                  </a:solidFill>
                  <a:latin typeface="Minion Pro" panose="02040503050306020203" pitchFamily="18" charset="0"/>
                </a:rPr>
                <a:t> Ndiaye Ba</a:t>
              </a:r>
            </a:p>
            <a:p>
              <a:pPr algn="ctr"/>
              <a:r>
                <a:rPr lang="fr-FR" sz="1500" dirty="0">
                  <a:solidFill>
                    <a:srgbClr val="7F508B"/>
                  </a:solidFill>
                  <a:latin typeface="Minion Pro" panose="02040503050306020203" pitchFamily="18" charset="0"/>
                </a:rPr>
                <a:t>Maîtresse Sage-Femme</a:t>
              </a:r>
            </a:p>
          </p:txBody>
        </p:sp>
        <p:pic>
          <p:nvPicPr>
            <p:cNvPr id="4" name="Image 3">
              <a:extLst>
                <a:ext uri="{FF2B5EF4-FFF2-40B4-BE49-F238E27FC236}">
                  <a16:creationId xmlns:a16="http://schemas.microsoft.com/office/drawing/2014/main" id="{A1B8759D-73C7-4A20-8311-36AA5ED560C8}"/>
                </a:ext>
              </a:extLst>
            </p:cNvPr>
            <p:cNvPicPr>
              <a:picLocks noChangeAspect="1"/>
            </p:cNvPicPr>
            <p:nvPr/>
          </p:nvPicPr>
          <p:blipFill rotWithShape="1">
            <a:blip r:embed="rId6"/>
            <a:srcRect l="25623" t="1098" r="17474" b="15168"/>
            <a:stretch/>
          </p:blipFill>
          <p:spPr>
            <a:xfrm>
              <a:off x="8263276" y="4193770"/>
              <a:ext cx="1409700" cy="1904400"/>
            </a:xfrm>
            <a:prstGeom prst="rect">
              <a:avLst/>
            </a:prstGeom>
            <a:ln>
              <a:noFill/>
            </a:ln>
            <a:effectLst>
              <a:softEdge rad="112500"/>
            </a:effectLst>
          </p:spPr>
        </p:pic>
      </p:grpSp>
      <p:grpSp>
        <p:nvGrpSpPr>
          <p:cNvPr id="6" name="Groupe 5">
            <a:extLst>
              <a:ext uri="{FF2B5EF4-FFF2-40B4-BE49-F238E27FC236}">
                <a16:creationId xmlns:a16="http://schemas.microsoft.com/office/drawing/2014/main" id="{8634339D-88C7-4696-B224-1E0FCFAE823D}"/>
              </a:ext>
            </a:extLst>
          </p:cNvPr>
          <p:cNvGrpSpPr/>
          <p:nvPr/>
        </p:nvGrpSpPr>
        <p:grpSpPr>
          <a:xfrm>
            <a:off x="6173302" y="1820847"/>
            <a:ext cx="2008909" cy="2464892"/>
            <a:chOff x="4759346" y="1763497"/>
            <a:chExt cx="2008909" cy="2464892"/>
          </a:xfrm>
        </p:grpSpPr>
        <p:sp>
          <p:nvSpPr>
            <p:cNvPr id="40" name="ZoneTexte 39">
              <a:extLst>
                <a:ext uri="{FF2B5EF4-FFF2-40B4-BE49-F238E27FC236}">
                  <a16:creationId xmlns:a16="http://schemas.microsoft.com/office/drawing/2014/main" id="{6D741151-BE05-4CC3-87BF-8A1FE613962B}"/>
                </a:ext>
              </a:extLst>
            </p:cNvPr>
            <p:cNvSpPr txBox="1"/>
            <p:nvPr/>
          </p:nvSpPr>
          <p:spPr>
            <a:xfrm>
              <a:off x="4759346" y="3674391"/>
              <a:ext cx="2008909" cy="553998"/>
            </a:xfrm>
            <a:prstGeom prst="rect">
              <a:avLst/>
            </a:prstGeom>
            <a:noFill/>
          </p:spPr>
          <p:txBody>
            <a:bodyPr wrap="square" rtlCol="0">
              <a:spAutoFit/>
            </a:bodyPr>
            <a:lstStyle/>
            <a:p>
              <a:pPr algn="ctr"/>
              <a:r>
                <a:rPr lang="fr-FR" sz="1500" b="1" dirty="0" err="1">
                  <a:solidFill>
                    <a:srgbClr val="7F508B"/>
                  </a:solidFill>
                  <a:latin typeface="Minion Pro" panose="02040503050306020203" pitchFamily="18" charset="0"/>
                </a:rPr>
                <a:t>Codou</a:t>
              </a:r>
              <a:r>
                <a:rPr lang="fr-FR" sz="1500" b="1" dirty="0">
                  <a:solidFill>
                    <a:srgbClr val="7F508B"/>
                  </a:solidFill>
                  <a:latin typeface="Minion Pro" panose="02040503050306020203" pitchFamily="18" charset="0"/>
                </a:rPr>
                <a:t> </a:t>
              </a:r>
              <a:r>
                <a:rPr lang="fr-FR" sz="1500" b="1" dirty="0" err="1">
                  <a:solidFill>
                    <a:srgbClr val="7F508B"/>
                  </a:solidFill>
                  <a:latin typeface="Minion Pro" panose="02040503050306020203" pitchFamily="18" charset="0"/>
                </a:rPr>
                <a:t>Diakham</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Secrétaire Médicale</a:t>
              </a:r>
            </a:p>
          </p:txBody>
        </p:sp>
        <p:pic>
          <p:nvPicPr>
            <p:cNvPr id="5" name="Image 4">
              <a:extLst>
                <a:ext uri="{FF2B5EF4-FFF2-40B4-BE49-F238E27FC236}">
                  <a16:creationId xmlns:a16="http://schemas.microsoft.com/office/drawing/2014/main" id="{1875E469-D3B5-41D9-9736-67E607CF93A6}"/>
                </a:ext>
              </a:extLst>
            </p:cNvPr>
            <p:cNvPicPr>
              <a:picLocks noChangeAspect="1"/>
            </p:cNvPicPr>
            <p:nvPr/>
          </p:nvPicPr>
          <p:blipFill rotWithShape="1">
            <a:blip r:embed="rId7"/>
            <a:srcRect l="1" r="22378"/>
            <a:stretch/>
          </p:blipFill>
          <p:spPr>
            <a:xfrm>
              <a:off x="4989995" y="1763497"/>
              <a:ext cx="1409700" cy="1904400"/>
            </a:xfrm>
            <a:prstGeom prst="rect">
              <a:avLst/>
            </a:prstGeom>
            <a:ln>
              <a:noFill/>
            </a:ln>
            <a:effectLst>
              <a:softEdge rad="112500"/>
            </a:effectLst>
          </p:spPr>
        </p:pic>
      </p:grpSp>
      <p:grpSp>
        <p:nvGrpSpPr>
          <p:cNvPr id="12" name="Groupe 11">
            <a:extLst>
              <a:ext uri="{FF2B5EF4-FFF2-40B4-BE49-F238E27FC236}">
                <a16:creationId xmlns:a16="http://schemas.microsoft.com/office/drawing/2014/main" id="{B8254165-112E-4B13-8B88-2E331CDB5130}"/>
              </a:ext>
            </a:extLst>
          </p:cNvPr>
          <p:cNvGrpSpPr/>
          <p:nvPr/>
        </p:nvGrpSpPr>
        <p:grpSpPr>
          <a:xfrm>
            <a:off x="7911991" y="1795178"/>
            <a:ext cx="2008909" cy="2589950"/>
            <a:chOff x="5999722" y="1815237"/>
            <a:chExt cx="2008909" cy="2589950"/>
          </a:xfrm>
        </p:grpSpPr>
        <p:sp>
          <p:nvSpPr>
            <p:cNvPr id="32" name="ZoneTexte 31">
              <a:extLst>
                <a:ext uri="{FF2B5EF4-FFF2-40B4-BE49-F238E27FC236}">
                  <a16:creationId xmlns:a16="http://schemas.microsoft.com/office/drawing/2014/main" id="{862B8AFB-ADB7-4A7C-B077-ADFAD1F72690}"/>
                </a:ext>
              </a:extLst>
            </p:cNvPr>
            <p:cNvSpPr txBox="1"/>
            <p:nvPr/>
          </p:nvSpPr>
          <p:spPr>
            <a:xfrm>
              <a:off x="5999722" y="3620357"/>
              <a:ext cx="2008909" cy="784830"/>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Florence </a:t>
              </a:r>
              <a:r>
                <a:rPr lang="fr-FR" sz="1500" b="1" dirty="0" err="1">
                  <a:solidFill>
                    <a:srgbClr val="7F508B"/>
                  </a:solidFill>
                  <a:latin typeface="Minion Pro" panose="02040503050306020203" pitchFamily="18" charset="0"/>
                </a:rPr>
                <a:t>Sambou</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Infirmière Responsable </a:t>
              </a:r>
              <a:r>
                <a:rPr lang="fr-FR" sz="1500" dirty="0" err="1">
                  <a:solidFill>
                    <a:srgbClr val="7F508B"/>
                  </a:solidFill>
                  <a:latin typeface="Minion Pro" panose="02040503050306020203" pitchFamily="18" charset="0"/>
                </a:rPr>
                <a:t>Nuserie</a:t>
              </a:r>
              <a:endParaRPr lang="fr-FR" sz="1500" dirty="0">
                <a:solidFill>
                  <a:srgbClr val="7F508B"/>
                </a:solidFill>
                <a:latin typeface="Minion Pro" panose="02040503050306020203" pitchFamily="18" charset="0"/>
              </a:endParaRPr>
            </a:p>
          </p:txBody>
        </p:sp>
        <p:pic>
          <p:nvPicPr>
            <p:cNvPr id="10" name="Image 9">
              <a:extLst>
                <a:ext uri="{FF2B5EF4-FFF2-40B4-BE49-F238E27FC236}">
                  <a16:creationId xmlns:a16="http://schemas.microsoft.com/office/drawing/2014/main" id="{CD8EF560-3D9B-4D80-AEF9-A49E2E7C13A9}"/>
                </a:ext>
              </a:extLst>
            </p:cNvPr>
            <p:cNvPicPr>
              <a:picLocks noChangeAspect="1"/>
            </p:cNvPicPr>
            <p:nvPr/>
          </p:nvPicPr>
          <p:blipFill rotWithShape="1">
            <a:blip r:embed="rId8"/>
            <a:srcRect l="29581" t="13296" r="32274" b="10136"/>
            <a:stretch/>
          </p:blipFill>
          <p:spPr>
            <a:xfrm>
              <a:off x="6299325" y="1815237"/>
              <a:ext cx="1423151" cy="1904400"/>
            </a:xfrm>
            <a:prstGeom prst="rect">
              <a:avLst/>
            </a:prstGeom>
            <a:ln>
              <a:noFill/>
            </a:ln>
            <a:effectLst>
              <a:softEdge rad="112500"/>
            </a:effectLst>
          </p:spPr>
        </p:pic>
      </p:grpSp>
      <p:sp>
        <p:nvSpPr>
          <p:cNvPr id="33" name="ZoneTexte 32">
            <a:extLst>
              <a:ext uri="{FF2B5EF4-FFF2-40B4-BE49-F238E27FC236}">
                <a16:creationId xmlns:a16="http://schemas.microsoft.com/office/drawing/2014/main" id="{6D741151-BE05-4CC3-87BF-8A1FE613962B}"/>
              </a:ext>
            </a:extLst>
          </p:cNvPr>
          <p:cNvSpPr txBox="1"/>
          <p:nvPr/>
        </p:nvSpPr>
        <p:spPr>
          <a:xfrm>
            <a:off x="9740209" y="2697738"/>
            <a:ext cx="2008909" cy="784830"/>
          </a:xfrm>
          <a:prstGeom prst="rect">
            <a:avLst/>
          </a:prstGeom>
          <a:noFill/>
        </p:spPr>
        <p:txBody>
          <a:bodyPr wrap="square" rtlCol="0">
            <a:spAutoFit/>
          </a:bodyPr>
          <a:lstStyle/>
          <a:p>
            <a:pPr algn="ctr"/>
            <a:r>
              <a:rPr lang="fr-FR" sz="1500" b="1" dirty="0" err="1">
                <a:solidFill>
                  <a:srgbClr val="7F508B"/>
                </a:solidFill>
                <a:latin typeface="Minion Pro" panose="02040503050306020203" pitchFamily="18" charset="0"/>
              </a:rPr>
              <a:t>Habibatou</a:t>
            </a:r>
            <a:r>
              <a:rPr lang="fr-FR" sz="1500" b="1" dirty="0">
                <a:solidFill>
                  <a:srgbClr val="7F508B"/>
                </a:solidFill>
                <a:latin typeface="Minion Pro" panose="02040503050306020203" pitchFamily="18" charset="0"/>
              </a:rPr>
              <a:t> </a:t>
            </a:r>
            <a:r>
              <a:rPr lang="fr-FR" sz="1500" b="1" dirty="0" err="1">
                <a:solidFill>
                  <a:srgbClr val="7F508B"/>
                </a:solidFill>
                <a:latin typeface="Minion Pro" panose="02040503050306020203" pitchFamily="18" charset="0"/>
              </a:rPr>
              <a:t>Sy</a:t>
            </a:r>
            <a:endParaRPr lang="fr-FR" sz="1500" b="1" dirty="0">
              <a:solidFill>
                <a:srgbClr val="7F508B"/>
              </a:solidFill>
              <a:latin typeface="Minion Pro" panose="02040503050306020203" pitchFamily="18" charset="0"/>
            </a:endParaRPr>
          </a:p>
          <a:p>
            <a:pPr algn="ctr"/>
            <a:r>
              <a:rPr lang="fr-FR" sz="1500" dirty="0">
                <a:solidFill>
                  <a:srgbClr val="7F508B"/>
                </a:solidFill>
                <a:latin typeface="Minion Pro" panose="02040503050306020203" pitchFamily="18" charset="0"/>
              </a:rPr>
              <a:t>Chargée Expérience Patient</a:t>
            </a:r>
          </a:p>
        </p:txBody>
      </p:sp>
      <p:sp>
        <p:nvSpPr>
          <p:cNvPr id="29" name="ZoneTexte 28">
            <a:extLst>
              <a:ext uri="{FF2B5EF4-FFF2-40B4-BE49-F238E27FC236}">
                <a16:creationId xmlns:a16="http://schemas.microsoft.com/office/drawing/2014/main" id="{6D741151-BE05-4CC3-87BF-8A1FE613962B}"/>
              </a:ext>
            </a:extLst>
          </p:cNvPr>
          <p:cNvSpPr txBox="1"/>
          <p:nvPr/>
        </p:nvSpPr>
        <p:spPr>
          <a:xfrm>
            <a:off x="3809252" y="2682509"/>
            <a:ext cx="2008909" cy="784830"/>
          </a:xfrm>
          <a:prstGeom prst="rect">
            <a:avLst/>
          </a:prstGeom>
          <a:noFill/>
        </p:spPr>
        <p:txBody>
          <a:bodyPr wrap="square" rtlCol="0">
            <a:spAutoFit/>
          </a:bodyPr>
          <a:lstStyle/>
          <a:p>
            <a:pPr algn="ctr"/>
            <a:r>
              <a:rPr lang="fr-FR" sz="1500" b="1" dirty="0">
                <a:solidFill>
                  <a:srgbClr val="7F508B"/>
                </a:solidFill>
                <a:latin typeface="Minion Pro" panose="02040503050306020203" pitchFamily="18" charset="0"/>
              </a:rPr>
              <a:t>Boris Kouakou</a:t>
            </a:r>
          </a:p>
          <a:p>
            <a:pPr algn="ctr"/>
            <a:r>
              <a:rPr lang="fr-FR" sz="1500" dirty="0">
                <a:solidFill>
                  <a:srgbClr val="7F508B"/>
                </a:solidFill>
                <a:latin typeface="Minion Pro" panose="02040503050306020203" pitchFamily="18" charset="0"/>
              </a:rPr>
              <a:t>Chargée Expérience Patient</a:t>
            </a:r>
          </a:p>
        </p:txBody>
      </p:sp>
    </p:spTree>
    <p:extLst>
      <p:ext uri="{BB962C8B-B14F-4D97-AF65-F5344CB8AC3E}">
        <p14:creationId xmlns:p14="http://schemas.microsoft.com/office/powerpoint/2010/main" val="1407968353"/>
      </p:ext>
    </p:extLst>
  </p:cSld>
  <p:clrMapOvr>
    <a:masterClrMapping/>
  </p:clrMapOvr>
</p:sld>
</file>

<file path=ppt/theme/theme1.xml><?xml version="1.0" encoding="utf-8"?>
<a:theme xmlns:a="http://schemas.openxmlformats.org/drawingml/2006/main" name="Dividend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TM03457464[[fn=Dividende]]</Template>
  <TotalTime>7633</TotalTime>
  <Words>523</Words>
  <Application>Microsoft Office PowerPoint</Application>
  <PresentationFormat>Grand écran</PresentationFormat>
  <Paragraphs>46</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Calibri</vt:lpstr>
      <vt:lpstr>Gill Sans MT</vt:lpstr>
      <vt:lpstr>Minion Pro</vt:lpstr>
      <vt:lpstr>Wingdings 2</vt:lpstr>
      <vt:lpstr>Dividende</vt:lpstr>
      <vt:lpstr>Présentation du système Management qualité nest for all</vt:lpstr>
      <vt:lpstr>Objet</vt:lpstr>
      <vt:lpstr>Domaine et Périmètre d’application</vt:lpstr>
      <vt:lpstr>Politique qualité L’engagement de la direction</vt:lpstr>
      <vt:lpstr>Cartographie des processus</vt:lpstr>
      <vt:lpstr>Présentation des pilotes et copilotes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Lauriane</dc:creator>
  <cp:lastModifiedBy>Lauriane Le Flour</cp:lastModifiedBy>
  <cp:revision>462</cp:revision>
  <cp:lastPrinted>2018-03-12T16:48:13Z</cp:lastPrinted>
  <dcterms:created xsi:type="dcterms:W3CDTF">2017-05-22T14:42:53Z</dcterms:created>
  <dcterms:modified xsi:type="dcterms:W3CDTF">2023-01-06T14:47:01Z</dcterms:modified>
</cp:coreProperties>
</file>