
<file path=[Content_Types].xml><?xml version="1.0" encoding="utf-8"?>
<Types xmlns="http://schemas.openxmlformats.org/package/2006/content-types">
  <Default Extension="jpeg" ContentType="image/jpeg"/>
  <Default Extension="jpg" ContentType="image/pn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4.JPG" ContentType="image/jpeg"/>
  <Override PartName="/ppt/media/image5.jpg" ContentType="image/jpeg"/>
  <Override PartName="/ppt/media/image7.jpg" ContentType="image/jpeg"/>
  <Override PartName="/ppt/media/image9.JPG" ContentType="image/jpeg"/>
  <Override PartName="/ppt/media/image11.JPG" ContentType="image/jpeg"/>
  <Override PartName="/ppt/media/image12.JPG" ContentType="image/jpeg"/>
  <Override PartName="/ppt/media/image13.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7"/>
  </p:notesMasterIdLst>
  <p:handoutMasterIdLst>
    <p:handoutMasterId r:id="rId8"/>
  </p:handoutMasterIdLst>
  <p:sldIdLst>
    <p:sldId id="256" r:id="rId2"/>
    <p:sldId id="269" r:id="rId3"/>
    <p:sldId id="265" r:id="rId4"/>
    <p:sldId id="266" r:id="rId5"/>
    <p:sldId id="267" r:id="rId6"/>
  </p:sldIdLst>
  <p:sldSz cx="12192000" cy="6858000"/>
  <p:notesSz cx="7102475"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508B"/>
    <a:srgbClr val="ADE67F"/>
    <a:srgbClr val="AD599B"/>
    <a:srgbClr val="9FD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Style moyen 4 - Accentuation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Style léger 3 - Accentuation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Style léger 3 - Accentuation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62" autoAdjust="0"/>
    <p:restoredTop sz="94660"/>
  </p:normalViewPr>
  <p:slideViewPr>
    <p:cSldViewPr snapToGrid="0">
      <p:cViewPr>
        <p:scale>
          <a:sx n="82" d="100"/>
          <a:sy n="82" d="100"/>
        </p:scale>
        <p:origin x="372" y="-354"/>
      </p:cViewPr>
      <p:guideLst>
        <p:guide orient="horz" pos="2160"/>
        <p:guide pos="3840"/>
      </p:guideLst>
    </p:cSldViewPr>
  </p:slideViewPr>
  <p:notesTextViewPr>
    <p:cViewPr>
      <p:scale>
        <a:sx n="1" d="1"/>
        <a:sy n="1" d="1"/>
      </p:scale>
      <p:origin x="0" y="0"/>
    </p:cViewPr>
  </p:notesTextViewPr>
  <p:notesViewPr>
    <p:cSldViewPr snapToGrid="0">
      <p:cViewPr varScale="1">
        <p:scale>
          <a:sx n="55" d="100"/>
          <a:sy n="55" d="100"/>
        </p:scale>
        <p:origin x="288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71CA26D4-A47A-4E41-8047-CDD3A9B6806D}"/>
              </a:ext>
            </a:extLst>
          </p:cNvPr>
          <p:cNvSpPr>
            <a:spLocks noGrp="1"/>
          </p:cNvSpPr>
          <p:nvPr>
            <p:ph type="hdr" sz="quarter"/>
          </p:nvPr>
        </p:nvSpPr>
        <p:spPr>
          <a:xfrm>
            <a:off x="1" y="0"/>
            <a:ext cx="3077739" cy="513508"/>
          </a:xfrm>
          <a:prstGeom prst="rect">
            <a:avLst/>
          </a:prstGeom>
        </p:spPr>
        <p:txBody>
          <a:bodyPr vert="horz" lIns="99058" tIns="49529" rIns="99058" bIns="49529" rtlCol="0"/>
          <a:lstStyle>
            <a:lvl1pPr algn="l">
              <a:defRPr sz="1300"/>
            </a:lvl1pPr>
          </a:lstStyle>
          <a:p>
            <a:endParaRPr lang="fr-FR"/>
          </a:p>
        </p:txBody>
      </p:sp>
      <p:sp>
        <p:nvSpPr>
          <p:cNvPr id="3" name="Espace réservé de la date 2">
            <a:extLst>
              <a:ext uri="{FF2B5EF4-FFF2-40B4-BE49-F238E27FC236}">
                <a16:creationId xmlns:a16="http://schemas.microsoft.com/office/drawing/2014/main" id="{038D9AB1-002F-4715-863B-172190BFC7D7}"/>
              </a:ext>
            </a:extLst>
          </p:cNvPr>
          <p:cNvSpPr>
            <a:spLocks noGrp="1"/>
          </p:cNvSpPr>
          <p:nvPr>
            <p:ph type="dt" sz="quarter" idx="1"/>
          </p:nvPr>
        </p:nvSpPr>
        <p:spPr>
          <a:xfrm>
            <a:off x="4023093" y="0"/>
            <a:ext cx="3077739" cy="513508"/>
          </a:xfrm>
          <a:prstGeom prst="rect">
            <a:avLst/>
          </a:prstGeom>
        </p:spPr>
        <p:txBody>
          <a:bodyPr vert="horz" lIns="99058" tIns="49529" rIns="99058" bIns="49529" rtlCol="0"/>
          <a:lstStyle>
            <a:lvl1pPr algn="r">
              <a:defRPr sz="1300"/>
            </a:lvl1pPr>
          </a:lstStyle>
          <a:p>
            <a:fld id="{2843C824-68A1-46FF-A739-CF52ED292016}" type="datetimeFigureOut">
              <a:rPr lang="fr-FR" smtClean="0"/>
              <a:pPr/>
              <a:t>18/11/2019</a:t>
            </a:fld>
            <a:endParaRPr lang="fr-FR"/>
          </a:p>
        </p:txBody>
      </p:sp>
      <p:sp>
        <p:nvSpPr>
          <p:cNvPr id="4" name="Espace réservé du pied de page 3">
            <a:extLst>
              <a:ext uri="{FF2B5EF4-FFF2-40B4-BE49-F238E27FC236}">
                <a16:creationId xmlns:a16="http://schemas.microsoft.com/office/drawing/2014/main" id="{B2FF86ED-7BE8-4419-9B9C-3D79AD8556E5}"/>
              </a:ext>
            </a:extLst>
          </p:cNvPr>
          <p:cNvSpPr>
            <a:spLocks noGrp="1"/>
          </p:cNvSpPr>
          <p:nvPr>
            <p:ph type="ftr" sz="quarter" idx="2"/>
          </p:nvPr>
        </p:nvSpPr>
        <p:spPr>
          <a:xfrm>
            <a:off x="1" y="9721108"/>
            <a:ext cx="3077739" cy="513507"/>
          </a:xfrm>
          <a:prstGeom prst="rect">
            <a:avLst/>
          </a:prstGeom>
        </p:spPr>
        <p:txBody>
          <a:bodyPr vert="horz" lIns="99058" tIns="49529" rIns="99058" bIns="49529" rtlCol="0" anchor="b"/>
          <a:lstStyle>
            <a:lvl1pPr algn="l">
              <a:defRPr sz="1300"/>
            </a:lvl1pPr>
          </a:lstStyle>
          <a:p>
            <a:endParaRPr lang="fr-FR"/>
          </a:p>
        </p:txBody>
      </p:sp>
      <p:sp>
        <p:nvSpPr>
          <p:cNvPr id="5" name="Espace réservé du numéro de diapositive 4">
            <a:extLst>
              <a:ext uri="{FF2B5EF4-FFF2-40B4-BE49-F238E27FC236}">
                <a16:creationId xmlns:a16="http://schemas.microsoft.com/office/drawing/2014/main" id="{3E60619C-A178-4679-A9EF-977CB08225C5}"/>
              </a:ext>
            </a:extLst>
          </p:cNvPr>
          <p:cNvSpPr>
            <a:spLocks noGrp="1"/>
          </p:cNvSpPr>
          <p:nvPr>
            <p:ph type="sldNum" sz="quarter" idx="3"/>
          </p:nvPr>
        </p:nvSpPr>
        <p:spPr>
          <a:xfrm>
            <a:off x="4023093" y="9721108"/>
            <a:ext cx="3077739" cy="513507"/>
          </a:xfrm>
          <a:prstGeom prst="rect">
            <a:avLst/>
          </a:prstGeom>
        </p:spPr>
        <p:txBody>
          <a:bodyPr vert="horz" lIns="99058" tIns="49529" rIns="99058" bIns="49529" rtlCol="0" anchor="b"/>
          <a:lstStyle>
            <a:lvl1pPr algn="r">
              <a:defRPr sz="1300"/>
            </a:lvl1pPr>
          </a:lstStyle>
          <a:p>
            <a:fld id="{EBCC5692-C6F7-4559-959F-608F4413AD54}" type="slidenum">
              <a:rPr lang="fr-FR" smtClean="0"/>
              <a:pPr/>
              <a:t>‹N°›</a:t>
            </a:fld>
            <a:endParaRPr lang="fr-FR"/>
          </a:p>
        </p:txBody>
      </p:sp>
    </p:spTree>
    <p:extLst>
      <p:ext uri="{BB962C8B-B14F-4D97-AF65-F5344CB8AC3E}">
        <p14:creationId xmlns:p14="http://schemas.microsoft.com/office/powerpoint/2010/main" val="24842414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3077739" cy="513508"/>
          </a:xfrm>
          <a:prstGeom prst="rect">
            <a:avLst/>
          </a:prstGeom>
        </p:spPr>
        <p:txBody>
          <a:bodyPr vert="horz" lIns="99058" tIns="49529" rIns="99058" bIns="49529" rtlCol="0"/>
          <a:lstStyle>
            <a:lvl1pPr algn="l">
              <a:defRPr sz="1300"/>
            </a:lvl1pPr>
          </a:lstStyle>
          <a:p>
            <a:endParaRPr lang="fr-FR"/>
          </a:p>
        </p:txBody>
      </p:sp>
      <p:sp>
        <p:nvSpPr>
          <p:cNvPr id="3" name="Espace réservé de la date 2"/>
          <p:cNvSpPr>
            <a:spLocks noGrp="1"/>
          </p:cNvSpPr>
          <p:nvPr>
            <p:ph type="dt" idx="1"/>
          </p:nvPr>
        </p:nvSpPr>
        <p:spPr>
          <a:xfrm>
            <a:off x="4023093" y="0"/>
            <a:ext cx="3077739" cy="513508"/>
          </a:xfrm>
          <a:prstGeom prst="rect">
            <a:avLst/>
          </a:prstGeom>
        </p:spPr>
        <p:txBody>
          <a:bodyPr vert="horz" lIns="99058" tIns="49529" rIns="99058" bIns="49529" rtlCol="0"/>
          <a:lstStyle>
            <a:lvl1pPr algn="r">
              <a:defRPr sz="1300"/>
            </a:lvl1pPr>
          </a:lstStyle>
          <a:p>
            <a:fld id="{2D77951D-8860-4651-A876-1ED7B81BAC0B}" type="datetimeFigureOut">
              <a:rPr lang="fr-FR" smtClean="0"/>
              <a:pPr/>
              <a:t>18/11/2019</a:t>
            </a:fld>
            <a:endParaRPr lang="fr-FR"/>
          </a:p>
        </p:txBody>
      </p:sp>
      <p:sp>
        <p:nvSpPr>
          <p:cNvPr id="4" name="Espace réservé de l'image des diapositives 3"/>
          <p:cNvSpPr>
            <a:spLocks noGrp="1" noRot="1" noChangeAspect="1"/>
          </p:cNvSpPr>
          <p:nvPr>
            <p:ph type="sldImg" idx="2"/>
          </p:nvPr>
        </p:nvSpPr>
        <p:spPr>
          <a:xfrm>
            <a:off x="482600" y="1279525"/>
            <a:ext cx="6138863" cy="3454400"/>
          </a:xfrm>
          <a:prstGeom prst="rect">
            <a:avLst/>
          </a:prstGeom>
          <a:noFill/>
          <a:ln w="12700">
            <a:solidFill>
              <a:prstClr val="black"/>
            </a:solidFill>
          </a:ln>
        </p:spPr>
        <p:txBody>
          <a:bodyPr vert="horz" lIns="99058" tIns="49529" rIns="99058" bIns="49529" rtlCol="0" anchor="ctr"/>
          <a:lstStyle/>
          <a:p>
            <a:endParaRPr lang="fr-FR"/>
          </a:p>
        </p:txBody>
      </p:sp>
      <p:sp>
        <p:nvSpPr>
          <p:cNvPr id="5" name="Espace réservé des notes 4"/>
          <p:cNvSpPr>
            <a:spLocks noGrp="1"/>
          </p:cNvSpPr>
          <p:nvPr>
            <p:ph type="body" sz="quarter" idx="3"/>
          </p:nvPr>
        </p:nvSpPr>
        <p:spPr>
          <a:xfrm>
            <a:off x="710248" y="4925408"/>
            <a:ext cx="5681980" cy="4029879"/>
          </a:xfrm>
          <a:prstGeom prst="rect">
            <a:avLst/>
          </a:prstGeom>
        </p:spPr>
        <p:txBody>
          <a:bodyPr vert="horz" lIns="99058" tIns="49529" rIns="99058" bIns="49529"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1" y="9721108"/>
            <a:ext cx="3077739" cy="513507"/>
          </a:xfrm>
          <a:prstGeom prst="rect">
            <a:avLst/>
          </a:prstGeom>
        </p:spPr>
        <p:txBody>
          <a:bodyPr vert="horz" lIns="99058" tIns="49529" rIns="99058" bIns="49529"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4023093" y="9721108"/>
            <a:ext cx="3077739" cy="513507"/>
          </a:xfrm>
          <a:prstGeom prst="rect">
            <a:avLst/>
          </a:prstGeom>
        </p:spPr>
        <p:txBody>
          <a:bodyPr vert="horz" lIns="99058" tIns="49529" rIns="99058" bIns="49529" rtlCol="0" anchor="b"/>
          <a:lstStyle>
            <a:lvl1pPr algn="r">
              <a:defRPr sz="1300"/>
            </a:lvl1pPr>
          </a:lstStyle>
          <a:p>
            <a:fld id="{480FAEE7-456F-49F2-8B9A-461C094C4C14}" type="slidenum">
              <a:rPr lang="fr-FR" smtClean="0"/>
              <a:pPr/>
              <a:t>‹N°›</a:t>
            </a:fld>
            <a:endParaRPr lang="fr-FR"/>
          </a:p>
        </p:txBody>
      </p:sp>
    </p:spTree>
    <p:extLst>
      <p:ext uri="{BB962C8B-B14F-4D97-AF65-F5344CB8AC3E}">
        <p14:creationId xmlns:p14="http://schemas.microsoft.com/office/powerpoint/2010/main" val="2558374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rgbClr val="7F508B"/>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baseline="0">
                <a:solidFill>
                  <a:srgbClr val="7F508B"/>
                </a:solidFill>
                <a:latin typeface="Minion Pro" panose="02040503050306020203" pitchFamily="18" charset="0"/>
              </a:defRPr>
            </a:lvl1pPr>
          </a:lstStyle>
          <a:p>
            <a:r>
              <a:rPr lang="fr-FR" dirty="0"/>
              <a:t>Modifiez le style du titre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baseline="0">
                <a:solidFill>
                  <a:srgbClr val="ADE67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Modifier le style des sous-titres du masque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baseline="0">
                <a:solidFill>
                  <a:schemeClr val="bg1"/>
                </a:solidFill>
              </a:defRPr>
            </a:lvl1pPr>
          </a:lstStyle>
          <a:p>
            <a:fld id="{B61BEF0D-F0BB-DE4B-95CE-6DB70DBA9567}" type="datetimeFigureOut">
              <a:rPr lang="en-US" smtClean="0"/>
              <a:pPr/>
              <a:t>11/18/2019</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baseline="0">
                <a:solidFill>
                  <a:schemeClr val="bg1"/>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baseline="0">
                <a:solidFill>
                  <a:schemeClr val="bg1"/>
                </a:solidFill>
              </a:defRPr>
            </a:lvl1pPr>
          </a:lstStyle>
          <a:p>
            <a:fld id="{D57F1E4F-1CFF-5643-939E-217C01CDF565}" type="slidenum">
              <a:rPr lang="en-US" smtClean="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rgbClr val="7F508B"/>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lvl1pPr>
              <a:defRPr baseline="0">
                <a:solidFill>
                  <a:schemeClr val="bg1"/>
                </a:solidFill>
                <a:latin typeface="Minion Pro" panose="02040503050306020203" pitchFamily="18" charset="0"/>
              </a:defRPr>
            </a:lvl1pPr>
          </a:lstStyle>
          <a:p>
            <a:r>
              <a:rPr lang="fr-FR" dirty="0"/>
              <a:t>Modifiez le style du titre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‹N°›</a:t>
            </a:fld>
            <a:endParaRPr lang="en-US" dirty="0"/>
          </a:p>
        </p:txBody>
      </p:sp>
      <p:sp>
        <p:nvSpPr>
          <p:cNvPr id="9" name="Text Placeholder 2">
            <a:extLst>
              <a:ext uri="{FF2B5EF4-FFF2-40B4-BE49-F238E27FC236}">
                <a16:creationId xmlns:a16="http://schemas.microsoft.com/office/drawing/2014/main" id="{DF704B3F-3C1F-4870-AABA-05600D00D6BE}"/>
              </a:ext>
            </a:extLst>
          </p:cNvPr>
          <p:cNvSpPr>
            <a:spLocks noGrp="1"/>
          </p:cNvSpPr>
          <p:nvPr>
            <p:ph idx="1"/>
          </p:nvPr>
        </p:nvSpPr>
        <p:spPr>
          <a:xfrm>
            <a:off x="581192" y="2336003"/>
            <a:ext cx="11029616" cy="3522794"/>
          </a:xfrm>
          <a:prstGeom prst="rect">
            <a:avLst/>
          </a:prstGeom>
        </p:spPr>
        <p:txBody>
          <a:bodyPr vert="horz" lIns="91440" tIns="45720" rIns="91440" bIns="45720" rtlCol="0" anchor="ctr">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7F508B"/>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baseline="0">
                <a:solidFill>
                  <a:srgbClr val="7F508B"/>
                </a:solidFill>
                <a:latin typeface="Minion Pro" panose="02040503050306020203" pitchFamily="18" charset="0"/>
              </a:defRPr>
            </a:lvl1pPr>
          </a:lstStyle>
          <a:p>
            <a:r>
              <a:rPr lang="fr-FR" dirty="0"/>
              <a:t>Modifiez le style du titre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baseline="0">
                <a:solidFill>
                  <a:srgbClr val="ADE67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a:t>Modifier les styles du texte du masque</a:t>
            </a:r>
          </a:p>
        </p:txBody>
      </p:sp>
      <p:sp>
        <p:nvSpPr>
          <p:cNvPr id="4" name="Date Placeholder 3"/>
          <p:cNvSpPr>
            <a:spLocks noGrp="1"/>
          </p:cNvSpPr>
          <p:nvPr>
            <p:ph type="dt" sz="half" idx="10"/>
          </p:nvPr>
        </p:nvSpPr>
        <p:spPr/>
        <p:txBody>
          <a:bodyPr/>
          <a:lstStyle>
            <a:lvl1pPr>
              <a:defRPr baseline="0">
                <a:solidFill>
                  <a:schemeClr val="bg1"/>
                </a:solidFill>
              </a:defRPr>
            </a:lvl1pPr>
          </a:lstStyle>
          <a:p>
            <a:fld id="{B61BEF0D-F0BB-DE4B-95CE-6DB70DBA9567}" type="datetimeFigureOut">
              <a:rPr lang="en-US" smtClean="0"/>
              <a:pPr/>
              <a:t>11/18/2019</a:t>
            </a:fld>
            <a:endParaRPr lang="en-US" dirty="0"/>
          </a:p>
        </p:txBody>
      </p:sp>
      <p:sp>
        <p:nvSpPr>
          <p:cNvPr id="5" name="Footer Placeholder 4"/>
          <p:cNvSpPr>
            <a:spLocks noGrp="1"/>
          </p:cNvSpPr>
          <p:nvPr>
            <p:ph type="ftr" sz="quarter" idx="11"/>
          </p:nvPr>
        </p:nvSpPr>
        <p:spPr/>
        <p:txBody>
          <a:bodyPr/>
          <a:lstStyle>
            <a:lvl1pPr>
              <a:defRPr baseline="0">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baseline="0">
                <a:solidFill>
                  <a:schemeClr val="bg1"/>
                </a:solidFill>
              </a:defRPr>
            </a:lvl1pPr>
          </a:lstStyle>
          <a:p>
            <a:fld id="{D57F1E4F-1CFF-5643-939E-217C01CDF565}" type="slidenum">
              <a:rPr lang="en-US" smtClean="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rgbClr val="7F508B"/>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lvl1pPr>
              <a:defRPr baseline="0">
                <a:latin typeface="Minion Pro" panose="02040503050306020203" pitchFamily="18" charset="0"/>
              </a:defRPr>
            </a:lvl1pPr>
          </a:lstStyle>
          <a:p>
            <a:r>
              <a:rPr lang="fr-FR" dirty="0"/>
              <a:t>Modifiez le style du titre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lvl1pPr>
              <a:defRPr>
                <a:solidFill>
                  <a:srgbClr val="7F508B"/>
                </a:solidFill>
              </a:defRPr>
            </a:lvl1pPr>
            <a:lvl2pPr>
              <a:defRPr>
                <a:solidFill>
                  <a:srgbClr val="7F508B"/>
                </a:solidFill>
              </a:defRPr>
            </a:lvl2pPr>
            <a:lvl3pPr>
              <a:defRPr>
                <a:solidFill>
                  <a:srgbClr val="7F508B"/>
                </a:solidFill>
              </a:defRPr>
            </a:lvl3pPr>
            <a:lvl4pPr>
              <a:defRPr>
                <a:solidFill>
                  <a:srgbClr val="7F508B"/>
                </a:solidFill>
              </a:defRPr>
            </a:lvl4pPr>
            <a:lvl5pPr>
              <a:defRPr>
                <a:solidFill>
                  <a:srgbClr val="7F508B"/>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lvl1pPr>
              <a:defRPr>
                <a:solidFill>
                  <a:srgbClr val="7F508B"/>
                </a:solidFill>
              </a:defRPr>
            </a:lvl1pPr>
            <a:lvl2pPr>
              <a:defRPr>
                <a:solidFill>
                  <a:srgbClr val="7F508B"/>
                </a:solidFill>
              </a:defRPr>
            </a:lvl2pPr>
            <a:lvl3pPr>
              <a:defRPr>
                <a:solidFill>
                  <a:srgbClr val="7F508B"/>
                </a:solidFill>
              </a:defRPr>
            </a:lvl3pPr>
            <a:lvl4pPr>
              <a:defRPr>
                <a:solidFill>
                  <a:srgbClr val="7F508B"/>
                </a:solidFill>
              </a:defRPr>
            </a:lvl4pPr>
            <a:lvl5pPr>
              <a:defRPr>
                <a:solidFill>
                  <a:srgbClr val="7F508B"/>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rgbClr val="7F508B"/>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lvl1pPr>
              <a:defRPr baseline="0">
                <a:latin typeface="Minion Pro" panose="02040503050306020203" pitchFamily="18" charset="0"/>
              </a:defRPr>
            </a:lvl1pPr>
          </a:lstStyle>
          <a:p>
            <a:r>
              <a:rPr lang="fr-FR" dirty="0"/>
              <a:t>Modifiez le style du titre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baseline="0">
                <a:solidFill>
                  <a:srgbClr val="ADE6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4" name="Content Placeholder 3"/>
          <p:cNvSpPr>
            <a:spLocks noGrp="1"/>
          </p:cNvSpPr>
          <p:nvPr>
            <p:ph sz="half" idx="2"/>
          </p:nvPr>
        </p:nvSpPr>
        <p:spPr>
          <a:xfrm>
            <a:off x="581194" y="2926052"/>
            <a:ext cx="5393100" cy="2934999"/>
          </a:xfrm>
        </p:spPr>
        <p:txBody>
          <a:bodyPr anchor="t">
            <a:normAutofit/>
          </a:bodyPr>
          <a:lstStyle>
            <a:lvl1pPr>
              <a:defRPr>
                <a:solidFill>
                  <a:srgbClr val="7F508B"/>
                </a:solidFill>
              </a:defRPr>
            </a:lvl1pPr>
            <a:lvl2pPr>
              <a:defRPr>
                <a:solidFill>
                  <a:srgbClr val="7F508B"/>
                </a:solidFill>
              </a:defRPr>
            </a:lvl2pPr>
            <a:lvl3pPr>
              <a:defRPr>
                <a:solidFill>
                  <a:srgbClr val="7F508B"/>
                </a:solidFill>
              </a:defRPr>
            </a:lvl3pPr>
            <a:lvl4pPr>
              <a:defRPr>
                <a:solidFill>
                  <a:srgbClr val="7F508B"/>
                </a:solidFill>
              </a:defRPr>
            </a:lvl4pPr>
            <a:lvl5pPr>
              <a:defRPr>
                <a:solidFill>
                  <a:srgbClr val="7F508B"/>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baseline="0">
                <a:solidFill>
                  <a:srgbClr val="ADE6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6" name="Content Placeholder 5"/>
          <p:cNvSpPr>
            <a:spLocks noGrp="1"/>
          </p:cNvSpPr>
          <p:nvPr>
            <p:ph sz="quarter" idx="4"/>
          </p:nvPr>
        </p:nvSpPr>
        <p:spPr>
          <a:xfrm>
            <a:off x="6217709" y="2926052"/>
            <a:ext cx="5393100" cy="2934999"/>
          </a:xfrm>
        </p:spPr>
        <p:txBody>
          <a:bodyPr anchor="t">
            <a:normAutofit/>
          </a:bodyPr>
          <a:lstStyle>
            <a:lvl1pPr>
              <a:defRPr>
                <a:solidFill>
                  <a:srgbClr val="7F508B"/>
                </a:solidFill>
              </a:defRPr>
            </a:lvl1pPr>
            <a:lvl2pPr>
              <a:defRPr>
                <a:solidFill>
                  <a:srgbClr val="7F508B"/>
                </a:solidFill>
              </a:defRPr>
            </a:lvl2pPr>
            <a:lvl3pPr>
              <a:defRPr>
                <a:solidFill>
                  <a:srgbClr val="7F508B"/>
                </a:solidFill>
              </a:defRPr>
            </a:lvl3pPr>
            <a:lvl4pPr>
              <a:defRPr>
                <a:solidFill>
                  <a:srgbClr val="7F508B"/>
                </a:solidFill>
              </a:defRPr>
            </a:lvl4pPr>
            <a:lvl5pPr>
              <a:defRPr>
                <a:solidFill>
                  <a:srgbClr val="7F508B"/>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11/18/2019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rgbClr val="7F508B"/>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lvl1pPr>
              <a:defRPr baseline="0">
                <a:latin typeface="Minion Pro" panose="02040503050306020203" pitchFamily="18" charset="0"/>
              </a:defRPr>
            </a:lvl1pPr>
          </a:lstStyle>
          <a:p>
            <a:r>
              <a:rPr lang="fr-FR" dirty="0"/>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11/18/2019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11/18/2019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fr-FR"/>
              <a:t>Modifiez le style du titre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baseline="0">
                <a:solidFill>
                  <a:srgbClr val="7F508B"/>
                </a:solidFill>
                <a:latin typeface="Minion Pro" panose="02040503050306020203" pitchFamily="18" charset="0"/>
              </a:defRPr>
            </a:lvl1pPr>
          </a:lstStyle>
          <a:p>
            <a:fld id="{B61BEF0D-F0BB-DE4B-95CE-6DB70DBA9567}" type="datetimeFigureOut">
              <a:rPr lang="en-US" smtClean="0"/>
              <a:pPr/>
              <a:t>11/18/2019</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baseline="0">
                <a:solidFill>
                  <a:srgbClr val="7F508B"/>
                </a:solidFill>
                <a:latin typeface="Minion Pro" panose="02040503050306020203" pitchFamily="18" charset="0"/>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baseline="0">
                <a:solidFill>
                  <a:srgbClr val="7F508B"/>
                </a:solidFill>
                <a:latin typeface="Minion Pro" panose="02040503050306020203" pitchFamily="18" charset="0"/>
              </a:defRPr>
            </a:lvl1pPr>
          </a:lstStyle>
          <a:p>
            <a:fld id="{D57F1E4F-1CFF-5643-939E-217C01CDF565}" type="slidenum">
              <a:rPr lang="en-US" smtClean="0"/>
              <a:pPr/>
              <a:t>‹N°›</a:t>
            </a:fld>
            <a:endParaRPr lang="en-US" dirty="0"/>
          </a:p>
        </p:txBody>
      </p:sp>
      <p:sp>
        <p:nvSpPr>
          <p:cNvPr id="9" name="Rectangle 8"/>
          <p:cNvSpPr/>
          <p:nvPr/>
        </p:nvSpPr>
        <p:spPr>
          <a:xfrm>
            <a:off x="446534" y="457200"/>
            <a:ext cx="3703320" cy="94997"/>
          </a:xfrm>
          <a:prstGeom prst="rect">
            <a:avLst/>
          </a:prstGeom>
          <a:solidFill>
            <a:srgbClr val="7F508B"/>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7F508B"/>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rgbClr val="ADE67F"/>
          </a:solidFill>
          <a:ln>
            <a:noFill/>
          </a:ln>
          <a:effectLst/>
        </p:spPr>
        <p:style>
          <a:lnRef idx="1">
            <a:schemeClr val="accent1"/>
          </a:lnRef>
          <a:fillRef idx="3">
            <a:schemeClr val="accent1"/>
          </a:fillRef>
          <a:effectRef idx="2">
            <a:schemeClr val="accent1"/>
          </a:effectRef>
          <a:fontRef idx="minor">
            <a:schemeClr val="lt1"/>
          </a:fontRef>
        </p:style>
      </p:sp>
      <p:pic>
        <p:nvPicPr>
          <p:cNvPr id="12" name="Image 11">
            <a:extLst>
              <a:ext uri="{FF2B5EF4-FFF2-40B4-BE49-F238E27FC236}">
                <a16:creationId xmlns:a16="http://schemas.microsoft.com/office/drawing/2014/main" id="{CA8F0701-0B10-46B1-852F-CC5B25B3C14F}"/>
              </a:ext>
            </a:extLst>
          </p:cNvPr>
          <p:cNvPicPr>
            <a:picLocks noChangeAspect="1"/>
          </p:cNvPicPr>
          <p:nvPr userDrawn="1"/>
        </p:nvPicPr>
        <p:blipFill>
          <a:blip r:embed="rId9"/>
          <a:stretch>
            <a:fillRect/>
          </a:stretch>
        </p:blipFill>
        <p:spPr>
          <a:xfrm>
            <a:off x="446534" y="17065"/>
            <a:ext cx="1486769" cy="43191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rgbClr val="ADE67F"/>
        </a:buClr>
        <a:buSzPct val="92000"/>
        <a:buFont typeface="Wingdings 2" panose="05020102010507070707" pitchFamily="18" charset="2"/>
        <a:buChar char=""/>
        <a:defRPr sz="1800" kern="1200" baseline="0">
          <a:solidFill>
            <a:srgbClr val="7F508B"/>
          </a:solidFill>
          <a:latin typeface="Minion Pro" panose="02040503050306020203" pitchFamily="18" charset="0"/>
          <a:ea typeface="+mn-ea"/>
          <a:cs typeface="+mn-cs"/>
        </a:defRPr>
      </a:lvl1pPr>
      <a:lvl2pPr marL="630000" indent="-306000" algn="l" defTabSz="457200" rtl="0" eaLnBrk="1" latinLnBrk="0" hangingPunct="1">
        <a:spcBef>
          <a:spcPct val="20000"/>
        </a:spcBef>
        <a:spcAft>
          <a:spcPts val="600"/>
        </a:spcAft>
        <a:buClr>
          <a:srgbClr val="ADE67F"/>
        </a:buClr>
        <a:buSzPct val="92000"/>
        <a:buFont typeface="Wingdings 2" panose="05020102010507070707" pitchFamily="18" charset="2"/>
        <a:buChar char=""/>
        <a:defRPr sz="1600" kern="1200" baseline="0">
          <a:solidFill>
            <a:srgbClr val="7F508B"/>
          </a:solidFill>
          <a:latin typeface="Minion Pro" panose="02040503050306020203" pitchFamily="18" charset="0"/>
          <a:ea typeface="+mn-ea"/>
          <a:cs typeface="+mn-cs"/>
        </a:defRPr>
      </a:lvl2pPr>
      <a:lvl3pPr marL="900000" indent="-270000" algn="l" defTabSz="457200" rtl="0" eaLnBrk="1" latinLnBrk="0" hangingPunct="1">
        <a:spcBef>
          <a:spcPct val="20000"/>
        </a:spcBef>
        <a:spcAft>
          <a:spcPts val="600"/>
        </a:spcAft>
        <a:buClr>
          <a:srgbClr val="ADE67F"/>
        </a:buClr>
        <a:buSzPct val="92000"/>
        <a:buFont typeface="Wingdings 2" panose="05020102010507070707" pitchFamily="18" charset="2"/>
        <a:buChar char=""/>
        <a:defRPr sz="1400" kern="1200" baseline="0">
          <a:solidFill>
            <a:srgbClr val="7F508B"/>
          </a:solidFill>
          <a:latin typeface="Minion Pro" panose="02040503050306020203" pitchFamily="18" charset="0"/>
          <a:ea typeface="+mn-ea"/>
          <a:cs typeface="+mn-cs"/>
        </a:defRPr>
      </a:lvl3pPr>
      <a:lvl4pPr marL="1242000" indent="-234000" algn="l" defTabSz="457200" rtl="0" eaLnBrk="1" latinLnBrk="0" hangingPunct="1">
        <a:spcBef>
          <a:spcPct val="20000"/>
        </a:spcBef>
        <a:spcAft>
          <a:spcPts val="600"/>
        </a:spcAft>
        <a:buClr>
          <a:srgbClr val="ADE67F"/>
        </a:buClr>
        <a:buSzPct val="92000"/>
        <a:buFont typeface="Wingdings 2" panose="05020102010507070707" pitchFamily="18" charset="2"/>
        <a:buChar char=""/>
        <a:defRPr sz="1200" kern="1200" baseline="0">
          <a:solidFill>
            <a:srgbClr val="7F508B"/>
          </a:solidFill>
          <a:latin typeface="Minion Pro" panose="02040503050306020203" pitchFamily="18" charset="0"/>
          <a:ea typeface="+mn-ea"/>
          <a:cs typeface="+mn-cs"/>
        </a:defRPr>
      </a:lvl4pPr>
      <a:lvl5pPr marL="1602000" indent="-234000" algn="l" defTabSz="457200" rtl="0" eaLnBrk="1" latinLnBrk="0" hangingPunct="1">
        <a:spcBef>
          <a:spcPct val="20000"/>
        </a:spcBef>
        <a:spcAft>
          <a:spcPts val="600"/>
        </a:spcAft>
        <a:buClr>
          <a:srgbClr val="ADE67F"/>
        </a:buClr>
        <a:buSzPct val="92000"/>
        <a:buFont typeface="Wingdings 2" panose="05020102010507070707" pitchFamily="18" charset="2"/>
        <a:buChar char=""/>
        <a:defRPr sz="1200" kern="1200" baseline="0">
          <a:solidFill>
            <a:srgbClr val="7F508B"/>
          </a:solidFill>
          <a:latin typeface="Minion Pro" panose="02040503050306020203" pitchFamily="18"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JPG"/><Relationship Id="rId5" Type="http://schemas.openxmlformats.org/officeDocument/2006/relationships/image" Target="../media/image7.jpg"/><Relationship Id="rId10" Type="http://schemas.openxmlformats.org/officeDocument/2006/relationships/image" Target="../media/image12.JPG"/><Relationship Id="rId4" Type="http://schemas.openxmlformats.org/officeDocument/2006/relationships/image" Target="../media/image6.png"/><Relationship Id="rId9"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B2DBFF-F7BA-4AB3-A00B-3C0510CFA1DA}"/>
              </a:ext>
            </a:extLst>
          </p:cNvPr>
          <p:cNvSpPr>
            <a:spLocks noGrp="1"/>
          </p:cNvSpPr>
          <p:nvPr>
            <p:ph type="ctrTitle"/>
          </p:nvPr>
        </p:nvSpPr>
        <p:spPr>
          <a:xfrm>
            <a:off x="525772" y="1408359"/>
            <a:ext cx="10993549" cy="1475013"/>
          </a:xfrm>
        </p:spPr>
        <p:txBody>
          <a:bodyPr/>
          <a:lstStyle/>
          <a:p>
            <a:pPr algn="ctr"/>
            <a:r>
              <a:rPr lang="fr-FR" dirty="0"/>
              <a:t>Présentation du système Management qualité</a:t>
            </a:r>
            <a:br>
              <a:rPr lang="fr-FR" dirty="0"/>
            </a:br>
            <a:r>
              <a:rPr lang="fr-FR" dirty="0" err="1"/>
              <a:t>nest</a:t>
            </a:r>
            <a:r>
              <a:rPr lang="fr-FR" dirty="0"/>
              <a:t> for all</a:t>
            </a:r>
          </a:p>
        </p:txBody>
      </p:sp>
      <p:pic>
        <p:nvPicPr>
          <p:cNvPr id="4" name="Picture 2">
            <a:extLst>
              <a:ext uri="{FF2B5EF4-FFF2-40B4-BE49-F238E27FC236}">
                <a16:creationId xmlns:a16="http://schemas.microsoft.com/office/drawing/2014/main" id="{061A94AC-1277-4485-B5D7-6815001C17E3}"/>
              </a:ext>
            </a:extLst>
          </p:cNvPr>
          <p:cNvPicPr>
            <a:picLocks noChangeAspect="1" noChangeArrowheads="1"/>
          </p:cNvPicPr>
          <p:nvPr/>
        </p:nvPicPr>
        <p:blipFill>
          <a:blip r:embed="rId2"/>
          <a:srcRect/>
          <a:stretch>
            <a:fillRect/>
          </a:stretch>
        </p:blipFill>
        <p:spPr bwMode="auto">
          <a:xfrm>
            <a:off x="3282141" y="3085766"/>
            <a:ext cx="5627717" cy="3301179"/>
          </a:xfrm>
          <a:prstGeom prst="rect">
            <a:avLst/>
          </a:prstGeom>
          <a:noFill/>
          <a:ln w="9525">
            <a:noFill/>
            <a:miter lim="800000"/>
            <a:headEnd/>
            <a:tailEnd/>
          </a:ln>
          <a:effectLst/>
        </p:spPr>
      </p:pic>
      <p:sp>
        <p:nvSpPr>
          <p:cNvPr id="3" name="ZoneTexte 2">
            <a:extLst>
              <a:ext uri="{FF2B5EF4-FFF2-40B4-BE49-F238E27FC236}">
                <a16:creationId xmlns:a16="http://schemas.microsoft.com/office/drawing/2014/main" id="{38FF246A-F7A9-4C1A-8B57-CA0148C3CAC8}"/>
              </a:ext>
            </a:extLst>
          </p:cNvPr>
          <p:cNvSpPr txBox="1"/>
          <p:nvPr/>
        </p:nvSpPr>
        <p:spPr>
          <a:xfrm>
            <a:off x="9130748" y="0"/>
            <a:ext cx="2610679" cy="461665"/>
          </a:xfrm>
          <a:prstGeom prst="rect">
            <a:avLst/>
          </a:prstGeom>
          <a:noFill/>
        </p:spPr>
        <p:txBody>
          <a:bodyPr wrap="square" rtlCol="0">
            <a:spAutoFit/>
          </a:bodyPr>
          <a:lstStyle/>
          <a:p>
            <a:pPr algn="r"/>
            <a:r>
              <a:rPr lang="fr-FR" sz="1200" dirty="0">
                <a:latin typeface="Minion Pro" panose="02040503050306020203"/>
              </a:rPr>
              <a:t>PM03-SI0001</a:t>
            </a:r>
          </a:p>
          <a:p>
            <a:pPr algn="r"/>
            <a:r>
              <a:rPr lang="fr-FR" sz="1200" dirty="0">
                <a:latin typeface="Minion Pro" panose="02040503050306020203"/>
              </a:rPr>
              <a:t>V3</a:t>
            </a:r>
          </a:p>
        </p:txBody>
      </p:sp>
    </p:spTree>
    <p:extLst>
      <p:ext uri="{BB962C8B-B14F-4D97-AF65-F5344CB8AC3E}">
        <p14:creationId xmlns:p14="http://schemas.microsoft.com/office/powerpoint/2010/main" val="3134170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297074-81F2-47E9-A93C-81C782856063}"/>
              </a:ext>
            </a:extLst>
          </p:cNvPr>
          <p:cNvSpPr>
            <a:spLocks noGrp="1"/>
          </p:cNvSpPr>
          <p:nvPr>
            <p:ph type="title"/>
          </p:nvPr>
        </p:nvSpPr>
        <p:spPr>
          <a:xfrm>
            <a:off x="581192" y="702156"/>
            <a:ext cx="11029616" cy="1013800"/>
          </a:xfrm>
        </p:spPr>
        <p:txBody>
          <a:bodyPr>
            <a:normAutofit/>
          </a:bodyPr>
          <a:lstStyle/>
          <a:p>
            <a:r>
              <a:rPr lang="fr-FR" dirty="0"/>
              <a:t>Politique qualité</a:t>
            </a:r>
            <a:br>
              <a:rPr lang="fr-FR" dirty="0"/>
            </a:br>
            <a:r>
              <a:rPr lang="fr-FR" sz="2000" i="1" dirty="0"/>
              <a:t>L’engagement de la direction</a:t>
            </a:r>
            <a:endParaRPr lang="fr-FR" i="1" dirty="0"/>
          </a:p>
        </p:txBody>
      </p:sp>
      <p:sp>
        <p:nvSpPr>
          <p:cNvPr id="3" name="Espace réservé du contenu 2">
            <a:extLst>
              <a:ext uri="{FF2B5EF4-FFF2-40B4-BE49-F238E27FC236}">
                <a16:creationId xmlns:a16="http://schemas.microsoft.com/office/drawing/2014/main" id="{42DC1F4B-2E21-48E8-B6EF-F9248A380677}"/>
              </a:ext>
            </a:extLst>
          </p:cNvPr>
          <p:cNvSpPr>
            <a:spLocks noGrp="1"/>
          </p:cNvSpPr>
          <p:nvPr>
            <p:ph idx="1"/>
          </p:nvPr>
        </p:nvSpPr>
        <p:spPr>
          <a:xfrm>
            <a:off x="486065" y="1870452"/>
            <a:ext cx="11219869" cy="4843858"/>
          </a:xfrm>
        </p:spPr>
        <p:txBody>
          <a:bodyPr numCol="2">
            <a:normAutofit fontScale="92500" lnSpcReduction="20000"/>
          </a:bodyPr>
          <a:lstStyle/>
          <a:p>
            <a:pPr marL="0" indent="0">
              <a:buNone/>
            </a:pPr>
            <a:r>
              <a:rPr lang="fr-FR" sz="1400" dirty="0"/>
              <a:t>Depuis sa création en 2011, NEST FOR ALL a pour vocation d’offrir un suivi médical complet et de qualité aux femmes et aux enfants en Afrique de l’Ouest. Nos patients sont notre raison d’être et nos ressources humaines le moteur de notre succès, pour partager et entretenir avec nos partenaires l’amélioration de nos performances. </a:t>
            </a:r>
          </a:p>
          <a:p>
            <a:pPr marL="0" indent="0">
              <a:buNone/>
            </a:pPr>
            <a:r>
              <a:rPr lang="fr-FR" sz="1400" dirty="0"/>
              <a:t>C’est ainsi que dans le secteur très exigent de la Santé, NEST FOR ALL poursuit ses objectifs de satisfaction des besoins et exigences de ses patients, des exigences légales et réglementaires et celles de ses partenaires.</a:t>
            </a:r>
          </a:p>
          <a:p>
            <a:pPr marL="0" indent="0">
              <a:buNone/>
            </a:pPr>
            <a:r>
              <a:rPr lang="fr-FR" sz="1400" dirty="0"/>
              <a:t>Pour soutenir sa vision d’être une société de référence pour le suivi de la Femme et de l’Enfant en Afrique de l’Ouest, NEST FOR ALL s’engage dans une démarche d’amélioration continue, à travers la mise en place d’un système de management qualité afin de :</a:t>
            </a:r>
          </a:p>
          <a:p>
            <a:pPr lvl="0"/>
            <a:r>
              <a:rPr lang="fr-FR" sz="1400" dirty="0"/>
              <a:t>Apporter à nos patients les meilleurs soins possibles tout en assurant une prise en charge dans des conditions optimales de sécurité et de confort ;</a:t>
            </a:r>
          </a:p>
          <a:p>
            <a:pPr lvl="0"/>
            <a:r>
              <a:rPr lang="fr-FR" sz="1400" dirty="0"/>
              <a:t>Apporter aux patients le conseil et la prévention nécessaires lui permettant de préserver la santé et le bien-être de leurs familles ;</a:t>
            </a:r>
          </a:p>
          <a:p>
            <a:pPr lvl="0"/>
            <a:r>
              <a:rPr lang="fr-FR" sz="1400" dirty="0"/>
              <a:t>Améliorer l’écoute, la satisfaction des exigences et des attentes de nos patients et de leurs accompagnants ;</a:t>
            </a:r>
          </a:p>
          <a:p>
            <a:pPr lvl="0"/>
            <a:r>
              <a:rPr lang="fr-FR" sz="1400" dirty="0"/>
              <a:t>Optimiser l’organisation et atteindre les objectifs de performance de l’entreprise ;</a:t>
            </a:r>
          </a:p>
          <a:p>
            <a:pPr lvl="0"/>
            <a:r>
              <a:rPr lang="fr-FR" sz="1400" dirty="0"/>
              <a:t>Diminuer les risques inhérents à l’activité de soins pour garantir le plus haut niveau de sécurité à nos patients et à notre personnel ; et ce, dans une démarche apprenante, en construisant une gestion des risques axée sur la prévention ;</a:t>
            </a:r>
          </a:p>
          <a:p>
            <a:pPr lvl="0"/>
            <a:r>
              <a:rPr lang="fr-FR" sz="1400" dirty="0"/>
              <a:t>Créer une véritable dynamique dans l’évaluation et l’amélioration de nos pratiques professionnelles ;</a:t>
            </a:r>
          </a:p>
          <a:p>
            <a:pPr lvl="0"/>
            <a:r>
              <a:rPr lang="fr-FR" sz="1400" dirty="0"/>
              <a:t>Faire du retour d’expérience le socle de notre culture de qualité et de sécurité des soins ;</a:t>
            </a:r>
          </a:p>
          <a:p>
            <a:pPr lvl="0"/>
            <a:r>
              <a:rPr lang="fr-FR" sz="1400" dirty="0"/>
              <a:t>Offrir une qualité de travail et des conditions permettant au personnel de s’épanouir et de s’engager pour la santé et le bien-être des patients et d’exprimer au mieux ses compétences ;</a:t>
            </a:r>
          </a:p>
          <a:p>
            <a:pPr lvl="0"/>
            <a:r>
              <a:rPr lang="fr-FR" sz="1400" dirty="0"/>
              <a:t>Permettre le développement des compétences et l’évolution du personnel en favorisant la formation permanente ;</a:t>
            </a:r>
          </a:p>
          <a:p>
            <a:pPr lvl="0"/>
            <a:r>
              <a:rPr lang="fr-FR" sz="1400" dirty="0"/>
              <a:t>Etablir et entretenir la relation de confiance avec nos investisseurs et nos partenaires ;</a:t>
            </a:r>
          </a:p>
          <a:p>
            <a:pPr lvl="0"/>
            <a:r>
              <a:rPr lang="fr-FR" sz="1400" dirty="0"/>
              <a:t>Etablir et entretenir la relation de confiance avec nos fournisseurs et prestataires ;</a:t>
            </a:r>
          </a:p>
          <a:p>
            <a:pPr lvl="0"/>
            <a:r>
              <a:rPr lang="fr-FR" sz="1400" dirty="0"/>
              <a:t>Se conformer aux exigences légales et réglementaires, contractuelles ou autres identifiées.</a:t>
            </a:r>
          </a:p>
          <a:p>
            <a:pPr marL="0" indent="0">
              <a:buNone/>
            </a:pPr>
            <a:r>
              <a:rPr lang="fr-FR" sz="1400" dirty="0"/>
              <a:t>Gage d’une véritable culture d’établissement basée sur la recherche permanente du progrès, cette politique qualité doit être comprise, partagée et mise en œuvre au quotidien par tous afin de garantir son succès. NEST FOR ALL s’engage à promouvoir et développer avec toute l’équipe un système de management qualité soutenant notre dynamique d’excellence, gage de pérennité de notre entreprise. </a:t>
            </a:r>
          </a:p>
          <a:p>
            <a:pPr marL="0" indent="0">
              <a:buNone/>
            </a:pPr>
            <a:endParaRPr lang="fr-FR" sz="1400" dirty="0"/>
          </a:p>
          <a:p>
            <a:pPr marL="0" indent="0" algn="r">
              <a:buNone/>
            </a:pPr>
            <a:r>
              <a:rPr lang="fr-FR" sz="1400" dirty="0"/>
              <a:t>Khadidiatou Diop </a:t>
            </a:r>
            <a:r>
              <a:rPr lang="fr-FR" sz="1400" dirty="0" err="1"/>
              <a:t>Nakoulima</a:t>
            </a:r>
            <a:r>
              <a:rPr lang="fr-FR" sz="1400" dirty="0"/>
              <a:t>, Présidente</a:t>
            </a:r>
          </a:p>
        </p:txBody>
      </p:sp>
    </p:spTree>
    <p:extLst>
      <p:ext uri="{BB962C8B-B14F-4D97-AF65-F5344CB8AC3E}">
        <p14:creationId xmlns:p14="http://schemas.microsoft.com/office/powerpoint/2010/main" val="3886320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297074-81F2-47E9-A93C-81C782856063}"/>
              </a:ext>
            </a:extLst>
          </p:cNvPr>
          <p:cNvSpPr>
            <a:spLocks noGrp="1"/>
          </p:cNvSpPr>
          <p:nvPr>
            <p:ph type="title"/>
          </p:nvPr>
        </p:nvSpPr>
        <p:spPr/>
        <p:txBody>
          <a:bodyPr>
            <a:normAutofit/>
          </a:bodyPr>
          <a:lstStyle/>
          <a:p>
            <a:r>
              <a:rPr lang="fr-FR" dirty="0"/>
              <a:t>Domaine et Périmètre d’application</a:t>
            </a:r>
            <a:endParaRPr lang="fr-FR" i="1" dirty="0"/>
          </a:p>
        </p:txBody>
      </p:sp>
      <p:sp>
        <p:nvSpPr>
          <p:cNvPr id="3" name="Espace réservé du contenu 2">
            <a:extLst>
              <a:ext uri="{FF2B5EF4-FFF2-40B4-BE49-F238E27FC236}">
                <a16:creationId xmlns:a16="http://schemas.microsoft.com/office/drawing/2014/main" id="{42DC1F4B-2E21-48E8-B6EF-F9248A380677}"/>
              </a:ext>
            </a:extLst>
          </p:cNvPr>
          <p:cNvSpPr>
            <a:spLocks noGrp="1"/>
          </p:cNvSpPr>
          <p:nvPr>
            <p:ph idx="1"/>
          </p:nvPr>
        </p:nvSpPr>
        <p:spPr>
          <a:xfrm>
            <a:off x="581192" y="2336003"/>
            <a:ext cx="11029616" cy="4117806"/>
          </a:xfrm>
        </p:spPr>
        <p:txBody>
          <a:bodyPr>
            <a:normAutofit/>
          </a:bodyPr>
          <a:lstStyle/>
          <a:p>
            <a:pPr algn="just"/>
            <a:r>
              <a:rPr lang="fr-FR" dirty="0"/>
              <a:t> Domaine d’application : </a:t>
            </a:r>
            <a:r>
              <a:rPr lang="fr-FR" b="1" dirty="0"/>
              <a:t>Accueil et Orientation Patient, Consultations, Hospitalisations et Suivi    </a:t>
            </a:r>
          </a:p>
          <a:p>
            <a:pPr marL="0" indent="0" algn="just">
              <a:buNone/>
            </a:pPr>
            <a:endParaRPr lang="fr-FR" b="1" dirty="0"/>
          </a:p>
          <a:p>
            <a:pPr algn="just"/>
            <a:r>
              <a:rPr lang="fr-FR" dirty="0"/>
              <a:t>Exclusions : </a:t>
            </a:r>
            <a:r>
              <a:rPr lang="fr-FR" b="1" dirty="0"/>
              <a:t>Conception et Développement </a:t>
            </a:r>
            <a:r>
              <a:rPr lang="fr-FR" dirty="0"/>
              <a:t>(7.3). NEST FOR ALL n'a aucune activité de conception et de développement. Les exigences correspondant à ce chapitre ne sont donc non applicables.</a:t>
            </a:r>
          </a:p>
          <a:p>
            <a:pPr algn="just"/>
            <a:endParaRPr lang="fr-FR" dirty="0"/>
          </a:p>
        </p:txBody>
      </p:sp>
    </p:spTree>
    <p:extLst>
      <p:ext uri="{BB962C8B-B14F-4D97-AF65-F5344CB8AC3E}">
        <p14:creationId xmlns:p14="http://schemas.microsoft.com/office/powerpoint/2010/main" val="2933204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297074-81F2-47E9-A93C-81C782856063}"/>
              </a:ext>
            </a:extLst>
          </p:cNvPr>
          <p:cNvSpPr>
            <a:spLocks noGrp="1"/>
          </p:cNvSpPr>
          <p:nvPr>
            <p:ph type="title"/>
          </p:nvPr>
        </p:nvSpPr>
        <p:spPr/>
        <p:txBody>
          <a:bodyPr>
            <a:normAutofit/>
          </a:bodyPr>
          <a:lstStyle/>
          <a:p>
            <a:r>
              <a:rPr lang="fr-FR" dirty="0"/>
              <a:t>Cartographie des processus</a:t>
            </a:r>
            <a:endParaRPr lang="fr-FR" i="1" dirty="0"/>
          </a:p>
        </p:txBody>
      </p:sp>
      <p:pic>
        <p:nvPicPr>
          <p:cNvPr id="5" name="Image 4">
            <a:extLst>
              <a:ext uri="{FF2B5EF4-FFF2-40B4-BE49-F238E27FC236}">
                <a16:creationId xmlns:a16="http://schemas.microsoft.com/office/drawing/2014/main" id="{EE3E1464-54A1-4260-A295-BF5E3186D1CC}"/>
              </a:ext>
            </a:extLst>
          </p:cNvPr>
          <p:cNvPicPr>
            <a:picLocks noChangeAspect="1"/>
          </p:cNvPicPr>
          <p:nvPr/>
        </p:nvPicPr>
        <p:blipFill rotWithShape="1">
          <a:blip r:embed="rId2"/>
          <a:srcRect r="1759" b="2059"/>
          <a:stretch/>
        </p:blipFill>
        <p:spPr>
          <a:xfrm>
            <a:off x="1643269" y="1934913"/>
            <a:ext cx="8905461" cy="4936541"/>
          </a:xfrm>
          <a:prstGeom prst="rect">
            <a:avLst/>
          </a:prstGeom>
        </p:spPr>
      </p:pic>
    </p:spTree>
    <p:extLst>
      <p:ext uri="{BB962C8B-B14F-4D97-AF65-F5344CB8AC3E}">
        <p14:creationId xmlns:p14="http://schemas.microsoft.com/office/powerpoint/2010/main" val="3037684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297074-81F2-47E9-A93C-81C782856063}"/>
              </a:ext>
            </a:extLst>
          </p:cNvPr>
          <p:cNvSpPr>
            <a:spLocks noGrp="1"/>
          </p:cNvSpPr>
          <p:nvPr>
            <p:ph type="title"/>
          </p:nvPr>
        </p:nvSpPr>
        <p:spPr/>
        <p:txBody>
          <a:bodyPr>
            <a:normAutofit/>
          </a:bodyPr>
          <a:lstStyle/>
          <a:p>
            <a:r>
              <a:rPr lang="fr-FR" dirty="0"/>
              <a:t>Présentation des pilotes et copilotes</a:t>
            </a:r>
            <a:endParaRPr lang="fr-FR" i="1" dirty="0"/>
          </a:p>
        </p:txBody>
      </p:sp>
      <p:grpSp>
        <p:nvGrpSpPr>
          <p:cNvPr id="26" name="Groupe 25">
            <a:extLst>
              <a:ext uri="{FF2B5EF4-FFF2-40B4-BE49-F238E27FC236}">
                <a16:creationId xmlns:a16="http://schemas.microsoft.com/office/drawing/2014/main" id="{37536BC7-EE36-43F0-AD54-CB6F47BAED60}"/>
              </a:ext>
            </a:extLst>
          </p:cNvPr>
          <p:cNvGrpSpPr/>
          <p:nvPr/>
        </p:nvGrpSpPr>
        <p:grpSpPr>
          <a:xfrm>
            <a:off x="7980446" y="1824501"/>
            <a:ext cx="2055145" cy="2437293"/>
            <a:chOff x="387117" y="1820009"/>
            <a:chExt cx="2055145" cy="2437293"/>
          </a:xfrm>
        </p:grpSpPr>
        <p:pic>
          <p:nvPicPr>
            <p:cNvPr id="9" name="Image 8">
              <a:extLst>
                <a:ext uri="{FF2B5EF4-FFF2-40B4-BE49-F238E27FC236}">
                  <a16:creationId xmlns:a16="http://schemas.microsoft.com/office/drawing/2014/main" id="{B3408730-BEA7-4DD1-8FC0-AEF20E1E3462}"/>
                </a:ext>
              </a:extLst>
            </p:cNvPr>
            <p:cNvPicPr preferRelativeResize="0">
              <a:picLocks/>
            </p:cNvPicPr>
            <p:nvPr/>
          </p:nvPicPr>
          <p:blipFill rotWithShape="1">
            <a:blip r:embed="rId2"/>
            <a:srcRect l="13764" r="12236"/>
            <a:stretch/>
          </p:blipFill>
          <p:spPr>
            <a:xfrm>
              <a:off x="714905" y="1820009"/>
              <a:ext cx="1409700" cy="1905000"/>
            </a:xfrm>
            <a:prstGeom prst="rect">
              <a:avLst/>
            </a:prstGeom>
            <a:effectLst>
              <a:softEdge rad="63500"/>
            </a:effectLst>
          </p:spPr>
        </p:pic>
        <p:sp>
          <p:nvSpPr>
            <p:cNvPr id="24" name="ZoneTexte 23">
              <a:extLst>
                <a:ext uri="{FF2B5EF4-FFF2-40B4-BE49-F238E27FC236}">
                  <a16:creationId xmlns:a16="http://schemas.microsoft.com/office/drawing/2014/main" id="{F03E6257-0B66-4982-85B2-2DCA1D9581B8}"/>
                </a:ext>
              </a:extLst>
            </p:cNvPr>
            <p:cNvSpPr txBox="1"/>
            <p:nvPr/>
          </p:nvSpPr>
          <p:spPr>
            <a:xfrm>
              <a:off x="387117" y="3703304"/>
              <a:ext cx="2055145" cy="553998"/>
            </a:xfrm>
            <a:prstGeom prst="rect">
              <a:avLst/>
            </a:prstGeom>
            <a:noFill/>
          </p:spPr>
          <p:txBody>
            <a:bodyPr wrap="square" rtlCol="0">
              <a:spAutoFit/>
            </a:bodyPr>
            <a:lstStyle/>
            <a:p>
              <a:pPr algn="ctr"/>
              <a:r>
                <a:rPr lang="fr-FR" sz="1500" b="1" dirty="0">
                  <a:solidFill>
                    <a:srgbClr val="7F508B"/>
                  </a:solidFill>
                  <a:latin typeface="Minion Pro" panose="02040503050306020203" pitchFamily="18" charset="0"/>
                </a:rPr>
                <a:t>Khadidiatou </a:t>
              </a:r>
              <a:r>
                <a:rPr lang="fr-FR" sz="1500" b="1" dirty="0" err="1">
                  <a:solidFill>
                    <a:srgbClr val="7F508B"/>
                  </a:solidFill>
                  <a:latin typeface="Minion Pro" panose="02040503050306020203" pitchFamily="18" charset="0"/>
                </a:rPr>
                <a:t>Nakoulima</a:t>
              </a:r>
              <a:endParaRPr lang="fr-FR" sz="1500" b="1" dirty="0">
                <a:solidFill>
                  <a:srgbClr val="7F508B"/>
                </a:solidFill>
                <a:latin typeface="Minion Pro" panose="02040503050306020203" pitchFamily="18" charset="0"/>
              </a:endParaRPr>
            </a:p>
            <a:p>
              <a:pPr algn="ctr"/>
              <a:r>
                <a:rPr lang="fr-FR" sz="1500" dirty="0">
                  <a:solidFill>
                    <a:srgbClr val="7F508B"/>
                  </a:solidFill>
                  <a:latin typeface="Minion Pro" panose="02040503050306020203" pitchFamily="18" charset="0"/>
                </a:rPr>
                <a:t>Présidente</a:t>
              </a:r>
            </a:p>
          </p:txBody>
        </p:sp>
      </p:grpSp>
      <p:grpSp>
        <p:nvGrpSpPr>
          <p:cNvPr id="27" name="Groupe 26">
            <a:extLst>
              <a:ext uri="{FF2B5EF4-FFF2-40B4-BE49-F238E27FC236}">
                <a16:creationId xmlns:a16="http://schemas.microsoft.com/office/drawing/2014/main" id="{BCC00E4C-E7F8-4000-9462-ED124715E622}"/>
              </a:ext>
            </a:extLst>
          </p:cNvPr>
          <p:cNvGrpSpPr/>
          <p:nvPr/>
        </p:nvGrpSpPr>
        <p:grpSpPr>
          <a:xfrm>
            <a:off x="2060416" y="1812793"/>
            <a:ext cx="2008909" cy="2380977"/>
            <a:chOff x="281582" y="4278098"/>
            <a:chExt cx="2008909" cy="2380977"/>
          </a:xfrm>
        </p:grpSpPr>
        <p:pic>
          <p:nvPicPr>
            <p:cNvPr id="17" name="Image 16">
              <a:extLst>
                <a:ext uri="{FF2B5EF4-FFF2-40B4-BE49-F238E27FC236}">
                  <a16:creationId xmlns:a16="http://schemas.microsoft.com/office/drawing/2014/main" id="{9452FE21-432E-4710-B19A-167EF5CDCBA4}"/>
                </a:ext>
              </a:extLst>
            </p:cNvPr>
            <p:cNvPicPr>
              <a:picLocks noChangeAspect="1"/>
            </p:cNvPicPr>
            <p:nvPr/>
          </p:nvPicPr>
          <p:blipFill rotWithShape="1">
            <a:blip r:embed="rId3"/>
            <a:srcRect l="12760" t="32460" r="51064" b="31846"/>
            <a:stretch/>
          </p:blipFill>
          <p:spPr>
            <a:xfrm rot="5400000">
              <a:off x="333537" y="4525749"/>
              <a:ext cx="1905001" cy="1409700"/>
            </a:xfrm>
            <a:prstGeom prst="rect">
              <a:avLst/>
            </a:prstGeom>
            <a:ln>
              <a:noFill/>
            </a:ln>
            <a:effectLst>
              <a:softEdge rad="63500"/>
            </a:effectLst>
          </p:spPr>
        </p:pic>
        <p:sp>
          <p:nvSpPr>
            <p:cNvPr id="25" name="ZoneTexte 24">
              <a:extLst>
                <a:ext uri="{FF2B5EF4-FFF2-40B4-BE49-F238E27FC236}">
                  <a16:creationId xmlns:a16="http://schemas.microsoft.com/office/drawing/2014/main" id="{9C56D496-F179-490A-A0EF-747A0B83C66C}"/>
                </a:ext>
              </a:extLst>
            </p:cNvPr>
            <p:cNvSpPr txBox="1"/>
            <p:nvPr/>
          </p:nvSpPr>
          <p:spPr>
            <a:xfrm>
              <a:off x="281582" y="6105077"/>
              <a:ext cx="2008909" cy="553998"/>
            </a:xfrm>
            <a:prstGeom prst="rect">
              <a:avLst/>
            </a:prstGeom>
            <a:noFill/>
          </p:spPr>
          <p:txBody>
            <a:bodyPr wrap="square" rtlCol="0">
              <a:spAutoFit/>
            </a:bodyPr>
            <a:lstStyle/>
            <a:p>
              <a:pPr algn="ctr"/>
              <a:r>
                <a:rPr lang="fr-FR" sz="1500" b="1" dirty="0">
                  <a:solidFill>
                    <a:srgbClr val="7F508B"/>
                  </a:solidFill>
                  <a:latin typeface="Minion Pro" panose="02040503050306020203" pitchFamily="18" charset="0"/>
                </a:rPr>
                <a:t>Asse Ndiaye</a:t>
              </a:r>
            </a:p>
            <a:p>
              <a:pPr algn="ctr"/>
              <a:r>
                <a:rPr lang="fr-FR" sz="1500" dirty="0">
                  <a:solidFill>
                    <a:srgbClr val="7F508B"/>
                  </a:solidFill>
                  <a:latin typeface="Minion Pro" panose="02040503050306020203" pitchFamily="18" charset="0"/>
                </a:rPr>
                <a:t>Assistant Comptable</a:t>
              </a:r>
            </a:p>
          </p:txBody>
        </p:sp>
      </p:grpSp>
      <p:grpSp>
        <p:nvGrpSpPr>
          <p:cNvPr id="29" name="Groupe 28">
            <a:extLst>
              <a:ext uri="{FF2B5EF4-FFF2-40B4-BE49-F238E27FC236}">
                <a16:creationId xmlns:a16="http://schemas.microsoft.com/office/drawing/2014/main" id="{3B38E61E-B4B5-4A15-A25F-F2A9395080A8}"/>
              </a:ext>
            </a:extLst>
          </p:cNvPr>
          <p:cNvGrpSpPr/>
          <p:nvPr/>
        </p:nvGrpSpPr>
        <p:grpSpPr>
          <a:xfrm>
            <a:off x="79692" y="1812778"/>
            <a:ext cx="2008909" cy="2381625"/>
            <a:chOff x="265531" y="4317344"/>
            <a:chExt cx="2008909" cy="2381625"/>
          </a:xfrm>
        </p:grpSpPr>
        <p:pic>
          <p:nvPicPr>
            <p:cNvPr id="14" name="Picture 11">
              <a:extLst>
                <a:ext uri="{FF2B5EF4-FFF2-40B4-BE49-F238E27FC236}">
                  <a16:creationId xmlns:a16="http://schemas.microsoft.com/office/drawing/2014/main" id="{345BA5B1-5374-4D0E-933E-65932883D249}"/>
                </a:ext>
              </a:extLst>
            </p:cNvPr>
            <p:cNvPicPr>
              <a:picLocks noChangeAspect="1"/>
            </p:cNvPicPr>
            <p:nvPr/>
          </p:nvPicPr>
          <p:blipFill rotWithShape="1">
            <a:blip r:embed="rId4"/>
            <a:srcRect l="9667" r="9667"/>
            <a:stretch/>
          </p:blipFill>
          <p:spPr>
            <a:xfrm>
              <a:off x="581189" y="4317344"/>
              <a:ext cx="1409701" cy="1904400"/>
            </a:xfrm>
            <a:prstGeom prst="rect">
              <a:avLst/>
            </a:prstGeom>
            <a:ln>
              <a:noFill/>
            </a:ln>
            <a:effectLst>
              <a:softEdge rad="63500"/>
            </a:effectLst>
          </p:spPr>
        </p:pic>
        <p:sp>
          <p:nvSpPr>
            <p:cNvPr id="28" name="ZoneTexte 27">
              <a:extLst>
                <a:ext uri="{FF2B5EF4-FFF2-40B4-BE49-F238E27FC236}">
                  <a16:creationId xmlns:a16="http://schemas.microsoft.com/office/drawing/2014/main" id="{3C1BD0F4-16F6-4738-AC05-9E2613D4AB60}"/>
                </a:ext>
              </a:extLst>
            </p:cNvPr>
            <p:cNvSpPr txBox="1"/>
            <p:nvPr/>
          </p:nvSpPr>
          <p:spPr>
            <a:xfrm>
              <a:off x="265531" y="6144971"/>
              <a:ext cx="2008909" cy="553998"/>
            </a:xfrm>
            <a:prstGeom prst="rect">
              <a:avLst/>
            </a:prstGeom>
            <a:noFill/>
          </p:spPr>
          <p:txBody>
            <a:bodyPr wrap="square" rtlCol="0">
              <a:spAutoFit/>
            </a:bodyPr>
            <a:lstStyle/>
            <a:p>
              <a:pPr algn="ctr"/>
              <a:r>
                <a:rPr lang="fr-FR" sz="1500" b="1" dirty="0">
                  <a:solidFill>
                    <a:srgbClr val="7F508B"/>
                  </a:solidFill>
                  <a:latin typeface="Minion Pro" panose="02040503050306020203" pitchFamily="18" charset="0"/>
                </a:rPr>
                <a:t>Abdoulaye Diop</a:t>
              </a:r>
            </a:p>
            <a:p>
              <a:pPr algn="ctr"/>
              <a:r>
                <a:rPr lang="fr-FR" sz="1500" dirty="0">
                  <a:solidFill>
                    <a:srgbClr val="7F508B"/>
                  </a:solidFill>
                  <a:latin typeface="Minion Pro" panose="02040503050306020203" pitchFamily="18" charset="0"/>
                </a:rPr>
                <a:t>Médecin-chef</a:t>
              </a:r>
            </a:p>
          </p:txBody>
        </p:sp>
      </p:grpSp>
      <p:grpSp>
        <p:nvGrpSpPr>
          <p:cNvPr id="35" name="Groupe 34">
            <a:extLst>
              <a:ext uri="{FF2B5EF4-FFF2-40B4-BE49-F238E27FC236}">
                <a16:creationId xmlns:a16="http://schemas.microsoft.com/office/drawing/2014/main" id="{01DF03F8-72DE-40AB-B1A6-919906AC7B85}"/>
              </a:ext>
            </a:extLst>
          </p:cNvPr>
          <p:cNvGrpSpPr/>
          <p:nvPr/>
        </p:nvGrpSpPr>
        <p:grpSpPr>
          <a:xfrm>
            <a:off x="17886" y="4219597"/>
            <a:ext cx="2164627" cy="2652696"/>
            <a:chOff x="202977" y="4316742"/>
            <a:chExt cx="2164627" cy="2652696"/>
          </a:xfrm>
        </p:grpSpPr>
        <p:pic>
          <p:nvPicPr>
            <p:cNvPr id="21" name="Image 20">
              <a:extLst>
                <a:ext uri="{FF2B5EF4-FFF2-40B4-BE49-F238E27FC236}">
                  <a16:creationId xmlns:a16="http://schemas.microsoft.com/office/drawing/2014/main" id="{7303A127-5291-420F-9BB2-58FBEF81D85C}"/>
                </a:ext>
              </a:extLst>
            </p:cNvPr>
            <p:cNvPicPr>
              <a:picLocks noChangeAspect="1"/>
            </p:cNvPicPr>
            <p:nvPr/>
          </p:nvPicPr>
          <p:blipFill rotWithShape="1">
            <a:blip r:embed="rId5"/>
            <a:srcRect l="5885" t="23519" r="50000" b="32909"/>
            <a:stretch/>
          </p:blipFill>
          <p:spPr>
            <a:xfrm rot="5400000">
              <a:off x="332791" y="4563643"/>
              <a:ext cx="1905001" cy="1411200"/>
            </a:xfrm>
            <a:prstGeom prst="rect">
              <a:avLst/>
            </a:prstGeom>
            <a:effectLst>
              <a:softEdge rad="63500"/>
            </a:effectLst>
          </p:spPr>
        </p:pic>
        <p:sp>
          <p:nvSpPr>
            <p:cNvPr id="34" name="ZoneTexte 33">
              <a:extLst>
                <a:ext uri="{FF2B5EF4-FFF2-40B4-BE49-F238E27FC236}">
                  <a16:creationId xmlns:a16="http://schemas.microsoft.com/office/drawing/2014/main" id="{E6DE04AC-8FB2-47B2-9EE9-49AB2907E389}"/>
                </a:ext>
              </a:extLst>
            </p:cNvPr>
            <p:cNvSpPr txBox="1"/>
            <p:nvPr/>
          </p:nvSpPr>
          <p:spPr>
            <a:xfrm>
              <a:off x="202977" y="6184608"/>
              <a:ext cx="2164627" cy="784830"/>
            </a:xfrm>
            <a:prstGeom prst="rect">
              <a:avLst/>
            </a:prstGeom>
            <a:noFill/>
          </p:spPr>
          <p:txBody>
            <a:bodyPr wrap="square" rtlCol="0">
              <a:spAutoFit/>
            </a:bodyPr>
            <a:lstStyle/>
            <a:p>
              <a:pPr algn="ctr"/>
              <a:r>
                <a:rPr lang="fr-FR" sz="1500" b="1" dirty="0" err="1">
                  <a:solidFill>
                    <a:srgbClr val="7F508B"/>
                  </a:solidFill>
                  <a:latin typeface="Minion Pro" panose="02040503050306020203" pitchFamily="18" charset="0"/>
                </a:rPr>
                <a:t>Kouna</a:t>
              </a:r>
              <a:r>
                <a:rPr lang="fr-FR" sz="1500" b="1" dirty="0">
                  <a:solidFill>
                    <a:srgbClr val="7F508B"/>
                  </a:solidFill>
                  <a:latin typeface="Minion Pro" panose="02040503050306020203" pitchFamily="18" charset="0"/>
                </a:rPr>
                <a:t> Niang </a:t>
              </a:r>
              <a:r>
                <a:rPr lang="fr-FR" sz="1500" b="1" dirty="0" err="1">
                  <a:solidFill>
                    <a:srgbClr val="7F508B"/>
                  </a:solidFill>
                  <a:latin typeface="Minion Pro" panose="02040503050306020203" pitchFamily="18" charset="0"/>
                </a:rPr>
                <a:t>Sambe</a:t>
              </a:r>
              <a:endParaRPr lang="fr-FR" sz="1500" b="1" dirty="0">
                <a:solidFill>
                  <a:srgbClr val="7F508B"/>
                </a:solidFill>
                <a:latin typeface="Minion Pro" panose="02040503050306020203" pitchFamily="18" charset="0"/>
              </a:endParaRPr>
            </a:p>
            <a:p>
              <a:pPr algn="ctr"/>
              <a:r>
                <a:rPr lang="fr-FR" sz="1500" dirty="0">
                  <a:solidFill>
                    <a:srgbClr val="7F508B"/>
                  </a:solidFill>
                  <a:latin typeface="Minion Pro" panose="02040503050306020203" pitchFamily="18" charset="0"/>
                </a:rPr>
                <a:t>Responsable administratif et financier</a:t>
              </a:r>
            </a:p>
          </p:txBody>
        </p:sp>
      </p:grpSp>
      <p:grpSp>
        <p:nvGrpSpPr>
          <p:cNvPr id="39" name="Groupe 38">
            <a:extLst>
              <a:ext uri="{FF2B5EF4-FFF2-40B4-BE49-F238E27FC236}">
                <a16:creationId xmlns:a16="http://schemas.microsoft.com/office/drawing/2014/main" id="{ABF9C63D-F755-43EC-B2FA-9940B65AA8C1}"/>
              </a:ext>
            </a:extLst>
          </p:cNvPr>
          <p:cNvGrpSpPr/>
          <p:nvPr/>
        </p:nvGrpSpPr>
        <p:grpSpPr>
          <a:xfrm>
            <a:off x="2023658" y="4217809"/>
            <a:ext cx="2082423" cy="2654484"/>
            <a:chOff x="242126" y="4316743"/>
            <a:chExt cx="2082423" cy="2654484"/>
          </a:xfrm>
        </p:grpSpPr>
        <p:pic>
          <p:nvPicPr>
            <p:cNvPr id="7" name="Image 6">
              <a:extLst>
                <a:ext uri="{FF2B5EF4-FFF2-40B4-BE49-F238E27FC236}">
                  <a16:creationId xmlns:a16="http://schemas.microsoft.com/office/drawing/2014/main" id="{A5FE6FE5-7C44-420E-B094-3F947F3257C0}"/>
                </a:ext>
              </a:extLst>
            </p:cNvPr>
            <p:cNvPicPr>
              <a:picLocks noChangeAspect="1"/>
            </p:cNvPicPr>
            <p:nvPr/>
          </p:nvPicPr>
          <p:blipFill rotWithShape="1">
            <a:blip r:embed="rId6"/>
            <a:srcRect l="7987" r="7987"/>
            <a:stretch/>
          </p:blipFill>
          <p:spPr>
            <a:xfrm>
              <a:off x="581190" y="4316743"/>
              <a:ext cx="1409700" cy="1904400"/>
            </a:xfrm>
            <a:prstGeom prst="rect">
              <a:avLst/>
            </a:prstGeom>
            <a:effectLst>
              <a:softEdge rad="63500"/>
            </a:effectLst>
          </p:spPr>
        </p:pic>
        <p:sp>
          <p:nvSpPr>
            <p:cNvPr id="38" name="ZoneTexte 37">
              <a:extLst>
                <a:ext uri="{FF2B5EF4-FFF2-40B4-BE49-F238E27FC236}">
                  <a16:creationId xmlns:a16="http://schemas.microsoft.com/office/drawing/2014/main" id="{0A226B7E-34A3-4750-8A4E-10540EA42F5B}"/>
                </a:ext>
              </a:extLst>
            </p:cNvPr>
            <p:cNvSpPr txBox="1"/>
            <p:nvPr/>
          </p:nvSpPr>
          <p:spPr>
            <a:xfrm>
              <a:off x="242126" y="6186397"/>
              <a:ext cx="2082423" cy="784830"/>
            </a:xfrm>
            <a:prstGeom prst="rect">
              <a:avLst/>
            </a:prstGeom>
            <a:noFill/>
          </p:spPr>
          <p:txBody>
            <a:bodyPr wrap="square" rtlCol="0">
              <a:spAutoFit/>
            </a:bodyPr>
            <a:lstStyle/>
            <a:p>
              <a:pPr algn="ctr"/>
              <a:r>
                <a:rPr lang="fr-FR" sz="1500" b="1" dirty="0">
                  <a:solidFill>
                    <a:srgbClr val="7F508B"/>
                  </a:solidFill>
                  <a:latin typeface="Minion Pro" panose="02040503050306020203" pitchFamily="18" charset="0"/>
                </a:rPr>
                <a:t>Lauriane Le </a:t>
              </a:r>
              <a:r>
                <a:rPr lang="fr-FR" sz="1500" b="1" dirty="0" err="1">
                  <a:solidFill>
                    <a:srgbClr val="7F508B"/>
                  </a:solidFill>
                  <a:latin typeface="Minion Pro" panose="02040503050306020203" pitchFamily="18" charset="0"/>
                </a:rPr>
                <a:t>Flour</a:t>
              </a:r>
              <a:endParaRPr lang="fr-FR" sz="1500" b="1" dirty="0">
                <a:solidFill>
                  <a:srgbClr val="7F508B"/>
                </a:solidFill>
                <a:latin typeface="Minion Pro" panose="02040503050306020203" pitchFamily="18" charset="0"/>
              </a:endParaRPr>
            </a:p>
            <a:p>
              <a:pPr algn="ctr"/>
              <a:r>
                <a:rPr lang="fr-FR" sz="1500" dirty="0">
                  <a:solidFill>
                    <a:srgbClr val="7F508B"/>
                  </a:solidFill>
                  <a:latin typeface="Minion Pro" panose="02040503050306020203" pitchFamily="18" charset="0"/>
                </a:rPr>
                <a:t>Directrice des opérations</a:t>
              </a:r>
            </a:p>
          </p:txBody>
        </p:sp>
      </p:grpSp>
      <p:sp>
        <p:nvSpPr>
          <p:cNvPr id="46" name="ZoneTexte 45">
            <a:extLst>
              <a:ext uri="{FF2B5EF4-FFF2-40B4-BE49-F238E27FC236}">
                <a16:creationId xmlns:a16="http://schemas.microsoft.com/office/drawing/2014/main" id="{3C80B85C-50CD-4D8C-83D9-A9555B91E756}"/>
              </a:ext>
            </a:extLst>
          </p:cNvPr>
          <p:cNvSpPr txBox="1"/>
          <p:nvPr/>
        </p:nvSpPr>
        <p:spPr>
          <a:xfrm>
            <a:off x="9829278" y="4662177"/>
            <a:ext cx="2433682" cy="1015663"/>
          </a:xfrm>
          <a:prstGeom prst="rect">
            <a:avLst/>
          </a:prstGeom>
          <a:noFill/>
        </p:spPr>
        <p:txBody>
          <a:bodyPr wrap="square" rtlCol="0">
            <a:spAutoFit/>
          </a:bodyPr>
          <a:lstStyle/>
          <a:p>
            <a:pPr algn="ctr"/>
            <a:r>
              <a:rPr lang="fr-FR" sz="1500" b="1" dirty="0" err="1">
                <a:solidFill>
                  <a:srgbClr val="7F508B"/>
                </a:solidFill>
                <a:latin typeface="Minion Pro" panose="02040503050306020203" pitchFamily="18" charset="0"/>
              </a:rPr>
              <a:t>Mbenda</a:t>
            </a:r>
            <a:r>
              <a:rPr lang="fr-FR" sz="1500" b="1" dirty="0">
                <a:solidFill>
                  <a:srgbClr val="7F508B"/>
                </a:solidFill>
                <a:latin typeface="Minion Pro" panose="02040503050306020203" pitchFamily="18" charset="0"/>
              </a:rPr>
              <a:t> </a:t>
            </a:r>
            <a:r>
              <a:rPr lang="fr-FR" sz="1500" b="1" dirty="0" err="1">
                <a:solidFill>
                  <a:srgbClr val="7F508B"/>
                </a:solidFill>
                <a:latin typeface="Minion Pro" panose="02040503050306020203" pitchFamily="18" charset="0"/>
              </a:rPr>
              <a:t>Mbodji</a:t>
            </a:r>
            <a:endParaRPr lang="fr-FR" sz="1500" b="1" dirty="0">
              <a:solidFill>
                <a:srgbClr val="7F508B"/>
              </a:solidFill>
              <a:latin typeface="Minion Pro" panose="02040503050306020203" pitchFamily="18" charset="0"/>
            </a:endParaRPr>
          </a:p>
          <a:p>
            <a:pPr algn="ctr"/>
            <a:r>
              <a:rPr lang="fr-FR" sz="1500" dirty="0">
                <a:solidFill>
                  <a:srgbClr val="7F508B"/>
                </a:solidFill>
                <a:latin typeface="Minion Pro" panose="02040503050306020203" pitchFamily="18" charset="0"/>
              </a:rPr>
              <a:t>Chargée des approvisionnements, achats et services généraux</a:t>
            </a:r>
          </a:p>
        </p:txBody>
      </p:sp>
      <p:grpSp>
        <p:nvGrpSpPr>
          <p:cNvPr id="23" name="Groupe 22">
            <a:extLst>
              <a:ext uri="{FF2B5EF4-FFF2-40B4-BE49-F238E27FC236}">
                <a16:creationId xmlns:a16="http://schemas.microsoft.com/office/drawing/2014/main" id="{5738C021-A28C-425B-9F1E-3F747A767923}"/>
              </a:ext>
            </a:extLst>
          </p:cNvPr>
          <p:cNvGrpSpPr/>
          <p:nvPr/>
        </p:nvGrpSpPr>
        <p:grpSpPr>
          <a:xfrm>
            <a:off x="7963671" y="4193770"/>
            <a:ext cx="2008909" cy="2423652"/>
            <a:chOff x="7963671" y="4193770"/>
            <a:chExt cx="2008909" cy="2423652"/>
          </a:xfrm>
        </p:grpSpPr>
        <p:sp>
          <p:nvSpPr>
            <p:cNvPr id="36" name="ZoneTexte 35">
              <a:extLst>
                <a:ext uri="{FF2B5EF4-FFF2-40B4-BE49-F238E27FC236}">
                  <a16:creationId xmlns:a16="http://schemas.microsoft.com/office/drawing/2014/main" id="{6247D407-2256-4038-ACDC-283370C5651C}"/>
                </a:ext>
              </a:extLst>
            </p:cNvPr>
            <p:cNvSpPr txBox="1"/>
            <p:nvPr/>
          </p:nvSpPr>
          <p:spPr>
            <a:xfrm>
              <a:off x="7963671" y="6063424"/>
              <a:ext cx="2008909" cy="553998"/>
            </a:xfrm>
            <a:prstGeom prst="rect">
              <a:avLst/>
            </a:prstGeom>
            <a:noFill/>
          </p:spPr>
          <p:txBody>
            <a:bodyPr wrap="square" rtlCol="0">
              <a:spAutoFit/>
            </a:bodyPr>
            <a:lstStyle/>
            <a:p>
              <a:pPr algn="ctr"/>
              <a:r>
                <a:rPr lang="fr-FR" sz="1500" b="1" dirty="0">
                  <a:solidFill>
                    <a:srgbClr val="7F508B"/>
                  </a:solidFill>
                  <a:latin typeface="Minion Pro" panose="02040503050306020203" pitchFamily="18" charset="0"/>
                </a:rPr>
                <a:t>Ndèye </a:t>
              </a:r>
              <a:r>
                <a:rPr lang="fr-FR" sz="1500" b="1" dirty="0" err="1">
                  <a:solidFill>
                    <a:srgbClr val="7F508B"/>
                  </a:solidFill>
                  <a:latin typeface="Minion Pro" panose="02040503050306020203" pitchFamily="18" charset="0"/>
                </a:rPr>
                <a:t>Bigué</a:t>
              </a:r>
              <a:r>
                <a:rPr lang="fr-FR" sz="1500" b="1" dirty="0">
                  <a:solidFill>
                    <a:srgbClr val="7F508B"/>
                  </a:solidFill>
                  <a:latin typeface="Minion Pro" panose="02040503050306020203" pitchFamily="18" charset="0"/>
                </a:rPr>
                <a:t> Ndiaye Ba</a:t>
              </a:r>
            </a:p>
            <a:p>
              <a:pPr algn="ctr"/>
              <a:r>
                <a:rPr lang="fr-FR" sz="1500" dirty="0">
                  <a:solidFill>
                    <a:srgbClr val="7F508B"/>
                  </a:solidFill>
                  <a:latin typeface="Minion Pro" panose="02040503050306020203" pitchFamily="18" charset="0"/>
                </a:rPr>
                <a:t>Maîtresse Sage-Femme</a:t>
              </a:r>
            </a:p>
          </p:txBody>
        </p:sp>
        <p:pic>
          <p:nvPicPr>
            <p:cNvPr id="4" name="Image 3">
              <a:extLst>
                <a:ext uri="{FF2B5EF4-FFF2-40B4-BE49-F238E27FC236}">
                  <a16:creationId xmlns:a16="http://schemas.microsoft.com/office/drawing/2014/main" id="{A1B8759D-73C7-4A20-8311-36AA5ED560C8}"/>
                </a:ext>
              </a:extLst>
            </p:cNvPr>
            <p:cNvPicPr>
              <a:picLocks noChangeAspect="1"/>
            </p:cNvPicPr>
            <p:nvPr/>
          </p:nvPicPr>
          <p:blipFill rotWithShape="1">
            <a:blip r:embed="rId7"/>
            <a:srcRect l="25623" t="1098" r="17474" b="15168"/>
            <a:stretch/>
          </p:blipFill>
          <p:spPr>
            <a:xfrm>
              <a:off x="8263276" y="4193770"/>
              <a:ext cx="1409700" cy="1904400"/>
            </a:xfrm>
            <a:prstGeom prst="rect">
              <a:avLst/>
            </a:prstGeom>
            <a:ln>
              <a:noFill/>
            </a:ln>
            <a:effectLst>
              <a:softEdge rad="112500"/>
            </a:effectLst>
          </p:spPr>
        </p:pic>
      </p:grpSp>
      <p:grpSp>
        <p:nvGrpSpPr>
          <p:cNvPr id="6" name="Groupe 5">
            <a:extLst>
              <a:ext uri="{FF2B5EF4-FFF2-40B4-BE49-F238E27FC236}">
                <a16:creationId xmlns:a16="http://schemas.microsoft.com/office/drawing/2014/main" id="{8634339D-88C7-4696-B224-1E0FCFAE823D}"/>
              </a:ext>
            </a:extLst>
          </p:cNvPr>
          <p:cNvGrpSpPr/>
          <p:nvPr/>
        </p:nvGrpSpPr>
        <p:grpSpPr>
          <a:xfrm>
            <a:off x="4030069" y="1812778"/>
            <a:ext cx="2008909" cy="2385977"/>
            <a:chOff x="4147299" y="1812778"/>
            <a:chExt cx="2008909" cy="2385977"/>
          </a:xfrm>
        </p:grpSpPr>
        <p:sp>
          <p:nvSpPr>
            <p:cNvPr id="40" name="ZoneTexte 39">
              <a:extLst>
                <a:ext uri="{FF2B5EF4-FFF2-40B4-BE49-F238E27FC236}">
                  <a16:creationId xmlns:a16="http://schemas.microsoft.com/office/drawing/2014/main" id="{6D741151-BE05-4CC3-87BF-8A1FE613962B}"/>
                </a:ext>
              </a:extLst>
            </p:cNvPr>
            <p:cNvSpPr txBox="1"/>
            <p:nvPr/>
          </p:nvSpPr>
          <p:spPr>
            <a:xfrm>
              <a:off x="4147299" y="3644757"/>
              <a:ext cx="2008909" cy="553998"/>
            </a:xfrm>
            <a:prstGeom prst="rect">
              <a:avLst/>
            </a:prstGeom>
            <a:noFill/>
          </p:spPr>
          <p:txBody>
            <a:bodyPr wrap="square" rtlCol="0">
              <a:spAutoFit/>
            </a:bodyPr>
            <a:lstStyle/>
            <a:p>
              <a:pPr algn="ctr"/>
              <a:r>
                <a:rPr lang="fr-FR" sz="1500" b="1" dirty="0" err="1">
                  <a:solidFill>
                    <a:srgbClr val="7F508B"/>
                  </a:solidFill>
                  <a:latin typeface="Minion Pro" panose="02040503050306020203" pitchFamily="18" charset="0"/>
                </a:rPr>
                <a:t>Codou</a:t>
              </a:r>
              <a:r>
                <a:rPr lang="fr-FR" sz="1500" b="1" dirty="0">
                  <a:solidFill>
                    <a:srgbClr val="7F508B"/>
                  </a:solidFill>
                  <a:latin typeface="Minion Pro" panose="02040503050306020203" pitchFamily="18" charset="0"/>
                </a:rPr>
                <a:t> </a:t>
              </a:r>
              <a:r>
                <a:rPr lang="fr-FR" sz="1500" b="1" dirty="0" err="1">
                  <a:solidFill>
                    <a:srgbClr val="7F508B"/>
                  </a:solidFill>
                  <a:latin typeface="Minion Pro" panose="02040503050306020203" pitchFamily="18" charset="0"/>
                </a:rPr>
                <a:t>Diakham</a:t>
              </a:r>
              <a:endParaRPr lang="fr-FR" sz="1500" b="1" dirty="0">
                <a:solidFill>
                  <a:srgbClr val="7F508B"/>
                </a:solidFill>
                <a:latin typeface="Minion Pro" panose="02040503050306020203" pitchFamily="18" charset="0"/>
              </a:endParaRPr>
            </a:p>
            <a:p>
              <a:pPr algn="ctr"/>
              <a:r>
                <a:rPr lang="fr-FR" sz="1500" dirty="0">
                  <a:solidFill>
                    <a:srgbClr val="7F508B"/>
                  </a:solidFill>
                  <a:latin typeface="Minion Pro" panose="02040503050306020203" pitchFamily="18" charset="0"/>
                </a:rPr>
                <a:t>Secrétaire Médicale</a:t>
              </a:r>
            </a:p>
          </p:txBody>
        </p:sp>
        <p:pic>
          <p:nvPicPr>
            <p:cNvPr id="5" name="Image 4">
              <a:extLst>
                <a:ext uri="{FF2B5EF4-FFF2-40B4-BE49-F238E27FC236}">
                  <a16:creationId xmlns:a16="http://schemas.microsoft.com/office/drawing/2014/main" id="{1875E469-D3B5-41D9-9736-67E607CF93A6}"/>
                </a:ext>
              </a:extLst>
            </p:cNvPr>
            <p:cNvPicPr>
              <a:picLocks noChangeAspect="1"/>
            </p:cNvPicPr>
            <p:nvPr/>
          </p:nvPicPr>
          <p:blipFill rotWithShape="1">
            <a:blip r:embed="rId8"/>
            <a:srcRect l="1" r="22378"/>
            <a:stretch/>
          </p:blipFill>
          <p:spPr>
            <a:xfrm>
              <a:off x="4441920" y="1812778"/>
              <a:ext cx="1409700" cy="1904400"/>
            </a:xfrm>
            <a:prstGeom prst="rect">
              <a:avLst/>
            </a:prstGeom>
            <a:ln>
              <a:noFill/>
            </a:ln>
            <a:effectLst>
              <a:softEdge rad="112500"/>
            </a:effectLst>
          </p:spPr>
        </p:pic>
      </p:grpSp>
      <p:grpSp>
        <p:nvGrpSpPr>
          <p:cNvPr id="12" name="Groupe 11">
            <a:extLst>
              <a:ext uri="{FF2B5EF4-FFF2-40B4-BE49-F238E27FC236}">
                <a16:creationId xmlns:a16="http://schemas.microsoft.com/office/drawing/2014/main" id="{B8254165-112E-4B13-8B88-2E331CDB5130}"/>
              </a:ext>
            </a:extLst>
          </p:cNvPr>
          <p:cNvGrpSpPr/>
          <p:nvPr/>
        </p:nvGrpSpPr>
        <p:grpSpPr>
          <a:xfrm>
            <a:off x="5999722" y="1815237"/>
            <a:ext cx="2008909" cy="2589950"/>
            <a:chOff x="5999722" y="1815237"/>
            <a:chExt cx="2008909" cy="2589950"/>
          </a:xfrm>
        </p:grpSpPr>
        <p:sp>
          <p:nvSpPr>
            <p:cNvPr id="32" name="ZoneTexte 31">
              <a:extLst>
                <a:ext uri="{FF2B5EF4-FFF2-40B4-BE49-F238E27FC236}">
                  <a16:creationId xmlns:a16="http://schemas.microsoft.com/office/drawing/2014/main" id="{862B8AFB-ADB7-4A7C-B077-ADFAD1F72690}"/>
                </a:ext>
              </a:extLst>
            </p:cNvPr>
            <p:cNvSpPr txBox="1"/>
            <p:nvPr/>
          </p:nvSpPr>
          <p:spPr>
            <a:xfrm>
              <a:off x="5999722" y="3620357"/>
              <a:ext cx="2008909" cy="784830"/>
            </a:xfrm>
            <a:prstGeom prst="rect">
              <a:avLst/>
            </a:prstGeom>
            <a:noFill/>
          </p:spPr>
          <p:txBody>
            <a:bodyPr wrap="square" rtlCol="0">
              <a:spAutoFit/>
            </a:bodyPr>
            <a:lstStyle/>
            <a:p>
              <a:pPr algn="ctr"/>
              <a:r>
                <a:rPr lang="fr-FR" sz="1500" b="1" dirty="0">
                  <a:solidFill>
                    <a:srgbClr val="7F508B"/>
                  </a:solidFill>
                  <a:latin typeface="Minion Pro" panose="02040503050306020203" pitchFamily="18" charset="0"/>
                </a:rPr>
                <a:t>Florence </a:t>
              </a:r>
              <a:r>
                <a:rPr lang="fr-FR" sz="1500" b="1" dirty="0" err="1">
                  <a:solidFill>
                    <a:srgbClr val="7F508B"/>
                  </a:solidFill>
                  <a:latin typeface="Minion Pro" panose="02040503050306020203" pitchFamily="18" charset="0"/>
                </a:rPr>
                <a:t>Sambou</a:t>
              </a:r>
              <a:endParaRPr lang="fr-FR" sz="1500" b="1" dirty="0">
                <a:solidFill>
                  <a:srgbClr val="7F508B"/>
                </a:solidFill>
                <a:latin typeface="Minion Pro" panose="02040503050306020203" pitchFamily="18" charset="0"/>
              </a:endParaRPr>
            </a:p>
            <a:p>
              <a:pPr algn="ctr"/>
              <a:r>
                <a:rPr lang="fr-FR" sz="1500" dirty="0">
                  <a:solidFill>
                    <a:srgbClr val="7F508B"/>
                  </a:solidFill>
                  <a:latin typeface="Minion Pro" panose="02040503050306020203" pitchFamily="18" charset="0"/>
                </a:rPr>
                <a:t>Infirmière Responsable </a:t>
              </a:r>
              <a:r>
                <a:rPr lang="fr-FR" sz="1500" dirty="0" err="1">
                  <a:solidFill>
                    <a:srgbClr val="7F508B"/>
                  </a:solidFill>
                  <a:latin typeface="Minion Pro" panose="02040503050306020203" pitchFamily="18" charset="0"/>
                </a:rPr>
                <a:t>Nuserie</a:t>
              </a:r>
              <a:endParaRPr lang="fr-FR" sz="1500" dirty="0">
                <a:solidFill>
                  <a:srgbClr val="7F508B"/>
                </a:solidFill>
                <a:latin typeface="Minion Pro" panose="02040503050306020203" pitchFamily="18" charset="0"/>
              </a:endParaRPr>
            </a:p>
          </p:txBody>
        </p:sp>
        <p:pic>
          <p:nvPicPr>
            <p:cNvPr id="10" name="Image 9">
              <a:extLst>
                <a:ext uri="{FF2B5EF4-FFF2-40B4-BE49-F238E27FC236}">
                  <a16:creationId xmlns:a16="http://schemas.microsoft.com/office/drawing/2014/main" id="{CD8EF560-3D9B-4D80-AEF9-A49E2E7C13A9}"/>
                </a:ext>
              </a:extLst>
            </p:cNvPr>
            <p:cNvPicPr>
              <a:picLocks noChangeAspect="1"/>
            </p:cNvPicPr>
            <p:nvPr/>
          </p:nvPicPr>
          <p:blipFill rotWithShape="1">
            <a:blip r:embed="rId9"/>
            <a:srcRect l="29581" t="13296" r="32274" b="10136"/>
            <a:stretch/>
          </p:blipFill>
          <p:spPr>
            <a:xfrm>
              <a:off x="6299325" y="1815237"/>
              <a:ext cx="1423151" cy="1904400"/>
            </a:xfrm>
            <a:prstGeom prst="rect">
              <a:avLst/>
            </a:prstGeom>
            <a:ln>
              <a:noFill/>
            </a:ln>
            <a:effectLst>
              <a:softEdge rad="112500"/>
            </a:effectLst>
          </p:spPr>
        </p:pic>
      </p:grpSp>
      <p:grpSp>
        <p:nvGrpSpPr>
          <p:cNvPr id="18" name="Groupe 17">
            <a:extLst>
              <a:ext uri="{FF2B5EF4-FFF2-40B4-BE49-F238E27FC236}">
                <a16:creationId xmlns:a16="http://schemas.microsoft.com/office/drawing/2014/main" id="{DF0A1316-8256-4C05-982D-9E40602FFAF7}"/>
              </a:ext>
            </a:extLst>
          </p:cNvPr>
          <p:cNvGrpSpPr/>
          <p:nvPr/>
        </p:nvGrpSpPr>
        <p:grpSpPr>
          <a:xfrm>
            <a:off x="10047290" y="1824801"/>
            <a:ext cx="2008909" cy="2436993"/>
            <a:chOff x="10047290" y="1824801"/>
            <a:chExt cx="2008909" cy="2436993"/>
          </a:xfrm>
        </p:grpSpPr>
        <p:sp>
          <p:nvSpPr>
            <p:cNvPr id="30" name="ZoneTexte 29">
              <a:extLst>
                <a:ext uri="{FF2B5EF4-FFF2-40B4-BE49-F238E27FC236}">
                  <a16:creationId xmlns:a16="http://schemas.microsoft.com/office/drawing/2014/main" id="{FAF18B66-489D-407F-9A4A-8CAB75F280EC}"/>
                </a:ext>
              </a:extLst>
            </p:cNvPr>
            <p:cNvSpPr txBox="1"/>
            <p:nvPr/>
          </p:nvSpPr>
          <p:spPr>
            <a:xfrm>
              <a:off x="10047290" y="3707796"/>
              <a:ext cx="2008909" cy="553998"/>
            </a:xfrm>
            <a:prstGeom prst="rect">
              <a:avLst/>
            </a:prstGeom>
            <a:noFill/>
          </p:spPr>
          <p:txBody>
            <a:bodyPr wrap="square" rtlCol="0">
              <a:spAutoFit/>
            </a:bodyPr>
            <a:lstStyle/>
            <a:p>
              <a:pPr algn="ctr"/>
              <a:r>
                <a:rPr lang="fr-FR" sz="1500" b="1" dirty="0">
                  <a:solidFill>
                    <a:srgbClr val="7F508B"/>
                  </a:solidFill>
                  <a:latin typeface="Minion Pro" panose="02040503050306020203" pitchFamily="18" charset="0"/>
                </a:rPr>
                <a:t>Khadidiatou Touré</a:t>
              </a:r>
            </a:p>
            <a:p>
              <a:pPr algn="ctr"/>
              <a:r>
                <a:rPr lang="fr-FR" sz="1500" dirty="0">
                  <a:solidFill>
                    <a:srgbClr val="7F508B"/>
                  </a:solidFill>
                  <a:latin typeface="Minion Pro" panose="02040503050306020203" pitchFamily="18" charset="0"/>
                </a:rPr>
                <a:t>Responsable Marketing</a:t>
              </a:r>
            </a:p>
          </p:txBody>
        </p:sp>
        <p:pic>
          <p:nvPicPr>
            <p:cNvPr id="16" name="Image 15">
              <a:extLst>
                <a:ext uri="{FF2B5EF4-FFF2-40B4-BE49-F238E27FC236}">
                  <a16:creationId xmlns:a16="http://schemas.microsoft.com/office/drawing/2014/main" id="{52AF5516-C139-4DCB-A2D4-9B35C36CFE03}"/>
                </a:ext>
              </a:extLst>
            </p:cNvPr>
            <p:cNvPicPr>
              <a:picLocks noChangeAspect="1"/>
            </p:cNvPicPr>
            <p:nvPr/>
          </p:nvPicPr>
          <p:blipFill rotWithShape="1">
            <a:blip r:embed="rId10"/>
            <a:srcRect l="27841" t="1261" r="20952" b="15486"/>
            <a:stretch/>
          </p:blipFill>
          <p:spPr>
            <a:xfrm>
              <a:off x="10293561" y="1824801"/>
              <a:ext cx="1409700" cy="1904400"/>
            </a:xfrm>
            <a:prstGeom prst="rect">
              <a:avLst/>
            </a:prstGeom>
            <a:ln>
              <a:noFill/>
            </a:ln>
            <a:effectLst>
              <a:softEdge rad="112500"/>
            </a:effectLst>
          </p:spPr>
        </p:pic>
      </p:grpSp>
      <p:pic>
        <p:nvPicPr>
          <p:cNvPr id="22" name="Image 21">
            <a:extLst>
              <a:ext uri="{FF2B5EF4-FFF2-40B4-BE49-F238E27FC236}">
                <a16:creationId xmlns:a16="http://schemas.microsoft.com/office/drawing/2014/main" id="{7DCA636E-02D0-48E4-B83C-0033FAD59098}"/>
              </a:ext>
            </a:extLst>
          </p:cNvPr>
          <p:cNvPicPr>
            <a:picLocks noChangeAspect="1"/>
          </p:cNvPicPr>
          <p:nvPr/>
        </p:nvPicPr>
        <p:blipFill rotWithShape="1">
          <a:blip r:embed="rId11"/>
          <a:srcRect l="20079" r="30572"/>
          <a:stretch/>
        </p:blipFill>
        <p:spPr>
          <a:xfrm>
            <a:off x="4335378" y="4198755"/>
            <a:ext cx="1409699" cy="1904400"/>
          </a:xfrm>
          <a:prstGeom prst="rect">
            <a:avLst/>
          </a:prstGeom>
          <a:ln>
            <a:noFill/>
          </a:ln>
          <a:effectLst>
            <a:softEdge rad="112500"/>
          </a:effectLst>
        </p:spPr>
      </p:pic>
      <p:sp>
        <p:nvSpPr>
          <p:cNvPr id="42" name="ZoneTexte 41">
            <a:extLst>
              <a:ext uri="{FF2B5EF4-FFF2-40B4-BE49-F238E27FC236}">
                <a16:creationId xmlns:a16="http://schemas.microsoft.com/office/drawing/2014/main" id="{B33F20FE-CCC9-4080-A540-F3B0159A9887}"/>
              </a:ext>
            </a:extLst>
          </p:cNvPr>
          <p:cNvSpPr txBox="1"/>
          <p:nvPr/>
        </p:nvSpPr>
        <p:spPr>
          <a:xfrm>
            <a:off x="4060284" y="6063424"/>
            <a:ext cx="2008909" cy="553998"/>
          </a:xfrm>
          <a:prstGeom prst="rect">
            <a:avLst/>
          </a:prstGeom>
          <a:noFill/>
        </p:spPr>
        <p:txBody>
          <a:bodyPr wrap="square" rtlCol="0">
            <a:spAutoFit/>
          </a:bodyPr>
          <a:lstStyle/>
          <a:p>
            <a:pPr algn="ctr"/>
            <a:r>
              <a:rPr lang="fr-FR" sz="1500" b="1" dirty="0">
                <a:solidFill>
                  <a:srgbClr val="7F508B"/>
                </a:solidFill>
                <a:latin typeface="Minion Pro" panose="02040503050306020203" pitchFamily="18" charset="0"/>
              </a:rPr>
              <a:t>Ndèye </a:t>
            </a:r>
            <a:r>
              <a:rPr lang="fr-FR" sz="1500" b="1" dirty="0" err="1">
                <a:solidFill>
                  <a:srgbClr val="7F508B"/>
                </a:solidFill>
                <a:latin typeface="Minion Pro" panose="02040503050306020203" pitchFamily="18" charset="0"/>
              </a:rPr>
              <a:t>Astou</a:t>
            </a:r>
            <a:r>
              <a:rPr lang="fr-FR" sz="1500" b="1" dirty="0">
                <a:solidFill>
                  <a:srgbClr val="7F508B"/>
                </a:solidFill>
                <a:latin typeface="Minion Pro" panose="02040503050306020203" pitchFamily="18" charset="0"/>
              </a:rPr>
              <a:t> </a:t>
            </a:r>
            <a:r>
              <a:rPr lang="fr-FR" sz="1500" b="1" dirty="0" err="1">
                <a:solidFill>
                  <a:srgbClr val="7F508B"/>
                </a:solidFill>
                <a:latin typeface="Minion Pro" panose="02040503050306020203" pitchFamily="18" charset="0"/>
              </a:rPr>
              <a:t>Ndaw</a:t>
            </a:r>
            <a:endParaRPr lang="fr-FR" sz="1500" b="1" dirty="0">
              <a:solidFill>
                <a:srgbClr val="7F508B"/>
              </a:solidFill>
              <a:latin typeface="Minion Pro" panose="02040503050306020203" pitchFamily="18" charset="0"/>
            </a:endParaRPr>
          </a:p>
          <a:p>
            <a:pPr algn="ctr"/>
            <a:r>
              <a:rPr lang="fr-FR" sz="1500" dirty="0">
                <a:solidFill>
                  <a:srgbClr val="7F508B"/>
                </a:solidFill>
                <a:latin typeface="Minion Pro" panose="02040503050306020203" pitchFamily="18" charset="0"/>
              </a:rPr>
              <a:t>Référent Hygiène</a:t>
            </a:r>
          </a:p>
        </p:txBody>
      </p:sp>
    </p:spTree>
    <p:extLst>
      <p:ext uri="{BB962C8B-B14F-4D97-AF65-F5344CB8AC3E}">
        <p14:creationId xmlns:p14="http://schemas.microsoft.com/office/powerpoint/2010/main" val="1407968353"/>
      </p:ext>
    </p:extLst>
  </p:cSld>
  <p:clrMapOvr>
    <a:masterClrMapping/>
  </p:clrMapOvr>
</p:sld>
</file>

<file path=ppt/theme/theme1.xml><?xml version="1.0" encoding="utf-8"?>
<a:theme xmlns:a="http://schemas.openxmlformats.org/drawingml/2006/main" name="Dividend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ividend">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TM03457464[[fn=Dividende]]</Template>
  <TotalTime>7015</TotalTime>
  <Words>182</Words>
  <Application>Microsoft Office PowerPoint</Application>
  <PresentationFormat>Grand écran</PresentationFormat>
  <Paragraphs>50</Paragraphs>
  <Slides>5</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5</vt:i4>
      </vt:variant>
    </vt:vector>
  </HeadingPairs>
  <TitlesOfParts>
    <vt:vector size="10" baseType="lpstr">
      <vt:lpstr>Calibri</vt:lpstr>
      <vt:lpstr>Gill Sans MT</vt:lpstr>
      <vt:lpstr>Minion Pro</vt:lpstr>
      <vt:lpstr>Wingdings 2</vt:lpstr>
      <vt:lpstr>Dividende</vt:lpstr>
      <vt:lpstr>Présentation du système Management qualité nest for all</vt:lpstr>
      <vt:lpstr>Politique qualité L’engagement de la direction</vt:lpstr>
      <vt:lpstr>Domaine et Périmètre d’application</vt:lpstr>
      <vt:lpstr>Cartographie des processus</vt:lpstr>
      <vt:lpstr>Présentation des pilotes et copilotes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Lauriane</dc:creator>
  <cp:lastModifiedBy>Lauriane</cp:lastModifiedBy>
  <cp:revision>436</cp:revision>
  <cp:lastPrinted>2018-03-12T16:48:13Z</cp:lastPrinted>
  <dcterms:created xsi:type="dcterms:W3CDTF">2017-05-22T14:42:53Z</dcterms:created>
  <dcterms:modified xsi:type="dcterms:W3CDTF">2019-11-18T09:42:20Z</dcterms:modified>
</cp:coreProperties>
</file>