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3" r:id="rId3"/>
    <p:sldId id="262" r:id="rId4"/>
    <p:sldId id="264" r:id="rId5"/>
    <p:sldId id="266" r:id="rId6"/>
    <p:sldId id="267" r:id="rId7"/>
  </p:sldIdLst>
  <p:sldSz cx="9144000" cy="6858000" type="screen4x3"/>
  <p:notesSz cx="7102475"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E2F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5" autoAdjust="0"/>
    <p:restoredTop sz="94624" autoAdjust="0"/>
  </p:normalViewPr>
  <p:slideViewPr>
    <p:cSldViewPr>
      <p:cViewPr varScale="1">
        <p:scale>
          <a:sx n="68" d="100"/>
          <a:sy n="68" d="100"/>
        </p:scale>
        <p:origin x="1446"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9EF53FA1-322D-45E7-816E-2FA175DAFF03}" type="datetimeFigureOut">
              <a:rPr lang="fr-FR" smtClean="0"/>
              <a:pPr/>
              <a:t>24/03/2021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20A4F5-82F6-43C6-A05E-19E32FDC92E4}"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EF53FA1-322D-45E7-816E-2FA175DAFF03}" type="datetimeFigureOut">
              <a:rPr lang="fr-FR" smtClean="0"/>
              <a:pPr/>
              <a:t>24/03/2021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20A4F5-82F6-43C6-A05E-19E32FDC92E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EF53FA1-322D-45E7-816E-2FA175DAFF03}" type="datetimeFigureOut">
              <a:rPr lang="fr-FR" smtClean="0"/>
              <a:pPr/>
              <a:t>24/03/2021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20A4F5-82F6-43C6-A05E-19E32FDC92E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9EF53FA1-322D-45E7-816E-2FA175DAFF03}" type="datetimeFigureOut">
              <a:rPr lang="fr-FR" smtClean="0"/>
              <a:pPr/>
              <a:t>24/03/2021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20A4F5-82F6-43C6-A05E-19E32FDC92E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9EF53FA1-322D-45E7-816E-2FA175DAFF03}" type="datetimeFigureOut">
              <a:rPr lang="fr-FR" smtClean="0"/>
              <a:pPr/>
              <a:t>24/03/2021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120A4F5-82F6-43C6-A05E-19E32FDC92E4}"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9EF53FA1-322D-45E7-816E-2FA175DAFF03}" type="datetimeFigureOut">
              <a:rPr lang="fr-FR" smtClean="0"/>
              <a:pPr/>
              <a:t>24/03/2021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20A4F5-82F6-43C6-A05E-19E32FDC92E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9EF53FA1-322D-45E7-816E-2FA175DAFF03}" type="datetimeFigureOut">
              <a:rPr lang="fr-FR" smtClean="0"/>
              <a:pPr/>
              <a:t>24/03/2021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120A4F5-82F6-43C6-A05E-19E32FDC92E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9EF53FA1-322D-45E7-816E-2FA175DAFF03}" type="datetimeFigureOut">
              <a:rPr lang="fr-FR" smtClean="0"/>
              <a:pPr/>
              <a:t>24/03/2021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120A4F5-82F6-43C6-A05E-19E32FDC92E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EF53FA1-322D-45E7-816E-2FA175DAFF03}" type="datetimeFigureOut">
              <a:rPr lang="fr-FR" smtClean="0"/>
              <a:pPr/>
              <a:t>24/03/2021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120A4F5-82F6-43C6-A05E-19E32FDC92E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9EF53FA1-322D-45E7-816E-2FA175DAFF03}" type="datetimeFigureOut">
              <a:rPr lang="fr-FR" smtClean="0"/>
              <a:pPr/>
              <a:t>24/03/2021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20A4F5-82F6-43C6-A05E-19E32FDC92E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9EF53FA1-322D-45E7-816E-2FA175DAFF03}" type="datetimeFigureOut">
              <a:rPr lang="fr-FR" smtClean="0"/>
              <a:pPr/>
              <a:t>24/03/2021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120A4F5-82F6-43C6-A05E-19E32FDC92E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F53FA1-322D-45E7-816E-2FA175DAFF03}" type="datetimeFigureOut">
              <a:rPr lang="fr-FR" smtClean="0"/>
              <a:pPr/>
              <a:t>24/03/2021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20A4F5-82F6-43C6-A05E-19E32FDC92E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dmin\Dropbox\01 NEST dossier Perso\Photos et images\bebe_nest.jpg"/>
          <p:cNvPicPr>
            <a:picLocks noChangeAspect="1" noChangeArrowheads="1"/>
          </p:cNvPicPr>
          <p:nvPr/>
        </p:nvPicPr>
        <p:blipFill>
          <a:blip r:embed="rId2"/>
          <a:srcRect/>
          <a:stretch>
            <a:fillRect/>
          </a:stretch>
        </p:blipFill>
        <p:spPr bwMode="auto">
          <a:xfrm>
            <a:off x="-250378" y="1"/>
            <a:ext cx="10241279" cy="6858000"/>
          </a:xfrm>
          <a:prstGeom prst="rect">
            <a:avLst/>
          </a:prstGeom>
          <a:noFill/>
        </p:spPr>
      </p:pic>
      <p:sp>
        <p:nvSpPr>
          <p:cNvPr id="8" name="Rectangle 7"/>
          <p:cNvSpPr/>
          <p:nvPr/>
        </p:nvSpPr>
        <p:spPr>
          <a:xfrm>
            <a:off x="-250378" y="311143"/>
            <a:ext cx="10241279" cy="1500198"/>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250378" y="607237"/>
            <a:ext cx="10241279" cy="923330"/>
          </a:xfrm>
          <a:prstGeom prst="rect">
            <a:avLst/>
          </a:prstGeom>
          <a:noFill/>
        </p:spPr>
        <p:txBody>
          <a:bodyPr wrap="square" rtlCol="0">
            <a:spAutoFit/>
          </a:bodyPr>
          <a:lstStyle/>
          <a:p>
            <a:pPr algn="ctr"/>
            <a:r>
              <a:rPr lang="fr-FR" sz="5400" b="1" dirty="0">
                <a:solidFill>
                  <a:schemeClr val="accent4"/>
                </a:solidFill>
                <a:latin typeface="Bauhaus 93" pitchFamily="82" charset="0"/>
              </a:rPr>
              <a:t>TARIFS 2021</a:t>
            </a:r>
          </a:p>
        </p:txBody>
      </p:sp>
      <p:sp>
        <p:nvSpPr>
          <p:cNvPr id="6" name="Rectangle 5">
            <a:extLst>
              <a:ext uri="{FF2B5EF4-FFF2-40B4-BE49-F238E27FC236}">
                <a16:creationId xmlns:a16="http://schemas.microsoft.com/office/drawing/2014/main" id="{546E3475-4EE8-4419-A9CC-7348D5A272A8}"/>
              </a:ext>
            </a:extLst>
          </p:cNvPr>
          <p:cNvSpPr/>
          <p:nvPr/>
        </p:nvSpPr>
        <p:spPr>
          <a:xfrm>
            <a:off x="-250378" y="5382325"/>
            <a:ext cx="3463709" cy="1164532"/>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 name="Picture 2" descr="C:\Users\admin\Dropbox\PM02-01_Marketing et communication\Images\LOGO NEST.png"/>
          <p:cNvPicPr>
            <a:picLocks noChangeAspect="1" noChangeArrowheads="1"/>
          </p:cNvPicPr>
          <p:nvPr/>
        </p:nvPicPr>
        <p:blipFill>
          <a:blip r:embed="rId3" cstate="print"/>
          <a:srcRect/>
          <a:stretch>
            <a:fillRect/>
          </a:stretch>
        </p:blipFill>
        <p:spPr bwMode="auto">
          <a:xfrm>
            <a:off x="-498744" y="4746011"/>
            <a:ext cx="3960440" cy="243716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05097" y="1928256"/>
            <a:ext cx="7327343" cy="3643338"/>
          </a:xfrm>
        </p:spPr>
        <p:txBody>
          <a:bodyPr>
            <a:noAutofit/>
          </a:bodyPr>
          <a:lstStyle/>
          <a:p>
            <a:pPr algn="just">
              <a:spcBef>
                <a:spcPts val="600"/>
              </a:spcBef>
              <a:spcAft>
                <a:spcPts val="600"/>
              </a:spcAft>
              <a:buNone/>
            </a:pPr>
            <a:r>
              <a:rPr lang="fr-FR" sz="2000" dirty="0">
                <a:solidFill>
                  <a:schemeClr val="tx1">
                    <a:lumMod val="85000"/>
                    <a:lumOff val="15000"/>
                  </a:schemeClr>
                </a:solidFill>
                <a:latin typeface="Bauhaus 93" panose="04030905020B02020C02" pitchFamily="82" charset="0"/>
              </a:rPr>
              <a:t>Les tarifs du </a:t>
            </a:r>
            <a:r>
              <a:rPr lang="fr-FR" sz="2000" dirty="0">
                <a:solidFill>
                  <a:schemeClr val="accent4"/>
                </a:solidFill>
                <a:latin typeface="Bauhaus 93" panose="04030905020B02020C02" pitchFamily="82" charset="0"/>
              </a:rPr>
              <a:t>Programme NEST </a:t>
            </a:r>
            <a:r>
              <a:rPr lang="fr-FR" sz="2000" dirty="0">
                <a:solidFill>
                  <a:schemeClr val="tx1">
                    <a:lumMod val="85000"/>
                    <a:lumOff val="15000"/>
                  </a:schemeClr>
                </a:solidFill>
                <a:latin typeface="Bauhaus 93" panose="04030905020B02020C02" pitchFamily="82" charset="0"/>
              </a:rPr>
              <a:t>:</a:t>
            </a:r>
          </a:p>
          <a:p>
            <a:pPr marL="0" indent="0" algn="just">
              <a:spcBef>
                <a:spcPts val="600"/>
              </a:spcBef>
              <a:spcAft>
                <a:spcPts val="600"/>
              </a:spcAft>
              <a:buNone/>
            </a:pPr>
            <a:r>
              <a:rPr lang="fr-FR" sz="1800" dirty="0">
                <a:solidFill>
                  <a:schemeClr val="tx1">
                    <a:lumMod val="85000"/>
                    <a:lumOff val="15000"/>
                  </a:schemeClr>
                </a:solidFill>
                <a:latin typeface="Calibri (Corps)"/>
              </a:rPr>
              <a:t>Vous donne accès à un suivi médical de qualité, tout au long de votre grossesse, à prix préférentiel et </a:t>
            </a:r>
            <a:r>
              <a:rPr lang="fr-FR" sz="1800" b="1" dirty="0">
                <a:solidFill>
                  <a:schemeClr val="tx1">
                    <a:lumMod val="85000"/>
                    <a:lumOff val="15000"/>
                  </a:schemeClr>
                </a:solidFill>
                <a:latin typeface="Calibri (Corps)"/>
              </a:rPr>
              <a:t>sans engagement </a:t>
            </a:r>
            <a:r>
              <a:rPr lang="fr-FR" sz="1800" dirty="0">
                <a:solidFill>
                  <a:schemeClr val="tx1">
                    <a:lumMod val="85000"/>
                    <a:lumOff val="15000"/>
                  </a:schemeClr>
                </a:solidFill>
                <a:latin typeface="Calibri (Corps)"/>
              </a:rPr>
              <a:t>; ainsi que l’accès aux tarifs adhérents NEST pour un accouchement en toute sécurité.</a:t>
            </a:r>
          </a:p>
          <a:p>
            <a:pPr marL="0" indent="0" algn="just">
              <a:spcBef>
                <a:spcPts val="600"/>
              </a:spcBef>
              <a:spcAft>
                <a:spcPts val="600"/>
              </a:spcAft>
              <a:buNone/>
            </a:pPr>
            <a:endParaRPr lang="fr-FR" sz="1800" dirty="0">
              <a:latin typeface="Calibri (Corps)"/>
            </a:endParaRPr>
          </a:p>
          <a:p>
            <a:pPr algn="just">
              <a:spcBef>
                <a:spcPts val="600"/>
              </a:spcBef>
              <a:spcAft>
                <a:spcPts val="1200"/>
              </a:spcAft>
              <a:buNone/>
            </a:pPr>
            <a:r>
              <a:rPr lang="fr-FR" sz="2000" dirty="0">
                <a:solidFill>
                  <a:schemeClr val="tx1">
                    <a:lumMod val="85000"/>
                    <a:lumOff val="15000"/>
                  </a:schemeClr>
                </a:solidFill>
                <a:latin typeface="Bauhaus 93" panose="04030905020B02020C02" pitchFamily="82" charset="0"/>
              </a:rPr>
              <a:t>Les tarifs de l’</a:t>
            </a:r>
            <a:r>
              <a:rPr lang="fr-FR" sz="2000" dirty="0">
                <a:solidFill>
                  <a:schemeClr val="accent4"/>
                </a:solidFill>
                <a:latin typeface="Bauhaus 93" panose="04030905020B02020C02" pitchFamily="82" charset="0"/>
              </a:rPr>
              <a:t>accouchement par voie basse </a:t>
            </a:r>
            <a:r>
              <a:rPr lang="fr-FR" sz="2000" dirty="0">
                <a:solidFill>
                  <a:schemeClr val="tx1">
                    <a:lumMod val="85000"/>
                    <a:lumOff val="15000"/>
                  </a:schemeClr>
                </a:solidFill>
                <a:latin typeface="Bauhaus 93" panose="04030905020B02020C02" pitchFamily="82" charset="0"/>
              </a:rPr>
              <a:t>ou par </a:t>
            </a:r>
            <a:r>
              <a:rPr lang="fr-FR" sz="2000" dirty="0">
                <a:solidFill>
                  <a:schemeClr val="accent4"/>
                </a:solidFill>
                <a:latin typeface="Bauhaus 93" panose="04030905020B02020C02" pitchFamily="82" charset="0"/>
              </a:rPr>
              <a:t>césarienne</a:t>
            </a:r>
            <a:r>
              <a:rPr lang="fr-FR" sz="2000" dirty="0">
                <a:solidFill>
                  <a:schemeClr val="tx1">
                    <a:lumMod val="85000"/>
                    <a:lumOff val="15000"/>
                  </a:schemeClr>
                </a:solidFill>
                <a:latin typeface="Bauhaus 93" panose="04030905020B02020C02" pitchFamily="82" charset="0"/>
              </a:rPr>
              <a:t> :</a:t>
            </a:r>
            <a:endParaRPr lang="fr-FR" sz="1800" dirty="0">
              <a:solidFill>
                <a:schemeClr val="tx1">
                  <a:lumMod val="85000"/>
                  <a:lumOff val="15000"/>
                </a:schemeClr>
              </a:solidFill>
              <a:latin typeface="Bauhaus 93" panose="04030905020B02020C02" pitchFamily="82" charset="0"/>
            </a:endParaRPr>
          </a:p>
          <a:p>
            <a:pPr marL="0" indent="0" algn="just">
              <a:spcBef>
                <a:spcPts val="600"/>
              </a:spcBef>
              <a:spcAft>
                <a:spcPts val="600"/>
              </a:spcAft>
              <a:buNone/>
            </a:pPr>
            <a:r>
              <a:rPr lang="fr-FR" sz="1800" dirty="0">
                <a:solidFill>
                  <a:schemeClr val="tx1">
                    <a:lumMod val="85000"/>
                    <a:lumOff val="15000"/>
                  </a:schemeClr>
                </a:solidFill>
                <a:latin typeface="Calibri (Corps)"/>
              </a:rPr>
              <a:t>Tarifs adhérents NEST et tarifs de base pour règlement en espèces d’accouchement non gémellaire. Ces tarifs ne sont pas valables pour les personnes disposant d’une assurance, IPM ou autre couverture médicale.</a:t>
            </a:r>
          </a:p>
        </p:txBody>
      </p:sp>
      <p:pic>
        <p:nvPicPr>
          <p:cNvPr id="7" name="Image 6">
            <a:extLst>
              <a:ext uri="{FF2B5EF4-FFF2-40B4-BE49-F238E27FC236}">
                <a16:creationId xmlns:a16="http://schemas.microsoft.com/office/drawing/2014/main" id="{46904D49-52E8-4E03-84E3-D339CC437951}"/>
              </a:ext>
            </a:extLst>
          </p:cNvPr>
          <p:cNvPicPr>
            <a:picLocks noChangeAspect="1"/>
          </p:cNvPicPr>
          <p:nvPr/>
        </p:nvPicPr>
        <p:blipFill rotWithShape="1">
          <a:blip r:embed="rId2">
            <a:extLst>
              <a:ext uri="{28A0092B-C50C-407E-A947-70E740481C1C}">
                <a14:useLocalDpi xmlns:a14="http://schemas.microsoft.com/office/drawing/2010/main" val="0"/>
              </a:ext>
            </a:extLst>
          </a:blip>
          <a:srcRect l="18569" t="14388" r="70035" b="14388"/>
          <a:stretch/>
        </p:blipFill>
        <p:spPr>
          <a:xfrm>
            <a:off x="0" y="0"/>
            <a:ext cx="702000" cy="6858000"/>
          </a:xfrm>
          <a:prstGeom prst="rect">
            <a:avLst/>
          </a:prstGeom>
        </p:spPr>
      </p:pic>
      <p:pic>
        <p:nvPicPr>
          <p:cNvPr id="8" name="Image 7">
            <a:extLst>
              <a:ext uri="{FF2B5EF4-FFF2-40B4-BE49-F238E27FC236}">
                <a16:creationId xmlns:a16="http://schemas.microsoft.com/office/drawing/2014/main" id="{B70D7DE4-278A-4B29-816A-C3F042338AE4}"/>
              </a:ext>
            </a:extLst>
          </p:cNvPr>
          <p:cNvPicPr>
            <a:picLocks noChangeAspect="1"/>
          </p:cNvPicPr>
          <p:nvPr/>
        </p:nvPicPr>
        <p:blipFill rotWithShape="1">
          <a:blip r:embed="rId2">
            <a:extLst>
              <a:ext uri="{28A0092B-C50C-407E-A947-70E740481C1C}">
                <a14:useLocalDpi xmlns:a14="http://schemas.microsoft.com/office/drawing/2010/main" val="0"/>
              </a:ext>
            </a:extLst>
          </a:blip>
          <a:srcRect l="56908" t="16539" r="31696" b="12237"/>
          <a:stretch/>
        </p:blipFill>
        <p:spPr>
          <a:xfrm>
            <a:off x="8442000" y="0"/>
            <a:ext cx="702000" cy="6858000"/>
          </a:xfrm>
          <a:prstGeom prst="rect">
            <a:avLst/>
          </a:prstGeom>
        </p:spPr>
      </p:pic>
      <p:pic>
        <p:nvPicPr>
          <p:cNvPr id="9" name="Image 8">
            <a:extLst>
              <a:ext uri="{FF2B5EF4-FFF2-40B4-BE49-F238E27FC236}">
                <a16:creationId xmlns:a16="http://schemas.microsoft.com/office/drawing/2014/main" id="{5B2A67E3-F32E-45D4-99AA-0A0F7A2422D5}"/>
              </a:ext>
            </a:extLst>
          </p:cNvPr>
          <p:cNvPicPr>
            <a:picLocks noChangeAspect="1"/>
          </p:cNvPicPr>
          <p:nvPr/>
        </p:nvPicPr>
        <p:blipFill rotWithShape="1">
          <a:blip r:embed="rId2">
            <a:extLst>
              <a:ext uri="{28A0092B-C50C-407E-A947-70E740481C1C}">
                <a14:useLocalDpi xmlns:a14="http://schemas.microsoft.com/office/drawing/2010/main" val="0"/>
              </a:ext>
            </a:extLst>
          </a:blip>
          <a:srcRect l="32768" t="30229" r="43959" b="41429"/>
          <a:stretch/>
        </p:blipFill>
        <p:spPr>
          <a:xfrm>
            <a:off x="24374" y="6216152"/>
            <a:ext cx="713251" cy="654911"/>
          </a:xfrm>
          <a:prstGeom prst="rect">
            <a:avLst/>
          </a:prstGeom>
        </p:spPr>
      </p:pic>
      <p:pic>
        <p:nvPicPr>
          <p:cNvPr id="6" name="Picture 2" descr="C:\Users\admin\Dropbox\PM02-01_Marketing et communication\Images\LOGO NEST.png"/>
          <p:cNvPicPr>
            <a:picLocks noChangeAspect="1" noChangeArrowheads="1"/>
          </p:cNvPicPr>
          <p:nvPr/>
        </p:nvPicPr>
        <p:blipFill>
          <a:blip r:embed="rId3" cstate="print"/>
          <a:srcRect/>
          <a:stretch>
            <a:fillRect/>
          </a:stretch>
        </p:blipFill>
        <p:spPr bwMode="auto">
          <a:xfrm>
            <a:off x="6429356" y="5605997"/>
            <a:ext cx="2714644" cy="1670527"/>
          </a:xfrm>
          <a:prstGeom prst="rect">
            <a:avLst/>
          </a:prstGeom>
          <a:noFill/>
        </p:spPr>
      </p:pic>
      <p:sp>
        <p:nvSpPr>
          <p:cNvPr id="10" name="ZoneTexte 9">
            <a:extLst>
              <a:ext uri="{FF2B5EF4-FFF2-40B4-BE49-F238E27FC236}">
                <a16:creationId xmlns:a16="http://schemas.microsoft.com/office/drawing/2014/main" id="{C2F017CC-020D-4E41-B3C2-5BFAE2801240}"/>
              </a:ext>
            </a:extLst>
          </p:cNvPr>
          <p:cNvSpPr txBox="1"/>
          <p:nvPr/>
        </p:nvSpPr>
        <p:spPr>
          <a:xfrm>
            <a:off x="725277" y="609881"/>
            <a:ext cx="7704375" cy="923330"/>
          </a:xfrm>
          <a:prstGeom prst="rect">
            <a:avLst/>
          </a:prstGeom>
          <a:noFill/>
        </p:spPr>
        <p:txBody>
          <a:bodyPr wrap="square" rtlCol="0">
            <a:spAutoFit/>
          </a:bodyPr>
          <a:lstStyle/>
          <a:p>
            <a:pPr algn="ctr"/>
            <a:r>
              <a:rPr lang="fr-FR" sz="5400" b="1" dirty="0">
                <a:solidFill>
                  <a:schemeClr val="accent4"/>
                </a:solidFill>
                <a:effectLst>
                  <a:outerShdw blurRad="38100" dist="38100" dir="2700000" algn="tl">
                    <a:srgbClr val="000000">
                      <a:alpha val="43137"/>
                    </a:srgbClr>
                  </a:outerShdw>
                </a:effectLst>
                <a:latin typeface="Bauhaus 93" pitchFamily="82" charset="0"/>
              </a:rPr>
              <a:t>Découvrez nos tarifs :</a:t>
            </a:r>
          </a:p>
        </p:txBody>
      </p:sp>
      <p:sp>
        <p:nvSpPr>
          <p:cNvPr id="13" name="ZoneTexte 12">
            <a:extLst>
              <a:ext uri="{FF2B5EF4-FFF2-40B4-BE49-F238E27FC236}">
                <a16:creationId xmlns:a16="http://schemas.microsoft.com/office/drawing/2014/main" id="{A2C153C4-D77D-4A79-90FD-6567FE0E9EF5}"/>
              </a:ext>
            </a:extLst>
          </p:cNvPr>
          <p:cNvSpPr txBox="1"/>
          <p:nvPr/>
        </p:nvSpPr>
        <p:spPr>
          <a:xfrm>
            <a:off x="476346" y="1723455"/>
            <a:ext cx="728751" cy="769441"/>
          </a:xfrm>
          <a:prstGeom prst="rect">
            <a:avLst/>
          </a:prstGeom>
          <a:noFill/>
        </p:spPr>
        <p:txBody>
          <a:bodyPr wrap="square">
            <a:spAutoFit/>
          </a:bodyPr>
          <a:lstStyle/>
          <a:p>
            <a:pPr algn="ctr"/>
            <a:r>
              <a:rPr lang="fr-FR" sz="4400" b="1" dirty="0">
                <a:solidFill>
                  <a:schemeClr val="accent4"/>
                </a:solidFill>
                <a:effectLst>
                  <a:outerShdw blurRad="38100" dist="38100" dir="2700000" algn="tl">
                    <a:srgbClr val="000000">
                      <a:alpha val="43137"/>
                    </a:srgbClr>
                  </a:outerShdw>
                </a:effectLst>
                <a:latin typeface="Bauhaus 93" pitchFamily="82" charset="0"/>
              </a:rPr>
              <a:t>1</a:t>
            </a:r>
          </a:p>
        </p:txBody>
      </p:sp>
      <p:sp>
        <p:nvSpPr>
          <p:cNvPr id="15" name="ZoneTexte 14">
            <a:extLst>
              <a:ext uri="{FF2B5EF4-FFF2-40B4-BE49-F238E27FC236}">
                <a16:creationId xmlns:a16="http://schemas.microsoft.com/office/drawing/2014/main" id="{08A7CBE7-3A51-49AB-839D-7C51CD7C3085}"/>
              </a:ext>
            </a:extLst>
          </p:cNvPr>
          <p:cNvSpPr txBox="1"/>
          <p:nvPr/>
        </p:nvSpPr>
        <p:spPr>
          <a:xfrm>
            <a:off x="480727" y="3573016"/>
            <a:ext cx="728750" cy="769441"/>
          </a:xfrm>
          <a:prstGeom prst="rect">
            <a:avLst/>
          </a:prstGeom>
          <a:noFill/>
        </p:spPr>
        <p:txBody>
          <a:bodyPr wrap="square">
            <a:spAutoFit/>
          </a:bodyPr>
          <a:lstStyle/>
          <a:p>
            <a:pPr algn="ctr"/>
            <a:r>
              <a:rPr lang="fr-FR" sz="4400" b="1" dirty="0">
                <a:solidFill>
                  <a:schemeClr val="accent4"/>
                </a:solidFill>
                <a:effectLst>
                  <a:outerShdw blurRad="38100" dist="38100" dir="2700000" algn="tl">
                    <a:srgbClr val="000000">
                      <a:alpha val="43137"/>
                    </a:srgbClr>
                  </a:outerShdw>
                </a:effectLst>
                <a:latin typeface="Bauhaus 93" pitchFamily="82" charset="0"/>
              </a:rPr>
              <a:t>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à coins arrondis 27"/>
          <p:cNvSpPr/>
          <p:nvPr/>
        </p:nvSpPr>
        <p:spPr>
          <a:xfrm>
            <a:off x="107141" y="1800043"/>
            <a:ext cx="8929718" cy="3786214"/>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fr-FR" sz="2000" b="1" u="sng" dirty="0">
                <a:solidFill>
                  <a:schemeClr val="tx1">
                    <a:lumMod val="85000"/>
                    <a:lumOff val="15000"/>
                  </a:schemeClr>
                </a:solidFill>
              </a:rPr>
              <a:t>Le programme comprend :</a:t>
            </a:r>
          </a:p>
          <a:p>
            <a:endParaRPr lang="fr-FR" sz="2000" b="1" u="sng" dirty="0">
              <a:solidFill>
                <a:schemeClr val="tx1">
                  <a:lumMod val="85000"/>
                  <a:lumOff val="15000"/>
                </a:schemeClr>
              </a:solidFill>
            </a:endParaRPr>
          </a:p>
          <a:p>
            <a:pPr marL="342900" indent="-342900">
              <a:buFont typeface="Wingdings" panose="05000000000000000000" pitchFamily="2" charset="2"/>
              <a:buChar char="ü"/>
            </a:pPr>
            <a:r>
              <a:rPr lang="fr-FR" sz="2000" b="1" dirty="0">
                <a:solidFill>
                  <a:schemeClr val="tx1">
                    <a:lumMod val="85000"/>
                    <a:lumOff val="15000"/>
                  </a:schemeClr>
                </a:solidFill>
              </a:rPr>
              <a:t>6 consultations prénatales</a:t>
            </a:r>
          </a:p>
          <a:p>
            <a:pPr marL="342900" indent="-342900">
              <a:buFont typeface="Wingdings" panose="05000000000000000000" pitchFamily="2" charset="2"/>
              <a:buChar char="ü"/>
            </a:pPr>
            <a:r>
              <a:rPr lang="fr-FR" sz="2000" b="1" dirty="0">
                <a:solidFill>
                  <a:schemeClr val="tx1">
                    <a:lumMod val="85000"/>
                    <a:lumOff val="15000"/>
                  </a:schemeClr>
                </a:solidFill>
              </a:rPr>
              <a:t>3 échographies</a:t>
            </a:r>
          </a:p>
          <a:p>
            <a:pPr marL="342900" indent="-342900">
              <a:buFont typeface="Wingdings" panose="05000000000000000000" pitchFamily="2" charset="2"/>
              <a:buChar char="ü"/>
            </a:pPr>
            <a:r>
              <a:rPr lang="fr-FR" sz="2000" b="1" dirty="0">
                <a:solidFill>
                  <a:schemeClr val="tx1">
                    <a:lumMod val="85000"/>
                    <a:lumOff val="15000"/>
                  </a:schemeClr>
                </a:solidFill>
              </a:rPr>
              <a:t>1 cours de préparation à l'accouchement</a:t>
            </a:r>
          </a:p>
          <a:p>
            <a:pPr marL="342900" indent="-342900">
              <a:buFont typeface="Wingdings" panose="05000000000000000000" pitchFamily="2" charset="2"/>
              <a:buChar char="ü"/>
            </a:pPr>
            <a:r>
              <a:rPr lang="fr-FR" sz="2000" b="1" dirty="0">
                <a:solidFill>
                  <a:schemeClr val="tx1">
                    <a:lumMod val="85000"/>
                    <a:lumOff val="15000"/>
                  </a:schemeClr>
                </a:solidFill>
              </a:rPr>
              <a:t>1 carnet de santé de suivi de la grossesse</a:t>
            </a:r>
          </a:p>
          <a:p>
            <a:pPr marL="342900" indent="-342900">
              <a:buFont typeface="Wingdings" panose="05000000000000000000" pitchFamily="2" charset="2"/>
              <a:buChar char="ü"/>
            </a:pPr>
            <a:r>
              <a:rPr lang="fr-FR" sz="2000" b="1" dirty="0">
                <a:solidFill>
                  <a:schemeClr val="tx1">
                    <a:lumMod val="85000"/>
                    <a:lumOff val="15000"/>
                  </a:schemeClr>
                </a:solidFill>
              </a:rPr>
              <a:t>Vaccination contre le tétanos et traitement préventif contre le paludisme pendant la grossesse </a:t>
            </a:r>
          </a:p>
          <a:p>
            <a:pPr marL="342900" indent="-342900">
              <a:buFont typeface="Wingdings" panose="05000000000000000000" pitchFamily="2" charset="2"/>
              <a:buChar char="ü"/>
            </a:pPr>
            <a:r>
              <a:rPr lang="fr-FR" sz="2000" b="1" dirty="0">
                <a:solidFill>
                  <a:schemeClr val="tx1">
                    <a:lumMod val="85000"/>
                    <a:lumOff val="15000"/>
                  </a:schemeClr>
                </a:solidFill>
              </a:rPr>
              <a:t>Accès aux tarifs adhérents pour la naissance</a:t>
            </a:r>
            <a:endParaRPr lang="fr-FR" sz="2000" dirty="0">
              <a:solidFill>
                <a:schemeClr val="tx1">
                  <a:lumMod val="85000"/>
                  <a:lumOff val="15000"/>
                </a:schemeClr>
              </a:solidFill>
            </a:endParaRPr>
          </a:p>
        </p:txBody>
      </p:sp>
      <p:sp>
        <p:nvSpPr>
          <p:cNvPr id="9" name="ZoneTexte 8"/>
          <p:cNvSpPr txBox="1"/>
          <p:nvPr/>
        </p:nvSpPr>
        <p:spPr>
          <a:xfrm>
            <a:off x="3321819" y="5055760"/>
            <a:ext cx="5715040" cy="510778"/>
          </a:xfrm>
          <a:prstGeom prst="roundRect">
            <a:avLst/>
          </a:prstGeom>
          <a:solidFill>
            <a:schemeClr val="accent4"/>
          </a:solidFill>
          <a:ln>
            <a:noFill/>
          </a:ln>
        </p:spPr>
        <p:txBody>
          <a:bodyPr wrap="square" rtlCol="0">
            <a:spAutoFit/>
          </a:bodyPr>
          <a:lstStyle/>
          <a:p>
            <a:pPr algn="ctr"/>
            <a:r>
              <a:rPr lang="fr-FR" sz="2400" dirty="0">
                <a:solidFill>
                  <a:schemeClr val="bg1"/>
                </a:solidFill>
                <a:latin typeface="Bauhaus 93" panose="04030905020B02020C02" pitchFamily="82" charset="0"/>
                <a:cs typeface="Arial" pitchFamily="34" charset="0"/>
              </a:rPr>
              <a:t>90 000 FCFA </a:t>
            </a:r>
            <a:r>
              <a:rPr lang="fr-FR" i="1" dirty="0">
                <a:solidFill>
                  <a:schemeClr val="bg1"/>
                </a:solidFill>
                <a:latin typeface="Bauhaus 93" panose="04030905020B02020C02" pitchFamily="82" charset="0"/>
                <a:cs typeface="Arial" pitchFamily="34" charset="0"/>
              </a:rPr>
              <a:t>(payable en 3 fois)</a:t>
            </a:r>
            <a:endParaRPr lang="fr-FR" sz="1200" i="1" dirty="0">
              <a:solidFill>
                <a:schemeClr val="bg1"/>
              </a:solidFill>
              <a:latin typeface="Bauhaus 93" panose="04030905020B02020C02" pitchFamily="82" charset="0"/>
              <a:cs typeface="Arial" pitchFamily="34" charset="0"/>
            </a:endParaRPr>
          </a:p>
        </p:txBody>
      </p:sp>
      <p:pic>
        <p:nvPicPr>
          <p:cNvPr id="11" name="Picture 2" descr="C:\Users\admin\Dropbox\PM02-01_Marketing et communication\Images\LOGO NEST.png"/>
          <p:cNvPicPr>
            <a:picLocks noChangeAspect="1" noChangeArrowheads="1"/>
          </p:cNvPicPr>
          <p:nvPr/>
        </p:nvPicPr>
        <p:blipFill>
          <a:blip r:embed="rId2" cstate="print"/>
          <a:srcRect/>
          <a:stretch>
            <a:fillRect/>
          </a:stretch>
        </p:blipFill>
        <p:spPr bwMode="auto">
          <a:xfrm>
            <a:off x="0" y="-384667"/>
            <a:ext cx="2714644" cy="1670527"/>
          </a:xfrm>
          <a:prstGeom prst="rect">
            <a:avLst/>
          </a:prstGeom>
          <a:noFill/>
        </p:spPr>
      </p:pic>
      <p:sp>
        <p:nvSpPr>
          <p:cNvPr id="13" name="ZoneTexte 12"/>
          <p:cNvSpPr txBox="1"/>
          <p:nvPr/>
        </p:nvSpPr>
        <p:spPr>
          <a:xfrm>
            <a:off x="2870219" y="-71462"/>
            <a:ext cx="6059500" cy="1200329"/>
          </a:xfrm>
          <a:prstGeom prst="rect">
            <a:avLst/>
          </a:prstGeom>
          <a:noFill/>
        </p:spPr>
        <p:txBody>
          <a:bodyPr wrap="square" rtlCol="0">
            <a:spAutoFit/>
          </a:bodyPr>
          <a:lstStyle/>
          <a:p>
            <a:pPr algn="r"/>
            <a:r>
              <a:rPr lang="fr-FR" sz="3600" dirty="0">
                <a:solidFill>
                  <a:schemeClr val="tx1">
                    <a:lumMod val="85000"/>
                    <a:lumOff val="15000"/>
                  </a:schemeClr>
                </a:solidFill>
                <a:latin typeface="Bauhaus 93" panose="04030905020B02020C02" pitchFamily="82" charset="0"/>
              </a:rPr>
              <a:t>Profitez vite du</a:t>
            </a:r>
          </a:p>
          <a:p>
            <a:pPr algn="r"/>
            <a:r>
              <a:rPr lang="fr-FR" sz="3600" dirty="0">
                <a:solidFill>
                  <a:schemeClr val="accent3"/>
                </a:solidFill>
                <a:latin typeface="Bauhaus 93" panose="04030905020B02020C02" pitchFamily="82" charset="0"/>
              </a:rPr>
              <a:t>Programme NEST</a:t>
            </a:r>
          </a:p>
        </p:txBody>
      </p:sp>
      <p:sp>
        <p:nvSpPr>
          <p:cNvPr id="22" name="Rectangle 21"/>
          <p:cNvSpPr/>
          <p:nvPr/>
        </p:nvSpPr>
        <p:spPr>
          <a:xfrm>
            <a:off x="207933" y="5838830"/>
            <a:ext cx="8828925" cy="523220"/>
          </a:xfrm>
          <a:prstGeom prst="rect">
            <a:avLst/>
          </a:prstGeom>
        </p:spPr>
        <p:txBody>
          <a:bodyPr wrap="square">
            <a:spAutoFit/>
          </a:bodyPr>
          <a:lstStyle/>
          <a:p>
            <a:pPr algn="just">
              <a:buNone/>
            </a:pPr>
            <a:r>
              <a:rPr lang="fr-FR" sz="1400" b="0" i="1" u="none" strike="noStrike" dirty="0">
                <a:solidFill>
                  <a:schemeClr val="tx1">
                    <a:lumMod val="85000"/>
                    <a:lumOff val="15000"/>
                  </a:schemeClr>
                </a:solidFill>
                <a:effectLst/>
              </a:rPr>
              <a:t>Conditions d'éligibilité : Vous êtes à moins de 22 semaines de grossesse et vous ne bénéficiez d'aucune couverture médicale</a:t>
            </a:r>
            <a:endParaRPr lang="fr-FR" sz="1400" i="1" dirty="0">
              <a:solidFill>
                <a:schemeClr val="tx1">
                  <a:lumMod val="85000"/>
                  <a:lumOff val="15000"/>
                </a:schemeClr>
              </a:solidFill>
            </a:endParaRPr>
          </a:p>
        </p:txBody>
      </p:sp>
      <p:sp>
        <p:nvSpPr>
          <p:cNvPr id="26" name="ZoneTexte 25"/>
          <p:cNvSpPr txBox="1"/>
          <p:nvPr/>
        </p:nvSpPr>
        <p:spPr>
          <a:xfrm>
            <a:off x="207933" y="954929"/>
            <a:ext cx="5786478" cy="830997"/>
          </a:xfrm>
          <a:prstGeom prst="rect">
            <a:avLst/>
          </a:prstGeom>
          <a:noFill/>
        </p:spPr>
        <p:txBody>
          <a:bodyPr wrap="square" rtlCol="0">
            <a:spAutoFit/>
          </a:bodyPr>
          <a:lstStyle/>
          <a:p>
            <a:r>
              <a:rPr lang="fr-FR" sz="2400" dirty="0">
                <a:solidFill>
                  <a:schemeClr val="accent4"/>
                </a:solidFill>
                <a:latin typeface="Bauhaus 93" panose="04030905020B02020C02" pitchFamily="82" charset="0"/>
                <a:cs typeface="Arial" pitchFamily="34" charset="0"/>
              </a:rPr>
              <a:t>Pour un suivi assuré tout au long de votre grossesse !</a:t>
            </a:r>
          </a:p>
        </p:txBody>
      </p:sp>
      <p:sp>
        <p:nvSpPr>
          <p:cNvPr id="2050" name="AutoShape 2" descr="Résultat de recherche d'images pour &quot;ventre femme noire enceint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052" name="AutoShape 4" descr="Résultat de recherche d'images pour &quot;ventre femme noire enceint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027" name="Picture 3" descr="C:\Users\admin\Dropbox\PM02-01_Marketing et communication\04 - Communication\Images\écho.jpg"/>
          <p:cNvPicPr>
            <a:picLocks noChangeAspect="1" noChangeArrowheads="1"/>
          </p:cNvPicPr>
          <p:nvPr/>
        </p:nvPicPr>
        <p:blipFill>
          <a:blip r:embed="rId3" cstate="print"/>
          <a:srcRect/>
          <a:stretch>
            <a:fillRect/>
          </a:stretch>
        </p:blipFill>
        <p:spPr bwMode="auto">
          <a:xfrm>
            <a:off x="5838154" y="1394192"/>
            <a:ext cx="3163002" cy="2106246"/>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 descr="C:\Users\admin\Dropbox\01 NEST dossier Perso\Photos et images\bebe_nest.jpg"/>
          <p:cNvPicPr>
            <a:picLocks noChangeAspect="1" noChangeArrowheads="1"/>
          </p:cNvPicPr>
          <p:nvPr/>
        </p:nvPicPr>
        <p:blipFill>
          <a:blip r:embed="rId2"/>
          <a:srcRect/>
          <a:stretch>
            <a:fillRect/>
          </a:stretch>
        </p:blipFill>
        <p:spPr bwMode="auto">
          <a:xfrm>
            <a:off x="1173903" y="1384326"/>
            <a:ext cx="6796194" cy="4551023"/>
          </a:xfrm>
          <a:prstGeom prst="rect">
            <a:avLst/>
          </a:prstGeom>
          <a:noFill/>
        </p:spPr>
      </p:pic>
      <p:sp>
        <p:nvSpPr>
          <p:cNvPr id="4" name="ZoneTexte 3"/>
          <p:cNvSpPr txBox="1"/>
          <p:nvPr/>
        </p:nvSpPr>
        <p:spPr>
          <a:xfrm>
            <a:off x="212803" y="1668064"/>
            <a:ext cx="4071966" cy="3779758"/>
          </a:xfrm>
          <a:prstGeom prst="roundRect">
            <a:avLst/>
          </a:prstGeom>
          <a:solidFill>
            <a:schemeClr val="bg1">
              <a:lumMod val="95000"/>
              <a:alpha val="98000"/>
            </a:schemeClr>
          </a:solidFill>
          <a:ln>
            <a:noFill/>
          </a:ln>
        </p:spPr>
        <p:txBody>
          <a:bodyPr wrap="square" rtlCol="0">
            <a:spAutoFit/>
          </a:bodyPr>
          <a:lstStyle/>
          <a:p>
            <a:pPr algn="just"/>
            <a:r>
              <a:rPr lang="fr-FR" i="0" u="none" strike="noStrike" dirty="0">
                <a:solidFill>
                  <a:schemeClr val="tx1">
                    <a:lumMod val="85000"/>
                    <a:lumOff val="15000"/>
                  </a:schemeClr>
                </a:solidFill>
                <a:effectLst/>
              </a:rPr>
              <a:t>Prise en charge sécurisée par l'équipe médicale et paramédicale </a:t>
            </a:r>
            <a:r>
              <a:rPr lang="fr-FR" i="0" u="none" strike="noStrike" baseline="30000" dirty="0">
                <a:solidFill>
                  <a:schemeClr val="tx1">
                    <a:lumMod val="85000"/>
                    <a:lumOff val="15000"/>
                  </a:schemeClr>
                </a:solidFill>
                <a:effectLst/>
              </a:rPr>
              <a:t>1</a:t>
            </a:r>
          </a:p>
          <a:p>
            <a:pPr algn="just"/>
            <a:endParaRPr lang="fr-FR" dirty="0">
              <a:solidFill>
                <a:schemeClr val="tx1">
                  <a:lumMod val="85000"/>
                  <a:lumOff val="15000"/>
                </a:schemeClr>
              </a:solidFill>
            </a:endParaRPr>
          </a:p>
          <a:p>
            <a:pPr algn="just"/>
            <a:r>
              <a:rPr lang="fr-FR" i="0" u="none" strike="noStrike" dirty="0">
                <a:solidFill>
                  <a:schemeClr val="tx1">
                    <a:lumMod val="85000"/>
                    <a:lumOff val="15000"/>
                  </a:schemeClr>
                </a:solidFill>
                <a:effectLst/>
              </a:rPr>
              <a:t>Pharmacie </a:t>
            </a:r>
            <a:r>
              <a:rPr lang="fr-FR" baseline="30000" dirty="0">
                <a:solidFill>
                  <a:schemeClr val="tx1">
                    <a:lumMod val="85000"/>
                    <a:lumOff val="15000"/>
                  </a:schemeClr>
                </a:solidFill>
              </a:rPr>
              <a:t>2</a:t>
            </a:r>
            <a:endParaRPr lang="fr-FR" i="0" u="none" strike="noStrike" dirty="0">
              <a:solidFill>
                <a:schemeClr val="tx1">
                  <a:lumMod val="85000"/>
                  <a:lumOff val="15000"/>
                </a:schemeClr>
              </a:solidFill>
              <a:effectLst/>
            </a:endParaRPr>
          </a:p>
          <a:p>
            <a:pPr algn="just"/>
            <a:endParaRPr lang="fr-FR" dirty="0">
              <a:solidFill>
                <a:schemeClr val="tx1">
                  <a:lumMod val="85000"/>
                  <a:lumOff val="15000"/>
                </a:schemeClr>
              </a:solidFill>
            </a:endParaRPr>
          </a:p>
          <a:p>
            <a:pPr algn="just"/>
            <a:r>
              <a:rPr lang="fr-FR" i="0" u="none" strike="noStrike" dirty="0">
                <a:solidFill>
                  <a:schemeClr val="tx1">
                    <a:lumMod val="85000"/>
                    <a:lumOff val="15000"/>
                  </a:schemeClr>
                </a:solidFill>
                <a:effectLst/>
              </a:rPr>
              <a:t>Surveillance et suivi de votre bébé par l'équipe médicale et paramédicale</a:t>
            </a:r>
          </a:p>
          <a:p>
            <a:pPr algn="just"/>
            <a:endParaRPr lang="fr-FR" dirty="0">
              <a:solidFill>
                <a:schemeClr val="tx1">
                  <a:lumMod val="85000"/>
                  <a:lumOff val="15000"/>
                </a:schemeClr>
              </a:solidFill>
            </a:endParaRPr>
          </a:p>
          <a:p>
            <a:pPr algn="just"/>
            <a:r>
              <a:rPr lang="fr-FR" i="0" u="none" strike="noStrike" dirty="0">
                <a:solidFill>
                  <a:schemeClr val="tx1">
                    <a:lumMod val="85000"/>
                    <a:lumOff val="15000"/>
                  </a:schemeClr>
                </a:solidFill>
                <a:effectLst/>
              </a:rPr>
              <a:t>2 jours d’hospitalisation en chambre double</a:t>
            </a:r>
          </a:p>
          <a:p>
            <a:pPr algn="just"/>
            <a:endParaRPr lang="fr-FR" dirty="0">
              <a:solidFill>
                <a:schemeClr val="tx1">
                  <a:lumMod val="85000"/>
                  <a:lumOff val="15000"/>
                </a:schemeClr>
              </a:solidFill>
            </a:endParaRPr>
          </a:p>
          <a:p>
            <a:pPr algn="just"/>
            <a:endParaRPr lang="fr-FR" dirty="0">
              <a:solidFill>
                <a:schemeClr val="tx1">
                  <a:lumMod val="85000"/>
                  <a:lumOff val="15000"/>
                </a:schemeClr>
              </a:solidFill>
            </a:endParaRPr>
          </a:p>
        </p:txBody>
      </p:sp>
      <p:sp>
        <p:nvSpPr>
          <p:cNvPr id="6" name="ZoneTexte 5"/>
          <p:cNvSpPr txBox="1"/>
          <p:nvPr/>
        </p:nvSpPr>
        <p:spPr>
          <a:xfrm>
            <a:off x="4857752" y="1645299"/>
            <a:ext cx="4071966" cy="3779758"/>
          </a:xfrm>
          <a:prstGeom prst="roundRect">
            <a:avLst/>
          </a:prstGeom>
          <a:solidFill>
            <a:schemeClr val="bg1">
              <a:lumMod val="95000"/>
              <a:alpha val="90000"/>
            </a:schemeClr>
          </a:solidFill>
          <a:ln>
            <a:noFill/>
          </a:ln>
        </p:spPr>
        <p:txBody>
          <a:bodyPr wrap="square" rtlCol="0">
            <a:spAutoFit/>
          </a:bodyPr>
          <a:lstStyle/>
          <a:p>
            <a:pPr algn="just"/>
            <a:r>
              <a:rPr lang="fr-FR" i="0" u="none" strike="noStrike" dirty="0">
                <a:solidFill>
                  <a:schemeClr val="tx1">
                    <a:lumMod val="85000"/>
                    <a:lumOff val="15000"/>
                  </a:schemeClr>
                </a:solidFill>
                <a:effectLst/>
              </a:rPr>
              <a:t>Prise en charge sécurisée par l'équipe médicale et paramédicale </a:t>
            </a:r>
            <a:r>
              <a:rPr lang="fr-FR" i="0" u="none" strike="noStrike" baseline="30000" dirty="0">
                <a:solidFill>
                  <a:schemeClr val="tx1">
                    <a:lumMod val="85000"/>
                    <a:lumOff val="15000"/>
                  </a:schemeClr>
                </a:solidFill>
                <a:effectLst/>
              </a:rPr>
              <a:t>1</a:t>
            </a:r>
          </a:p>
          <a:p>
            <a:pPr algn="just"/>
            <a:endParaRPr lang="fr-FR" dirty="0">
              <a:solidFill>
                <a:schemeClr val="tx1">
                  <a:lumMod val="85000"/>
                  <a:lumOff val="15000"/>
                </a:schemeClr>
              </a:solidFill>
            </a:endParaRPr>
          </a:p>
          <a:p>
            <a:pPr algn="just"/>
            <a:r>
              <a:rPr lang="fr-FR" i="0" u="none" strike="noStrike" dirty="0">
                <a:solidFill>
                  <a:schemeClr val="tx1">
                    <a:lumMod val="85000"/>
                    <a:lumOff val="15000"/>
                  </a:schemeClr>
                </a:solidFill>
                <a:effectLst/>
              </a:rPr>
              <a:t>Pharmacie </a:t>
            </a:r>
            <a:r>
              <a:rPr lang="fr-FR" baseline="30000" dirty="0">
                <a:solidFill>
                  <a:schemeClr val="tx1">
                    <a:lumMod val="85000"/>
                    <a:lumOff val="15000"/>
                  </a:schemeClr>
                </a:solidFill>
              </a:rPr>
              <a:t>2</a:t>
            </a:r>
            <a:endParaRPr lang="fr-FR" i="0" u="none" strike="noStrike" dirty="0">
              <a:solidFill>
                <a:schemeClr val="tx1">
                  <a:lumMod val="85000"/>
                  <a:lumOff val="15000"/>
                </a:schemeClr>
              </a:solidFill>
              <a:effectLst/>
            </a:endParaRPr>
          </a:p>
          <a:p>
            <a:pPr algn="just"/>
            <a:endParaRPr lang="fr-FR" dirty="0">
              <a:solidFill>
                <a:schemeClr val="tx1">
                  <a:lumMod val="85000"/>
                  <a:lumOff val="15000"/>
                </a:schemeClr>
              </a:solidFill>
            </a:endParaRPr>
          </a:p>
          <a:p>
            <a:pPr algn="just"/>
            <a:r>
              <a:rPr lang="fr-FR" i="0" u="none" strike="noStrike" dirty="0">
                <a:solidFill>
                  <a:schemeClr val="tx1">
                    <a:lumMod val="85000"/>
                    <a:lumOff val="15000"/>
                  </a:schemeClr>
                </a:solidFill>
                <a:effectLst/>
              </a:rPr>
              <a:t>Surveillance et suivi de votre bébé par l'équipe médicale et paramédicale</a:t>
            </a:r>
          </a:p>
          <a:p>
            <a:pPr algn="just"/>
            <a:endParaRPr lang="fr-FR" dirty="0">
              <a:solidFill>
                <a:schemeClr val="tx1">
                  <a:lumMod val="85000"/>
                  <a:lumOff val="15000"/>
                </a:schemeClr>
              </a:solidFill>
            </a:endParaRPr>
          </a:p>
          <a:p>
            <a:pPr algn="just"/>
            <a:r>
              <a:rPr lang="fr-FR" i="0" u="none" strike="noStrike" dirty="0">
                <a:solidFill>
                  <a:schemeClr val="tx1">
                    <a:lumMod val="85000"/>
                    <a:lumOff val="15000"/>
                  </a:schemeClr>
                </a:solidFill>
                <a:effectLst/>
              </a:rPr>
              <a:t>4 jours d’hospitalisation en chambre double</a:t>
            </a:r>
          </a:p>
          <a:p>
            <a:pPr algn="just"/>
            <a:endParaRPr lang="fr-FR" dirty="0">
              <a:solidFill>
                <a:schemeClr val="tx1">
                  <a:lumMod val="85000"/>
                  <a:lumOff val="15000"/>
                </a:schemeClr>
              </a:solidFill>
            </a:endParaRPr>
          </a:p>
        </p:txBody>
      </p:sp>
      <p:sp>
        <p:nvSpPr>
          <p:cNvPr id="8" name="ZoneTexte 7"/>
          <p:cNvSpPr txBox="1"/>
          <p:nvPr/>
        </p:nvSpPr>
        <p:spPr>
          <a:xfrm>
            <a:off x="355186" y="1162989"/>
            <a:ext cx="3787200" cy="442674"/>
          </a:xfrm>
          <a:prstGeom prst="roundRect">
            <a:avLst/>
          </a:prstGeom>
          <a:solidFill>
            <a:schemeClr val="accent3"/>
          </a:solidFill>
          <a:ln>
            <a:noFill/>
          </a:ln>
          <a:effectLst>
            <a:outerShdw blurRad="50800" dist="38100" algn="l" rotWithShape="0">
              <a:prstClr val="black">
                <a:alpha val="40000"/>
              </a:prstClr>
            </a:outerShdw>
          </a:effectLst>
        </p:spPr>
        <p:txBody>
          <a:bodyPr wrap="square" rtlCol="0">
            <a:spAutoFit/>
          </a:bodyPr>
          <a:lstStyle/>
          <a:p>
            <a:pPr algn="ctr"/>
            <a:r>
              <a:rPr lang="fr-FR" sz="2000" dirty="0">
                <a:solidFill>
                  <a:schemeClr val="bg1"/>
                </a:solidFill>
                <a:latin typeface="Bauhaus 93" panose="04030905020B02020C02" pitchFamily="82" charset="0"/>
                <a:cs typeface="Arial" pitchFamily="34" charset="0"/>
              </a:rPr>
              <a:t>Accouchement voie basse  </a:t>
            </a:r>
          </a:p>
        </p:txBody>
      </p:sp>
      <p:sp>
        <p:nvSpPr>
          <p:cNvPr id="9" name="ZoneTexte 8"/>
          <p:cNvSpPr txBox="1"/>
          <p:nvPr/>
        </p:nvSpPr>
        <p:spPr>
          <a:xfrm>
            <a:off x="5000628" y="1162989"/>
            <a:ext cx="3786214" cy="408623"/>
          </a:xfrm>
          <a:prstGeom prst="roundRect">
            <a:avLst/>
          </a:prstGeom>
          <a:solidFill>
            <a:schemeClr val="accent3"/>
          </a:solidFill>
          <a:ln>
            <a:noFill/>
          </a:ln>
          <a:effectLst>
            <a:outerShdw blurRad="50800" dist="38100" algn="l" rotWithShape="0">
              <a:prstClr val="black">
                <a:alpha val="40000"/>
              </a:prstClr>
            </a:outerShdw>
          </a:effectLst>
        </p:spPr>
        <p:txBody>
          <a:bodyPr wrap="square" rtlCol="0">
            <a:spAutoFit/>
          </a:bodyPr>
          <a:lstStyle/>
          <a:p>
            <a:pPr algn="ctr"/>
            <a:r>
              <a:rPr lang="fr-FR" dirty="0">
                <a:solidFill>
                  <a:schemeClr val="bg1"/>
                </a:solidFill>
                <a:latin typeface="Bauhaus 93" panose="04030905020B02020C02" pitchFamily="82" charset="0"/>
                <a:cs typeface="Arial" pitchFamily="34" charset="0"/>
              </a:rPr>
              <a:t>Césarienne </a:t>
            </a:r>
          </a:p>
        </p:txBody>
      </p:sp>
      <p:sp>
        <p:nvSpPr>
          <p:cNvPr id="13" name="ZoneTexte 12"/>
          <p:cNvSpPr txBox="1"/>
          <p:nvPr/>
        </p:nvSpPr>
        <p:spPr>
          <a:xfrm>
            <a:off x="3347996" y="65766"/>
            <a:ext cx="5653127" cy="1077218"/>
          </a:xfrm>
          <a:prstGeom prst="rect">
            <a:avLst/>
          </a:prstGeom>
          <a:noFill/>
        </p:spPr>
        <p:txBody>
          <a:bodyPr wrap="square" rtlCol="0">
            <a:spAutoFit/>
          </a:bodyPr>
          <a:lstStyle/>
          <a:p>
            <a:pPr algn="r"/>
            <a:r>
              <a:rPr lang="fr-FR" sz="3200" dirty="0">
                <a:solidFill>
                  <a:schemeClr val="accent4"/>
                </a:solidFill>
                <a:latin typeface="Bauhaus 93" panose="04030905020B02020C02" pitchFamily="82" charset="0"/>
              </a:rPr>
              <a:t>Tarifs Adhérents pour la naissance</a:t>
            </a:r>
          </a:p>
        </p:txBody>
      </p:sp>
      <p:sp>
        <p:nvSpPr>
          <p:cNvPr id="14" name="Rectangle 13"/>
          <p:cNvSpPr/>
          <p:nvPr/>
        </p:nvSpPr>
        <p:spPr>
          <a:xfrm>
            <a:off x="1450419" y="5497497"/>
            <a:ext cx="2807179" cy="307777"/>
          </a:xfrm>
          <a:prstGeom prst="rect">
            <a:avLst/>
          </a:prstGeom>
          <a:solidFill>
            <a:schemeClr val="accent6">
              <a:lumMod val="20000"/>
              <a:lumOff val="80000"/>
              <a:alpha val="90000"/>
            </a:schemeClr>
          </a:solidFill>
        </p:spPr>
        <p:txBody>
          <a:bodyPr wrap="none">
            <a:spAutoFit/>
          </a:bodyPr>
          <a:lstStyle/>
          <a:p>
            <a:r>
              <a:rPr lang="fr-FR" sz="1400" i="1" dirty="0">
                <a:solidFill>
                  <a:schemeClr val="accent6"/>
                </a:solidFill>
                <a:latin typeface="Bauhaus 93" panose="04030905020B02020C02" pitchFamily="82" charset="0"/>
              </a:rPr>
              <a:t>NB : Péridurale (+120 000 FCFA)</a:t>
            </a:r>
          </a:p>
        </p:txBody>
      </p:sp>
      <p:pic>
        <p:nvPicPr>
          <p:cNvPr id="17" name="Picture 2" descr="C:\Users\admin\Dropbox\PM02-01_Marketing et communication\Images\LOGO NEST.png">
            <a:extLst>
              <a:ext uri="{FF2B5EF4-FFF2-40B4-BE49-F238E27FC236}">
                <a16:creationId xmlns:a16="http://schemas.microsoft.com/office/drawing/2014/main" id="{BFDD3D72-D37B-41D7-86EF-305A62BA66B4}"/>
              </a:ext>
            </a:extLst>
          </p:cNvPr>
          <p:cNvPicPr>
            <a:picLocks noChangeAspect="1" noChangeArrowheads="1"/>
          </p:cNvPicPr>
          <p:nvPr/>
        </p:nvPicPr>
        <p:blipFill>
          <a:blip r:embed="rId3" cstate="print"/>
          <a:srcRect/>
          <a:stretch>
            <a:fillRect/>
          </a:stretch>
        </p:blipFill>
        <p:spPr bwMode="auto">
          <a:xfrm>
            <a:off x="0" y="-384667"/>
            <a:ext cx="2714644" cy="1670527"/>
          </a:xfrm>
          <a:prstGeom prst="rect">
            <a:avLst/>
          </a:prstGeom>
          <a:noFill/>
        </p:spPr>
      </p:pic>
      <p:sp>
        <p:nvSpPr>
          <p:cNvPr id="19" name="ZoneTexte 18">
            <a:extLst>
              <a:ext uri="{FF2B5EF4-FFF2-40B4-BE49-F238E27FC236}">
                <a16:creationId xmlns:a16="http://schemas.microsoft.com/office/drawing/2014/main" id="{E90ED9CE-CF15-4138-9188-B5CA726FFF97}"/>
              </a:ext>
            </a:extLst>
          </p:cNvPr>
          <p:cNvSpPr txBox="1"/>
          <p:nvPr/>
        </p:nvSpPr>
        <p:spPr>
          <a:xfrm>
            <a:off x="5833011" y="4934446"/>
            <a:ext cx="3096707" cy="510778"/>
          </a:xfrm>
          <a:prstGeom prst="roundRect">
            <a:avLst/>
          </a:prstGeom>
          <a:solidFill>
            <a:schemeClr val="accent4"/>
          </a:solidFill>
          <a:ln>
            <a:noFill/>
          </a:ln>
        </p:spPr>
        <p:txBody>
          <a:bodyPr wrap="square" rtlCol="0">
            <a:spAutoFit/>
          </a:bodyPr>
          <a:lstStyle/>
          <a:p>
            <a:pPr algn="ctr"/>
            <a:r>
              <a:rPr lang="fr-FR" sz="2400" dirty="0">
                <a:solidFill>
                  <a:schemeClr val="bg1"/>
                </a:solidFill>
                <a:latin typeface="Bauhaus 93" panose="04030905020B02020C02" pitchFamily="82" charset="0"/>
                <a:cs typeface="Arial" pitchFamily="34" charset="0"/>
              </a:rPr>
              <a:t>592 000 FCFA</a:t>
            </a:r>
            <a:endParaRPr lang="fr-FR" sz="1200" i="1" dirty="0">
              <a:solidFill>
                <a:schemeClr val="bg1"/>
              </a:solidFill>
              <a:latin typeface="Bauhaus 93" panose="04030905020B02020C02" pitchFamily="82" charset="0"/>
              <a:cs typeface="Arial" pitchFamily="34" charset="0"/>
            </a:endParaRPr>
          </a:p>
        </p:txBody>
      </p:sp>
      <p:sp>
        <p:nvSpPr>
          <p:cNvPr id="20" name="ZoneTexte 19">
            <a:extLst>
              <a:ext uri="{FF2B5EF4-FFF2-40B4-BE49-F238E27FC236}">
                <a16:creationId xmlns:a16="http://schemas.microsoft.com/office/drawing/2014/main" id="{0FA959B0-7EEB-4384-A71E-5A627C78B613}"/>
              </a:ext>
            </a:extLst>
          </p:cNvPr>
          <p:cNvSpPr txBox="1"/>
          <p:nvPr/>
        </p:nvSpPr>
        <p:spPr>
          <a:xfrm>
            <a:off x="1188062" y="4934446"/>
            <a:ext cx="3096707" cy="510778"/>
          </a:xfrm>
          <a:prstGeom prst="roundRect">
            <a:avLst/>
          </a:prstGeom>
          <a:solidFill>
            <a:schemeClr val="accent4"/>
          </a:solidFill>
          <a:ln>
            <a:noFill/>
          </a:ln>
        </p:spPr>
        <p:txBody>
          <a:bodyPr wrap="square" rtlCol="0">
            <a:spAutoFit/>
          </a:bodyPr>
          <a:lstStyle/>
          <a:p>
            <a:pPr algn="ctr"/>
            <a:r>
              <a:rPr lang="fr-FR" sz="2400" dirty="0">
                <a:solidFill>
                  <a:schemeClr val="bg1"/>
                </a:solidFill>
                <a:latin typeface="Bauhaus 93" panose="04030905020B02020C02" pitchFamily="82" charset="0"/>
                <a:cs typeface="Arial" pitchFamily="34" charset="0"/>
              </a:rPr>
              <a:t>250 000 FCFA</a:t>
            </a:r>
            <a:endParaRPr lang="fr-FR" sz="1200" i="1" dirty="0">
              <a:solidFill>
                <a:schemeClr val="bg1"/>
              </a:solidFill>
              <a:latin typeface="Bauhaus 93" panose="04030905020B02020C02" pitchFamily="82" charset="0"/>
              <a:cs typeface="Arial" pitchFamily="34" charset="0"/>
            </a:endParaRPr>
          </a:p>
        </p:txBody>
      </p:sp>
      <p:sp>
        <p:nvSpPr>
          <p:cNvPr id="21" name="ZoneTexte 20">
            <a:extLst>
              <a:ext uri="{FF2B5EF4-FFF2-40B4-BE49-F238E27FC236}">
                <a16:creationId xmlns:a16="http://schemas.microsoft.com/office/drawing/2014/main" id="{2214C474-C1F7-49E8-B9EF-5CCD27BFAFF3}"/>
              </a:ext>
            </a:extLst>
          </p:cNvPr>
          <p:cNvSpPr txBox="1"/>
          <p:nvPr/>
        </p:nvSpPr>
        <p:spPr>
          <a:xfrm>
            <a:off x="498062" y="6033815"/>
            <a:ext cx="8431656" cy="961225"/>
          </a:xfrm>
          <a:prstGeom prst="rect">
            <a:avLst/>
          </a:prstGeom>
          <a:noFill/>
        </p:spPr>
        <p:txBody>
          <a:bodyPr wrap="square">
            <a:spAutoFit/>
          </a:bodyPr>
          <a:lstStyle/>
          <a:p>
            <a:pPr>
              <a:lnSpc>
                <a:spcPct val="114000"/>
              </a:lnSpc>
              <a:buNone/>
            </a:pPr>
            <a:r>
              <a:rPr lang="fr-FR" sz="1300" b="0" i="1" u="none" strike="noStrike" dirty="0">
                <a:solidFill>
                  <a:schemeClr val="tx1">
                    <a:lumMod val="85000"/>
                    <a:lumOff val="15000"/>
                  </a:schemeClr>
                </a:solidFill>
                <a:effectLst/>
              </a:rPr>
              <a:t>Conditions d'éligibilité : Vous êtes adhérente NEST et vous ne bénéficiez d'aucune couverture médicale.</a:t>
            </a:r>
          </a:p>
          <a:p>
            <a:pPr marL="228600" lvl="0" indent="-228600">
              <a:lnSpc>
                <a:spcPct val="114000"/>
              </a:lnSpc>
            </a:pPr>
            <a:r>
              <a:rPr lang="fr-FR" sz="1300" i="0" u="none" strike="noStrike" baseline="30000" dirty="0">
                <a:solidFill>
                  <a:schemeClr val="tx1">
                    <a:lumMod val="85000"/>
                    <a:lumOff val="15000"/>
                  </a:schemeClr>
                </a:solidFill>
                <a:effectLst/>
              </a:rPr>
              <a:t>1</a:t>
            </a:r>
            <a:r>
              <a:rPr lang="fr-FR" sz="1300" i="1" dirty="0">
                <a:solidFill>
                  <a:schemeClr val="tx1">
                    <a:lumMod val="85000"/>
                    <a:lumOff val="15000"/>
                  </a:schemeClr>
                </a:solidFill>
              </a:rPr>
              <a:t> En cas d’accouchement par un gynécologue, votre adhésion à ce tarif dépend de son acceptation et de sa validation.</a:t>
            </a:r>
          </a:p>
          <a:p>
            <a:pPr marL="228600" indent="-228600">
              <a:lnSpc>
                <a:spcPct val="114000"/>
              </a:lnSpc>
            </a:pPr>
            <a:r>
              <a:rPr lang="fr-FR" sz="1300" baseline="30000" dirty="0">
                <a:solidFill>
                  <a:schemeClr val="tx1">
                    <a:lumMod val="85000"/>
                    <a:lumOff val="15000"/>
                  </a:schemeClr>
                </a:solidFill>
              </a:rPr>
              <a:t>2 </a:t>
            </a:r>
            <a:r>
              <a:rPr lang="fr-FR" sz="1300" i="1" dirty="0">
                <a:solidFill>
                  <a:schemeClr val="tx1">
                    <a:lumMod val="85000"/>
                    <a:lumOff val="15000"/>
                  </a:schemeClr>
                </a:solidFill>
              </a:rPr>
              <a:t>Le tarif de la pharmacie peut être réévalué à la sortie </a:t>
            </a:r>
          </a:p>
          <a:p>
            <a:pPr>
              <a:buNone/>
            </a:pPr>
            <a:endParaRPr lang="fr-FR" sz="1200" i="1" dirty="0">
              <a:solidFill>
                <a:schemeClr val="tx1">
                  <a:lumMod val="85000"/>
                  <a:lumOff val="1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 descr="C:\Users\admin\Dropbox\01 NEST dossier Perso\Photos et images\bebe_nest.jpg"/>
          <p:cNvPicPr>
            <a:picLocks noChangeAspect="1" noChangeArrowheads="1"/>
          </p:cNvPicPr>
          <p:nvPr/>
        </p:nvPicPr>
        <p:blipFill>
          <a:blip r:embed="rId2"/>
          <a:srcRect/>
          <a:stretch>
            <a:fillRect/>
          </a:stretch>
        </p:blipFill>
        <p:spPr bwMode="auto">
          <a:xfrm>
            <a:off x="1173903" y="1384326"/>
            <a:ext cx="6796194" cy="4551023"/>
          </a:xfrm>
          <a:prstGeom prst="rect">
            <a:avLst/>
          </a:prstGeom>
          <a:noFill/>
        </p:spPr>
      </p:pic>
      <p:sp>
        <p:nvSpPr>
          <p:cNvPr id="4" name="ZoneTexte 3"/>
          <p:cNvSpPr txBox="1"/>
          <p:nvPr/>
        </p:nvSpPr>
        <p:spPr>
          <a:xfrm>
            <a:off x="212803" y="1668064"/>
            <a:ext cx="4071966" cy="4086225"/>
          </a:xfrm>
          <a:prstGeom prst="roundRect">
            <a:avLst/>
          </a:prstGeom>
          <a:solidFill>
            <a:schemeClr val="bg1">
              <a:lumMod val="95000"/>
              <a:alpha val="98000"/>
            </a:schemeClr>
          </a:solidFill>
          <a:ln>
            <a:noFill/>
          </a:ln>
        </p:spPr>
        <p:txBody>
          <a:bodyPr wrap="square" rtlCol="0">
            <a:spAutoFit/>
          </a:bodyPr>
          <a:lstStyle/>
          <a:p>
            <a:pPr algn="just"/>
            <a:r>
              <a:rPr lang="fr-FR" i="0" u="none" strike="noStrike" dirty="0">
                <a:solidFill>
                  <a:schemeClr val="tx1">
                    <a:lumMod val="85000"/>
                    <a:lumOff val="15000"/>
                  </a:schemeClr>
                </a:solidFill>
                <a:effectLst/>
              </a:rPr>
              <a:t>Prise en charge sécurisée par l'équipe médicale et paramédicale</a:t>
            </a:r>
            <a:endParaRPr lang="fr-FR" i="0" u="none" strike="noStrike" baseline="30000" dirty="0">
              <a:solidFill>
                <a:schemeClr val="tx1">
                  <a:lumMod val="85000"/>
                  <a:lumOff val="15000"/>
                </a:schemeClr>
              </a:solidFill>
              <a:effectLst/>
            </a:endParaRPr>
          </a:p>
          <a:p>
            <a:pPr algn="just"/>
            <a:endParaRPr lang="fr-FR" dirty="0">
              <a:solidFill>
                <a:schemeClr val="tx1">
                  <a:lumMod val="85000"/>
                  <a:lumOff val="15000"/>
                </a:schemeClr>
              </a:solidFill>
            </a:endParaRPr>
          </a:p>
          <a:p>
            <a:pPr algn="just"/>
            <a:r>
              <a:rPr lang="fr-FR" i="0" u="none" strike="noStrike" dirty="0">
                <a:solidFill>
                  <a:schemeClr val="tx1">
                    <a:lumMod val="85000"/>
                    <a:lumOff val="15000"/>
                  </a:schemeClr>
                </a:solidFill>
                <a:effectLst/>
              </a:rPr>
              <a:t>Pharmacie </a:t>
            </a:r>
            <a:r>
              <a:rPr lang="fr-FR" i="0" u="none" strike="noStrike" baseline="30000" dirty="0">
                <a:solidFill>
                  <a:schemeClr val="tx1">
                    <a:lumMod val="85000"/>
                    <a:lumOff val="15000"/>
                  </a:schemeClr>
                </a:solidFill>
                <a:effectLst/>
              </a:rPr>
              <a:t>1</a:t>
            </a:r>
            <a:endParaRPr lang="fr-FR" i="0" u="none" strike="noStrike" dirty="0">
              <a:solidFill>
                <a:schemeClr val="tx1">
                  <a:lumMod val="85000"/>
                  <a:lumOff val="15000"/>
                </a:schemeClr>
              </a:solidFill>
              <a:effectLst/>
            </a:endParaRPr>
          </a:p>
          <a:p>
            <a:pPr algn="just"/>
            <a:endParaRPr lang="fr-FR" dirty="0">
              <a:solidFill>
                <a:schemeClr val="tx1">
                  <a:lumMod val="85000"/>
                  <a:lumOff val="15000"/>
                </a:schemeClr>
              </a:solidFill>
            </a:endParaRPr>
          </a:p>
          <a:p>
            <a:pPr algn="just"/>
            <a:r>
              <a:rPr lang="fr-FR" i="0" u="none" strike="noStrike" dirty="0">
                <a:solidFill>
                  <a:schemeClr val="tx1">
                    <a:lumMod val="85000"/>
                    <a:lumOff val="15000"/>
                  </a:schemeClr>
                </a:solidFill>
                <a:effectLst/>
              </a:rPr>
              <a:t>Surveillance et suivi de votre bébé par l'équipe médicale et paramédicale</a:t>
            </a:r>
          </a:p>
          <a:p>
            <a:pPr algn="just"/>
            <a:endParaRPr lang="fr-FR" dirty="0">
              <a:solidFill>
                <a:schemeClr val="tx1">
                  <a:lumMod val="85000"/>
                  <a:lumOff val="15000"/>
                </a:schemeClr>
              </a:solidFill>
            </a:endParaRPr>
          </a:p>
          <a:p>
            <a:pPr algn="just"/>
            <a:r>
              <a:rPr lang="fr-FR" dirty="0">
                <a:solidFill>
                  <a:schemeClr val="tx1">
                    <a:lumMod val="85000"/>
                    <a:lumOff val="15000"/>
                  </a:schemeClr>
                </a:solidFill>
              </a:rPr>
              <a:t>3</a:t>
            </a:r>
            <a:r>
              <a:rPr lang="fr-FR" i="0" u="none" strike="noStrike" dirty="0">
                <a:solidFill>
                  <a:schemeClr val="tx1">
                    <a:lumMod val="85000"/>
                    <a:lumOff val="15000"/>
                  </a:schemeClr>
                </a:solidFill>
                <a:effectLst/>
              </a:rPr>
              <a:t> jours d’hospitalisation en chambre double </a:t>
            </a:r>
            <a:r>
              <a:rPr lang="fr-FR" baseline="30000" dirty="0">
                <a:solidFill>
                  <a:schemeClr val="tx1">
                    <a:lumMod val="85000"/>
                    <a:lumOff val="15000"/>
                  </a:schemeClr>
                </a:solidFill>
              </a:rPr>
              <a:t>2</a:t>
            </a:r>
            <a:endParaRPr lang="fr-FR" i="0" u="none" strike="noStrike" dirty="0">
              <a:solidFill>
                <a:schemeClr val="tx1">
                  <a:lumMod val="85000"/>
                  <a:lumOff val="15000"/>
                </a:schemeClr>
              </a:solidFill>
              <a:effectLst/>
            </a:endParaRPr>
          </a:p>
          <a:p>
            <a:pPr algn="just"/>
            <a:endParaRPr lang="fr-FR" dirty="0">
              <a:solidFill>
                <a:schemeClr val="tx1">
                  <a:lumMod val="85000"/>
                  <a:lumOff val="15000"/>
                </a:schemeClr>
              </a:solidFill>
            </a:endParaRPr>
          </a:p>
          <a:p>
            <a:pPr algn="just"/>
            <a:endParaRPr lang="fr-FR" dirty="0">
              <a:solidFill>
                <a:schemeClr val="tx1">
                  <a:lumMod val="85000"/>
                  <a:lumOff val="15000"/>
                </a:schemeClr>
              </a:solidFill>
            </a:endParaRPr>
          </a:p>
        </p:txBody>
      </p:sp>
      <p:sp>
        <p:nvSpPr>
          <p:cNvPr id="6" name="ZoneTexte 5"/>
          <p:cNvSpPr txBox="1"/>
          <p:nvPr/>
        </p:nvSpPr>
        <p:spPr>
          <a:xfrm>
            <a:off x="4857752" y="1645299"/>
            <a:ext cx="4071966" cy="3779758"/>
          </a:xfrm>
          <a:prstGeom prst="roundRect">
            <a:avLst/>
          </a:prstGeom>
          <a:solidFill>
            <a:schemeClr val="bg1">
              <a:lumMod val="95000"/>
              <a:alpha val="90000"/>
            </a:schemeClr>
          </a:solidFill>
          <a:ln>
            <a:noFill/>
          </a:ln>
        </p:spPr>
        <p:txBody>
          <a:bodyPr wrap="square" rtlCol="0">
            <a:spAutoFit/>
          </a:bodyPr>
          <a:lstStyle/>
          <a:p>
            <a:pPr algn="just"/>
            <a:r>
              <a:rPr lang="fr-FR" i="0" u="none" strike="noStrike" dirty="0">
                <a:solidFill>
                  <a:schemeClr val="tx1">
                    <a:lumMod val="85000"/>
                    <a:lumOff val="15000"/>
                  </a:schemeClr>
                </a:solidFill>
                <a:effectLst/>
              </a:rPr>
              <a:t>Prise en charge sécurisée par l'équipe médicale et paramédicale</a:t>
            </a:r>
            <a:endParaRPr lang="fr-FR" i="0" u="none" strike="noStrike" baseline="30000" dirty="0">
              <a:solidFill>
                <a:schemeClr val="tx1">
                  <a:lumMod val="85000"/>
                  <a:lumOff val="15000"/>
                </a:schemeClr>
              </a:solidFill>
              <a:effectLst/>
            </a:endParaRPr>
          </a:p>
          <a:p>
            <a:pPr algn="just"/>
            <a:endParaRPr lang="fr-FR" dirty="0">
              <a:solidFill>
                <a:schemeClr val="tx1">
                  <a:lumMod val="85000"/>
                  <a:lumOff val="15000"/>
                </a:schemeClr>
              </a:solidFill>
            </a:endParaRPr>
          </a:p>
          <a:p>
            <a:pPr algn="just"/>
            <a:r>
              <a:rPr lang="fr-FR" i="0" u="none" strike="noStrike" dirty="0">
                <a:solidFill>
                  <a:schemeClr val="tx1">
                    <a:lumMod val="85000"/>
                    <a:lumOff val="15000"/>
                  </a:schemeClr>
                </a:solidFill>
                <a:effectLst/>
              </a:rPr>
              <a:t>Pharmacie </a:t>
            </a:r>
            <a:r>
              <a:rPr lang="fr-FR" i="0" u="none" strike="noStrike" baseline="30000" dirty="0">
                <a:solidFill>
                  <a:schemeClr val="tx1">
                    <a:lumMod val="85000"/>
                    <a:lumOff val="15000"/>
                  </a:schemeClr>
                </a:solidFill>
                <a:effectLst/>
              </a:rPr>
              <a:t>1</a:t>
            </a:r>
            <a:endParaRPr lang="fr-FR" i="0" u="none" strike="noStrike" dirty="0">
              <a:solidFill>
                <a:schemeClr val="tx1">
                  <a:lumMod val="85000"/>
                  <a:lumOff val="15000"/>
                </a:schemeClr>
              </a:solidFill>
              <a:effectLst/>
            </a:endParaRPr>
          </a:p>
          <a:p>
            <a:pPr algn="just"/>
            <a:endParaRPr lang="fr-FR" dirty="0">
              <a:solidFill>
                <a:schemeClr val="tx1">
                  <a:lumMod val="85000"/>
                  <a:lumOff val="15000"/>
                </a:schemeClr>
              </a:solidFill>
            </a:endParaRPr>
          </a:p>
          <a:p>
            <a:pPr algn="just"/>
            <a:r>
              <a:rPr lang="fr-FR" i="0" u="none" strike="noStrike" dirty="0">
                <a:solidFill>
                  <a:schemeClr val="tx1">
                    <a:lumMod val="85000"/>
                    <a:lumOff val="15000"/>
                  </a:schemeClr>
                </a:solidFill>
                <a:effectLst/>
              </a:rPr>
              <a:t>Surveillance et suivi de votre bébé par l'équipe médicale et paramédicale</a:t>
            </a:r>
          </a:p>
          <a:p>
            <a:pPr algn="just"/>
            <a:endParaRPr lang="fr-FR" dirty="0">
              <a:solidFill>
                <a:schemeClr val="tx1">
                  <a:lumMod val="85000"/>
                  <a:lumOff val="15000"/>
                </a:schemeClr>
              </a:solidFill>
            </a:endParaRPr>
          </a:p>
          <a:p>
            <a:pPr algn="just"/>
            <a:r>
              <a:rPr lang="fr-FR" dirty="0">
                <a:solidFill>
                  <a:schemeClr val="tx1">
                    <a:lumMod val="85000"/>
                    <a:lumOff val="15000"/>
                  </a:schemeClr>
                </a:solidFill>
              </a:rPr>
              <a:t>5</a:t>
            </a:r>
            <a:r>
              <a:rPr lang="fr-FR" i="0" u="none" strike="noStrike" dirty="0">
                <a:solidFill>
                  <a:schemeClr val="tx1">
                    <a:lumMod val="85000"/>
                    <a:lumOff val="15000"/>
                  </a:schemeClr>
                </a:solidFill>
                <a:effectLst/>
              </a:rPr>
              <a:t> jours d’hospitalisation en chambre double </a:t>
            </a:r>
            <a:r>
              <a:rPr lang="fr-FR" baseline="30000" dirty="0">
                <a:solidFill>
                  <a:schemeClr val="tx1">
                    <a:lumMod val="85000"/>
                    <a:lumOff val="15000"/>
                  </a:schemeClr>
                </a:solidFill>
              </a:rPr>
              <a:t>2</a:t>
            </a:r>
            <a:endParaRPr lang="fr-FR" i="0" u="none" strike="noStrike" dirty="0">
              <a:solidFill>
                <a:schemeClr val="tx1">
                  <a:lumMod val="85000"/>
                  <a:lumOff val="15000"/>
                </a:schemeClr>
              </a:solidFill>
              <a:effectLst/>
            </a:endParaRPr>
          </a:p>
          <a:p>
            <a:pPr algn="just"/>
            <a:endParaRPr lang="fr-FR" dirty="0">
              <a:solidFill>
                <a:schemeClr val="tx1">
                  <a:lumMod val="85000"/>
                  <a:lumOff val="15000"/>
                </a:schemeClr>
              </a:solidFill>
            </a:endParaRPr>
          </a:p>
        </p:txBody>
      </p:sp>
      <p:sp>
        <p:nvSpPr>
          <p:cNvPr id="8" name="ZoneTexte 7"/>
          <p:cNvSpPr txBox="1"/>
          <p:nvPr/>
        </p:nvSpPr>
        <p:spPr>
          <a:xfrm>
            <a:off x="355186" y="1162989"/>
            <a:ext cx="3787200" cy="442674"/>
          </a:xfrm>
          <a:prstGeom prst="roundRect">
            <a:avLst/>
          </a:prstGeom>
          <a:solidFill>
            <a:schemeClr val="accent3"/>
          </a:solidFill>
          <a:ln>
            <a:noFill/>
          </a:ln>
          <a:effectLst>
            <a:outerShdw blurRad="50800" dist="38100" algn="l" rotWithShape="0">
              <a:prstClr val="black">
                <a:alpha val="40000"/>
              </a:prstClr>
            </a:outerShdw>
          </a:effectLst>
        </p:spPr>
        <p:txBody>
          <a:bodyPr wrap="square" rtlCol="0">
            <a:spAutoFit/>
          </a:bodyPr>
          <a:lstStyle/>
          <a:p>
            <a:pPr algn="ctr"/>
            <a:r>
              <a:rPr lang="fr-FR" sz="2000" dirty="0">
                <a:solidFill>
                  <a:schemeClr val="bg1"/>
                </a:solidFill>
                <a:latin typeface="Bauhaus 93" panose="04030905020B02020C02" pitchFamily="82" charset="0"/>
                <a:cs typeface="Arial" pitchFamily="34" charset="0"/>
              </a:rPr>
              <a:t>Accouchement voie basse  </a:t>
            </a:r>
          </a:p>
        </p:txBody>
      </p:sp>
      <p:sp>
        <p:nvSpPr>
          <p:cNvPr id="9" name="ZoneTexte 8"/>
          <p:cNvSpPr txBox="1"/>
          <p:nvPr/>
        </p:nvSpPr>
        <p:spPr>
          <a:xfrm>
            <a:off x="5000628" y="1162989"/>
            <a:ext cx="3786214" cy="408623"/>
          </a:xfrm>
          <a:prstGeom prst="roundRect">
            <a:avLst/>
          </a:prstGeom>
          <a:solidFill>
            <a:schemeClr val="accent3"/>
          </a:solidFill>
          <a:ln>
            <a:noFill/>
          </a:ln>
          <a:effectLst>
            <a:outerShdw blurRad="50800" dist="38100" algn="l" rotWithShape="0">
              <a:prstClr val="black">
                <a:alpha val="40000"/>
              </a:prstClr>
            </a:outerShdw>
          </a:effectLst>
        </p:spPr>
        <p:txBody>
          <a:bodyPr wrap="square" rtlCol="0">
            <a:spAutoFit/>
          </a:bodyPr>
          <a:lstStyle/>
          <a:p>
            <a:pPr algn="ctr"/>
            <a:r>
              <a:rPr lang="fr-FR" dirty="0">
                <a:solidFill>
                  <a:schemeClr val="bg1"/>
                </a:solidFill>
                <a:latin typeface="Bauhaus 93" panose="04030905020B02020C02" pitchFamily="82" charset="0"/>
                <a:cs typeface="Arial" pitchFamily="34" charset="0"/>
              </a:rPr>
              <a:t>Césarienne </a:t>
            </a:r>
          </a:p>
        </p:txBody>
      </p:sp>
      <p:sp>
        <p:nvSpPr>
          <p:cNvPr id="13" name="ZoneTexte 12"/>
          <p:cNvSpPr txBox="1"/>
          <p:nvPr/>
        </p:nvSpPr>
        <p:spPr>
          <a:xfrm>
            <a:off x="3347996" y="65766"/>
            <a:ext cx="5653127" cy="1077218"/>
          </a:xfrm>
          <a:prstGeom prst="rect">
            <a:avLst/>
          </a:prstGeom>
          <a:noFill/>
        </p:spPr>
        <p:txBody>
          <a:bodyPr wrap="square" rtlCol="0">
            <a:spAutoFit/>
          </a:bodyPr>
          <a:lstStyle/>
          <a:p>
            <a:pPr algn="r"/>
            <a:r>
              <a:rPr lang="fr-FR" sz="3200" dirty="0">
                <a:solidFill>
                  <a:schemeClr val="accent4"/>
                </a:solidFill>
                <a:latin typeface="Bauhaus 93" panose="04030905020B02020C02" pitchFamily="82" charset="0"/>
              </a:rPr>
              <a:t>Tarifs de base pour la naissance</a:t>
            </a:r>
          </a:p>
        </p:txBody>
      </p:sp>
      <p:sp>
        <p:nvSpPr>
          <p:cNvPr id="14" name="Rectangle 13"/>
          <p:cNvSpPr/>
          <p:nvPr/>
        </p:nvSpPr>
        <p:spPr>
          <a:xfrm>
            <a:off x="1450419" y="5497497"/>
            <a:ext cx="2807179" cy="307777"/>
          </a:xfrm>
          <a:prstGeom prst="rect">
            <a:avLst/>
          </a:prstGeom>
          <a:solidFill>
            <a:schemeClr val="accent6">
              <a:lumMod val="20000"/>
              <a:lumOff val="80000"/>
              <a:alpha val="90000"/>
            </a:schemeClr>
          </a:solidFill>
        </p:spPr>
        <p:txBody>
          <a:bodyPr wrap="none">
            <a:spAutoFit/>
          </a:bodyPr>
          <a:lstStyle/>
          <a:p>
            <a:r>
              <a:rPr lang="fr-FR" sz="1400" i="1" dirty="0">
                <a:solidFill>
                  <a:schemeClr val="accent6"/>
                </a:solidFill>
                <a:latin typeface="Bauhaus 93" panose="04030905020B02020C02" pitchFamily="82" charset="0"/>
              </a:rPr>
              <a:t>NB : Péridurale (+120 000 FCFA)</a:t>
            </a:r>
          </a:p>
        </p:txBody>
      </p:sp>
      <p:pic>
        <p:nvPicPr>
          <p:cNvPr id="17" name="Picture 2" descr="C:\Users\admin\Dropbox\PM02-01_Marketing et communication\Images\LOGO NEST.png">
            <a:extLst>
              <a:ext uri="{FF2B5EF4-FFF2-40B4-BE49-F238E27FC236}">
                <a16:creationId xmlns:a16="http://schemas.microsoft.com/office/drawing/2014/main" id="{BFDD3D72-D37B-41D7-86EF-305A62BA66B4}"/>
              </a:ext>
            </a:extLst>
          </p:cNvPr>
          <p:cNvPicPr>
            <a:picLocks noChangeAspect="1" noChangeArrowheads="1"/>
          </p:cNvPicPr>
          <p:nvPr/>
        </p:nvPicPr>
        <p:blipFill>
          <a:blip r:embed="rId3" cstate="print"/>
          <a:srcRect/>
          <a:stretch>
            <a:fillRect/>
          </a:stretch>
        </p:blipFill>
        <p:spPr bwMode="auto">
          <a:xfrm>
            <a:off x="0" y="-384667"/>
            <a:ext cx="2714644" cy="1670527"/>
          </a:xfrm>
          <a:prstGeom prst="rect">
            <a:avLst/>
          </a:prstGeom>
          <a:noFill/>
        </p:spPr>
      </p:pic>
      <p:sp>
        <p:nvSpPr>
          <p:cNvPr id="19" name="ZoneTexte 18">
            <a:extLst>
              <a:ext uri="{FF2B5EF4-FFF2-40B4-BE49-F238E27FC236}">
                <a16:creationId xmlns:a16="http://schemas.microsoft.com/office/drawing/2014/main" id="{E90ED9CE-CF15-4138-9188-B5CA726FFF97}"/>
              </a:ext>
            </a:extLst>
          </p:cNvPr>
          <p:cNvSpPr txBox="1"/>
          <p:nvPr/>
        </p:nvSpPr>
        <p:spPr>
          <a:xfrm>
            <a:off x="5833011" y="4934446"/>
            <a:ext cx="3096707" cy="510778"/>
          </a:xfrm>
          <a:prstGeom prst="roundRect">
            <a:avLst/>
          </a:prstGeom>
          <a:solidFill>
            <a:schemeClr val="accent4"/>
          </a:solidFill>
          <a:ln>
            <a:noFill/>
          </a:ln>
        </p:spPr>
        <p:txBody>
          <a:bodyPr wrap="square" rtlCol="0">
            <a:spAutoFit/>
          </a:bodyPr>
          <a:lstStyle/>
          <a:p>
            <a:pPr algn="ctr"/>
            <a:r>
              <a:rPr lang="fr-FR" sz="2400" dirty="0">
                <a:solidFill>
                  <a:schemeClr val="bg1"/>
                </a:solidFill>
                <a:latin typeface="Bauhaus 93" panose="04030905020B02020C02" pitchFamily="82" charset="0"/>
                <a:cs typeface="Arial" pitchFamily="34" charset="0"/>
              </a:rPr>
              <a:t>880 000 FCFA</a:t>
            </a:r>
            <a:endParaRPr lang="fr-FR" sz="1200" i="1" dirty="0">
              <a:solidFill>
                <a:schemeClr val="bg1"/>
              </a:solidFill>
              <a:latin typeface="Bauhaus 93" panose="04030905020B02020C02" pitchFamily="82" charset="0"/>
              <a:cs typeface="Arial" pitchFamily="34" charset="0"/>
            </a:endParaRPr>
          </a:p>
        </p:txBody>
      </p:sp>
      <p:sp>
        <p:nvSpPr>
          <p:cNvPr id="20" name="ZoneTexte 19">
            <a:extLst>
              <a:ext uri="{FF2B5EF4-FFF2-40B4-BE49-F238E27FC236}">
                <a16:creationId xmlns:a16="http://schemas.microsoft.com/office/drawing/2014/main" id="{0FA959B0-7EEB-4384-A71E-5A627C78B613}"/>
              </a:ext>
            </a:extLst>
          </p:cNvPr>
          <p:cNvSpPr txBox="1"/>
          <p:nvPr/>
        </p:nvSpPr>
        <p:spPr>
          <a:xfrm>
            <a:off x="1188062" y="4934446"/>
            <a:ext cx="3096707" cy="510778"/>
          </a:xfrm>
          <a:prstGeom prst="roundRect">
            <a:avLst/>
          </a:prstGeom>
          <a:solidFill>
            <a:schemeClr val="accent4"/>
          </a:solidFill>
          <a:ln>
            <a:noFill/>
          </a:ln>
        </p:spPr>
        <p:txBody>
          <a:bodyPr wrap="square" rtlCol="0">
            <a:spAutoFit/>
          </a:bodyPr>
          <a:lstStyle/>
          <a:p>
            <a:pPr algn="ctr"/>
            <a:r>
              <a:rPr lang="fr-FR" sz="2400" dirty="0">
                <a:solidFill>
                  <a:schemeClr val="bg1"/>
                </a:solidFill>
                <a:latin typeface="Bauhaus 93" panose="04030905020B02020C02" pitchFamily="82" charset="0"/>
                <a:cs typeface="Arial" pitchFamily="34" charset="0"/>
              </a:rPr>
              <a:t>470 000 FCFA</a:t>
            </a:r>
            <a:endParaRPr lang="fr-FR" sz="1200" i="1" dirty="0">
              <a:solidFill>
                <a:schemeClr val="bg1"/>
              </a:solidFill>
              <a:latin typeface="Bauhaus 93" panose="04030905020B02020C02" pitchFamily="82" charset="0"/>
              <a:cs typeface="Arial" pitchFamily="34" charset="0"/>
            </a:endParaRPr>
          </a:p>
        </p:txBody>
      </p:sp>
      <p:sp>
        <p:nvSpPr>
          <p:cNvPr id="21" name="ZoneTexte 20">
            <a:extLst>
              <a:ext uri="{FF2B5EF4-FFF2-40B4-BE49-F238E27FC236}">
                <a16:creationId xmlns:a16="http://schemas.microsoft.com/office/drawing/2014/main" id="{2214C474-C1F7-49E8-B9EF-5CCD27BFAFF3}"/>
              </a:ext>
            </a:extLst>
          </p:cNvPr>
          <p:cNvSpPr txBox="1"/>
          <p:nvPr/>
        </p:nvSpPr>
        <p:spPr>
          <a:xfrm>
            <a:off x="498062" y="6006603"/>
            <a:ext cx="8431656" cy="763542"/>
          </a:xfrm>
          <a:prstGeom prst="rect">
            <a:avLst/>
          </a:prstGeom>
          <a:noFill/>
        </p:spPr>
        <p:txBody>
          <a:bodyPr wrap="square">
            <a:spAutoFit/>
          </a:bodyPr>
          <a:lstStyle/>
          <a:p>
            <a:pPr marL="228600" lvl="0" indent="-228600" algn="just">
              <a:lnSpc>
                <a:spcPct val="114000"/>
              </a:lnSpc>
            </a:pPr>
            <a:r>
              <a:rPr lang="fr-FR" sz="1300" i="0" u="none" strike="noStrike" baseline="30000" dirty="0">
                <a:solidFill>
                  <a:schemeClr val="tx1">
                    <a:lumMod val="85000"/>
                    <a:lumOff val="15000"/>
                  </a:schemeClr>
                </a:solidFill>
                <a:effectLst/>
              </a:rPr>
              <a:t>1</a:t>
            </a:r>
            <a:r>
              <a:rPr lang="fr-FR" sz="1300" i="1" dirty="0">
                <a:solidFill>
                  <a:schemeClr val="tx1">
                    <a:lumMod val="85000"/>
                    <a:lumOff val="15000"/>
                  </a:schemeClr>
                </a:solidFill>
              </a:rPr>
              <a:t> Le tarif de la pharmacie peut être réévalué à la sortie</a:t>
            </a:r>
          </a:p>
          <a:p>
            <a:pPr algn="just">
              <a:lnSpc>
                <a:spcPct val="114000"/>
              </a:lnSpc>
            </a:pPr>
            <a:r>
              <a:rPr lang="fr-FR" sz="1400" baseline="30000" dirty="0">
                <a:solidFill>
                  <a:schemeClr val="tx1">
                    <a:lumMod val="85000"/>
                    <a:lumOff val="15000"/>
                  </a:schemeClr>
                </a:solidFill>
              </a:rPr>
              <a:t>2</a:t>
            </a:r>
            <a:r>
              <a:rPr lang="fr-FR" sz="1400" i="1" baseline="30000" dirty="0">
                <a:solidFill>
                  <a:srgbClr val="7E2FA1"/>
                </a:solidFill>
              </a:rPr>
              <a:t> </a:t>
            </a:r>
            <a:r>
              <a:rPr lang="fr-FR" sz="1300" i="1" dirty="0">
                <a:solidFill>
                  <a:schemeClr val="tx1">
                    <a:lumMod val="85000"/>
                    <a:lumOff val="15000"/>
                  </a:schemeClr>
                </a:solidFill>
              </a:rPr>
              <a:t>Supplément chambre individuelle : prévoir +20 000 Fcfa par jour d’hospitalisation pour être en chambre individuelle, sous réserve de disponibilité</a:t>
            </a:r>
          </a:p>
        </p:txBody>
      </p:sp>
    </p:spTree>
    <p:extLst>
      <p:ext uri="{BB962C8B-B14F-4D97-AF65-F5344CB8AC3E}">
        <p14:creationId xmlns:p14="http://schemas.microsoft.com/office/powerpoint/2010/main" val="35698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46904D49-52E8-4E03-84E3-D339CC437951}"/>
              </a:ext>
            </a:extLst>
          </p:cNvPr>
          <p:cNvPicPr>
            <a:picLocks noChangeAspect="1"/>
          </p:cNvPicPr>
          <p:nvPr/>
        </p:nvPicPr>
        <p:blipFill rotWithShape="1">
          <a:blip r:embed="rId2">
            <a:extLst>
              <a:ext uri="{28A0092B-C50C-407E-A947-70E740481C1C}">
                <a14:useLocalDpi xmlns:a14="http://schemas.microsoft.com/office/drawing/2010/main" val="0"/>
              </a:ext>
            </a:extLst>
          </a:blip>
          <a:srcRect l="18569" t="14388" r="70035" b="14388"/>
          <a:stretch/>
        </p:blipFill>
        <p:spPr>
          <a:xfrm>
            <a:off x="0" y="0"/>
            <a:ext cx="702000" cy="6858000"/>
          </a:xfrm>
          <a:prstGeom prst="rect">
            <a:avLst/>
          </a:prstGeom>
        </p:spPr>
      </p:pic>
      <p:pic>
        <p:nvPicPr>
          <p:cNvPr id="8" name="Image 7">
            <a:extLst>
              <a:ext uri="{FF2B5EF4-FFF2-40B4-BE49-F238E27FC236}">
                <a16:creationId xmlns:a16="http://schemas.microsoft.com/office/drawing/2014/main" id="{B70D7DE4-278A-4B29-816A-C3F042338AE4}"/>
              </a:ext>
            </a:extLst>
          </p:cNvPr>
          <p:cNvPicPr>
            <a:picLocks noChangeAspect="1"/>
          </p:cNvPicPr>
          <p:nvPr/>
        </p:nvPicPr>
        <p:blipFill rotWithShape="1">
          <a:blip r:embed="rId2">
            <a:extLst>
              <a:ext uri="{28A0092B-C50C-407E-A947-70E740481C1C}">
                <a14:useLocalDpi xmlns:a14="http://schemas.microsoft.com/office/drawing/2010/main" val="0"/>
              </a:ext>
            </a:extLst>
          </a:blip>
          <a:srcRect l="56908" t="16539" r="31696" b="12237"/>
          <a:stretch/>
        </p:blipFill>
        <p:spPr>
          <a:xfrm>
            <a:off x="8442000" y="0"/>
            <a:ext cx="702000" cy="6858000"/>
          </a:xfrm>
          <a:prstGeom prst="rect">
            <a:avLst/>
          </a:prstGeom>
        </p:spPr>
      </p:pic>
      <p:pic>
        <p:nvPicPr>
          <p:cNvPr id="9" name="Image 8">
            <a:extLst>
              <a:ext uri="{FF2B5EF4-FFF2-40B4-BE49-F238E27FC236}">
                <a16:creationId xmlns:a16="http://schemas.microsoft.com/office/drawing/2014/main" id="{5B2A67E3-F32E-45D4-99AA-0A0F7A2422D5}"/>
              </a:ext>
            </a:extLst>
          </p:cNvPr>
          <p:cNvPicPr>
            <a:picLocks noChangeAspect="1"/>
          </p:cNvPicPr>
          <p:nvPr/>
        </p:nvPicPr>
        <p:blipFill rotWithShape="1">
          <a:blip r:embed="rId2">
            <a:extLst>
              <a:ext uri="{28A0092B-C50C-407E-A947-70E740481C1C}">
                <a14:useLocalDpi xmlns:a14="http://schemas.microsoft.com/office/drawing/2010/main" val="0"/>
              </a:ext>
            </a:extLst>
          </a:blip>
          <a:srcRect l="32768" t="30229" r="43959" b="41429"/>
          <a:stretch/>
        </p:blipFill>
        <p:spPr>
          <a:xfrm>
            <a:off x="24374" y="6216152"/>
            <a:ext cx="713251" cy="654911"/>
          </a:xfrm>
          <a:prstGeom prst="rect">
            <a:avLst/>
          </a:prstGeom>
        </p:spPr>
      </p:pic>
      <p:pic>
        <p:nvPicPr>
          <p:cNvPr id="6" name="Picture 2" descr="C:\Users\admin\Dropbox\PM02-01_Marketing et communication\Images\LOGO NEST.png"/>
          <p:cNvPicPr>
            <a:picLocks noChangeAspect="1" noChangeArrowheads="1"/>
          </p:cNvPicPr>
          <p:nvPr/>
        </p:nvPicPr>
        <p:blipFill>
          <a:blip r:embed="rId3" cstate="print"/>
          <a:srcRect/>
          <a:stretch>
            <a:fillRect/>
          </a:stretch>
        </p:blipFill>
        <p:spPr bwMode="auto">
          <a:xfrm>
            <a:off x="6429356" y="5605997"/>
            <a:ext cx="2714644" cy="1670527"/>
          </a:xfrm>
          <a:prstGeom prst="rect">
            <a:avLst/>
          </a:prstGeom>
          <a:noFill/>
        </p:spPr>
      </p:pic>
      <p:sp>
        <p:nvSpPr>
          <p:cNvPr id="10" name="ZoneTexte 9">
            <a:extLst>
              <a:ext uri="{FF2B5EF4-FFF2-40B4-BE49-F238E27FC236}">
                <a16:creationId xmlns:a16="http://schemas.microsoft.com/office/drawing/2014/main" id="{C2F017CC-020D-4E41-B3C2-5BFAE2801240}"/>
              </a:ext>
            </a:extLst>
          </p:cNvPr>
          <p:cNvSpPr txBox="1"/>
          <p:nvPr/>
        </p:nvSpPr>
        <p:spPr>
          <a:xfrm>
            <a:off x="725277" y="609881"/>
            <a:ext cx="7704375" cy="923330"/>
          </a:xfrm>
          <a:prstGeom prst="rect">
            <a:avLst/>
          </a:prstGeom>
          <a:noFill/>
        </p:spPr>
        <p:txBody>
          <a:bodyPr wrap="square" rtlCol="0">
            <a:spAutoFit/>
          </a:bodyPr>
          <a:lstStyle/>
          <a:p>
            <a:pPr algn="ctr"/>
            <a:r>
              <a:rPr lang="fr-FR" sz="5400" b="1" dirty="0">
                <a:solidFill>
                  <a:schemeClr val="accent4"/>
                </a:solidFill>
                <a:effectLst>
                  <a:outerShdw blurRad="38100" dist="38100" dir="2700000" algn="tl">
                    <a:srgbClr val="000000">
                      <a:alpha val="43137"/>
                    </a:srgbClr>
                  </a:outerShdw>
                </a:effectLst>
                <a:latin typeface="Bauhaus 93" pitchFamily="82" charset="0"/>
              </a:rPr>
              <a:t>Infos pratiques</a:t>
            </a:r>
          </a:p>
        </p:txBody>
      </p:sp>
      <p:sp>
        <p:nvSpPr>
          <p:cNvPr id="12" name="ZoneTexte 11">
            <a:extLst>
              <a:ext uri="{FF2B5EF4-FFF2-40B4-BE49-F238E27FC236}">
                <a16:creationId xmlns:a16="http://schemas.microsoft.com/office/drawing/2014/main" id="{ABADFF99-C8E7-4DB6-A07F-3F4ADBB24F72}"/>
              </a:ext>
            </a:extLst>
          </p:cNvPr>
          <p:cNvSpPr txBox="1"/>
          <p:nvPr/>
        </p:nvSpPr>
        <p:spPr>
          <a:xfrm>
            <a:off x="571472" y="1628800"/>
            <a:ext cx="3929122" cy="738664"/>
          </a:xfrm>
          <a:prstGeom prst="rect">
            <a:avLst/>
          </a:prstGeom>
          <a:solidFill>
            <a:schemeClr val="accent4"/>
          </a:solidFill>
          <a:effectLst>
            <a:outerShdw blurRad="50800" dist="38100" algn="l" rotWithShape="0">
              <a:prstClr val="black">
                <a:alpha val="40000"/>
              </a:prstClr>
            </a:outerShdw>
          </a:effectLst>
        </p:spPr>
        <p:txBody>
          <a:bodyPr wrap="square" rtlCol="0">
            <a:spAutoFit/>
          </a:bodyPr>
          <a:lstStyle/>
          <a:p>
            <a:pPr algn="ctr"/>
            <a:r>
              <a:rPr lang="fr-FR" sz="2400" dirty="0">
                <a:solidFill>
                  <a:schemeClr val="bg1"/>
                </a:solidFill>
                <a:latin typeface="Bauhaus 93" panose="04030905020B02020C02" pitchFamily="82" charset="0"/>
              </a:rPr>
              <a:t>Clinique NEST</a:t>
            </a:r>
            <a:br>
              <a:rPr lang="fr-FR" dirty="0">
                <a:solidFill>
                  <a:schemeClr val="bg1"/>
                </a:solidFill>
              </a:rPr>
            </a:br>
            <a:r>
              <a:rPr lang="fr-FR" dirty="0">
                <a:solidFill>
                  <a:schemeClr val="bg1"/>
                </a:solidFill>
              </a:rPr>
              <a:t>64 Liberté 6 Extension VDN Nord, Dakar</a:t>
            </a:r>
          </a:p>
        </p:txBody>
      </p:sp>
      <p:sp>
        <p:nvSpPr>
          <p:cNvPr id="14" name="ZoneTexte 13">
            <a:extLst>
              <a:ext uri="{FF2B5EF4-FFF2-40B4-BE49-F238E27FC236}">
                <a16:creationId xmlns:a16="http://schemas.microsoft.com/office/drawing/2014/main" id="{3A66371C-89C0-41D4-9D9D-20D9C197813E}"/>
              </a:ext>
            </a:extLst>
          </p:cNvPr>
          <p:cNvSpPr txBox="1"/>
          <p:nvPr/>
        </p:nvSpPr>
        <p:spPr>
          <a:xfrm>
            <a:off x="4643406" y="1628800"/>
            <a:ext cx="4071998" cy="738664"/>
          </a:xfrm>
          <a:prstGeom prst="rect">
            <a:avLst/>
          </a:prstGeom>
          <a:solidFill>
            <a:schemeClr val="accent3"/>
          </a:solidFill>
          <a:effectLst>
            <a:outerShdw blurRad="50800" dist="38100" algn="l" rotWithShape="0">
              <a:prstClr val="black">
                <a:alpha val="40000"/>
              </a:prstClr>
            </a:outerShdw>
          </a:effectLst>
        </p:spPr>
        <p:txBody>
          <a:bodyPr wrap="square" rtlCol="0">
            <a:spAutoFit/>
          </a:bodyPr>
          <a:lstStyle/>
          <a:p>
            <a:pPr algn="ctr"/>
            <a:r>
              <a:rPr lang="fr-FR" sz="2400" dirty="0">
                <a:solidFill>
                  <a:schemeClr val="bg1"/>
                </a:solidFill>
                <a:latin typeface="Bauhaus 93" panose="04030905020B02020C02" pitchFamily="82" charset="0"/>
              </a:rPr>
              <a:t>Plateau médical NEST</a:t>
            </a:r>
            <a:br>
              <a:rPr lang="fr-FR" sz="2400" dirty="0">
                <a:solidFill>
                  <a:schemeClr val="bg1"/>
                </a:solidFill>
                <a:latin typeface="Bauhaus 93" panose="04030905020B02020C02" pitchFamily="82" charset="0"/>
              </a:rPr>
            </a:br>
            <a:r>
              <a:rPr lang="fr-FR" dirty="0">
                <a:solidFill>
                  <a:schemeClr val="bg1"/>
                </a:solidFill>
              </a:rPr>
              <a:t>546 HLM Grand Médine, Dakar</a:t>
            </a:r>
          </a:p>
        </p:txBody>
      </p:sp>
      <p:sp>
        <p:nvSpPr>
          <p:cNvPr id="16" name="ZoneTexte 15">
            <a:extLst>
              <a:ext uri="{FF2B5EF4-FFF2-40B4-BE49-F238E27FC236}">
                <a16:creationId xmlns:a16="http://schemas.microsoft.com/office/drawing/2014/main" id="{FDB870EB-9F04-4FE1-BEB1-072D9FAB5996}"/>
              </a:ext>
            </a:extLst>
          </p:cNvPr>
          <p:cNvSpPr txBox="1"/>
          <p:nvPr/>
        </p:nvSpPr>
        <p:spPr>
          <a:xfrm>
            <a:off x="894965" y="2596827"/>
            <a:ext cx="7326384" cy="2031325"/>
          </a:xfrm>
          <a:prstGeom prst="rect">
            <a:avLst/>
          </a:prstGeom>
          <a:noFill/>
        </p:spPr>
        <p:txBody>
          <a:bodyPr wrap="square">
            <a:spAutoFit/>
          </a:bodyPr>
          <a:lstStyle/>
          <a:p>
            <a:pPr algn="ctr"/>
            <a:r>
              <a:rPr lang="fr-FR" sz="2800" b="1" i="0" u="none" strike="noStrike" dirty="0">
                <a:solidFill>
                  <a:schemeClr val="accent3"/>
                </a:solidFill>
                <a:effectLst/>
                <a:latin typeface="Bauhaus 93" panose="04030905020B02020C02" pitchFamily="82" charset="0"/>
              </a:rPr>
              <a:t>INFORMATIONS ET INSCRIPTIONS :</a:t>
            </a:r>
          </a:p>
          <a:p>
            <a:pPr algn="ctr"/>
            <a:endParaRPr lang="fr-FR" sz="1400" dirty="0">
              <a:solidFill>
                <a:schemeClr val="accent3"/>
              </a:solidFill>
              <a:effectLst/>
              <a:latin typeface="Bauhaus 93" panose="04030905020B02020C02" pitchFamily="82" charset="0"/>
            </a:endParaRPr>
          </a:p>
          <a:p>
            <a:pPr algn="ctr"/>
            <a:r>
              <a:rPr lang="fr-FR" sz="2800" b="0" i="0" u="none" strike="noStrike" dirty="0">
                <a:solidFill>
                  <a:schemeClr val="tx1">
                    <a:lumMod val="85000"/>
                    <a:lumOff val="15000"/>
                  </a:schemeClr>
                </a:solidFill>
                <a:effectLst/>
                <a:latin typeface="Bauhaus 93" panose="04030905020B02020C02" pitchFamily="82" charset="0"/>
              </a:rPr>
              <a:t>Service Relation Patient : 76 350 31 89</a:t>
            </a:r>
            <a:endParaRPr lang="fr-FR" sz="2800" dirty="0">
              <a:solidFill>
                <a:schemeClr val="tx1">
                  <a:lumMod val="85000"/>
                  <a:lumOff val="15000"/>
                </a:schemeClr>
              </a:solidFill>
              <a:effectLst/>
              <a:latin typeface="Bauhaus 93" panose="04030905020B02020C02" pitchFamily="82" charset="0"/>
            </a:endParaRPr>
          </a:p>
          <a:p>
            <a:pPr algn="ctr"/>
            <a:r>
              <a:rPr lang="fr-FR" sz="2800" b="0" i="0" u="none" strike="noStrike" dirty="0">
                <a:solidFill>
                  <a:schemeClr val="tx1">
                    <a:lumMod val="85000"/>
                    <a:lumOff val="15000"/>
                  </a:schemeClr>
                </a:solidFill>
                <a:effectLst/>
                <a:latin typeface="Bauhaus 93" panose="04030905020B02020C02" pitchFamily="82" charset="0"/>
              </a:rPr>
              <a:t>Standard unique : 33 835 33 33</a:t>
            </a:r>
            <a:endParaRPr lang="fr-FR" sz="2800" dirty="0">
              <a:solidFill>
                <a:schemeClr val="tx1">
                  <a:lumMod val="85000"/>
                  <a:lumOff val="15000"/>
                </a:schemeClr>
              </a:solidFill>
              <a:effectLst/>
              <a:latin typeface="Bauhaus 93" panose="04030905020B02020C02" pitchFamily="82" charset="0"/>
            </a:endParaRPr>
          </a:p>
          <a:p>
            <a:pPr algn="ctr"/>
            <a:r>
              <a:rPr lang="fr-FR" sz="2800" b="0" i="0" u="none" strike="noStrike" dirty="0">
                <a:solidFill>
                  <a:schemeClr val="tx1">
                    <a:lumMod val="85000"/>
                    <a:lumOff val="15000"/>
                  </a:schemeClr>
                </a:solidFill>
                <a:effectLst/>
                <a:latin typeface="Bauhaus 93" panose="04030905020B02020C02" pitchFamily="82" charset="0"/>
              </a:rPr>
              <a:t>contact@nest.sn</a:t>
            </a:r>
            <a:endParaRPr lang="fr-FR" sz="2800" dirty="0">
              <a:solidFill>
                <a:schemeClr val="tx1">
                  <a:lumMod val="85000"/>
                  <a:lumOff val="15000"/>
                </a:schemeClr>
              </a:solidFill>
              <a:effectLst/>
              <a:latin typeface="Bauhaus 93" panose="04030905020B02020C02" pitchFamily="82" charset="0"/>
            </a:endParaRPr>
          </a:p>
        </p:txBody>
      </p:sp>
      <p:pic>
        <p:nvPicPr>
          <p:cNvPr id="1026" name="Picture 2" descr="Téléchargement Icône Telephone, appel, auriculaires, symbole, de, noir  Gratuit | Icone, Fond d'écran téléphone, Icône application">
            <a:extLst>
              <a:ext uri="{FF2B5EF4-FFF2-40B4-BE49-F238E27FC236}">
                <a16:creationId xmlns:a16="http://schemas.microsoft.com/office/drawing/2014/main" id="{38F5BAA6-C537-4846-83C0-2EC181D0673B}"/>
              </a:ext>
            </a:extLst>
          </p:cNvPr>
          <p:cNvPicPr>
            <a:picLocks noChangeAspect="1" noChangeArrowheads="1"/>
          </p:cNvPicPr>
          <p:nvPr/>
        </p:nvPicPr>
        <p:blipFill>
          <a:blip r:embed="rId4" cstate="print">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86465" y="3434078"/>
            <a:ext cx="1387631" cy="1387631"/>
          </a:xfrm>
          <a:prstGeom prst="rect">
            <a:avLst/>
          </a:prstGeom>
          <a:noFill/>
          <a:extLst>
            <a:ext uri="{909E8E84-426E-40DD-AFC4-6F175D3DCCD1}">
              <a14:hiddenFill xmlns:a14="http://schemas.microsoft.com/office/drawing/2010/main">
                <a:solidFill>
                  <a:srgbClr val="FFFFFF"/>
                </a:solidFill>
              </a14:hiddenFill>
            </a:ext>
          </a:extLst>
        </p:spPr>
      </p:pic>
      <p:sp>
        <p:nvSpPr>
          <p:cNvPr id="18" name="ZoneTexte 17">
            <a:extLst>
              <a:ext uri="{FF2B5EF4-FFF2-40B4-BE49-F238E27FC236}">
                <a16:creationId xmlns:a16="http://schemas.microsoft.com/office/drawing/2014/main" id="{28867A12-FFF5-4B00-B013-D4AB02094900}"/>
              </a:ext>
            </a:extLst>
          </p:cNvPr>
          <p:cNvSpPr txBox="1"/>
          <p:nvPr/>
        </p:nvSpPr>
        <p:spPr>
          <a:xfrm>
            <a:off x="2048348" y="5000689"/>
            <a:ext cx="5047303" cy="1092607"/>
          </a:xfrm>
          <a:prstGeom prst="rect">
            <a:avLst/>
          </a:prstGeom>
          <a:noFill/>
          <a:ln w="28575">
            <a:solidFill>
              <a:schemeClr val="accent4"/>
            </a:solidFill>
            <a:prstDash val="dash"/>
          </a:ln>
        </p:spPr>
        <p:txBody>
          <a:bodyPr wrap="square" rtlCol="0">
            <a:spAutoFit/>
          </a:bodyPr>
          <a:lstStyle/>
          <a:p>
            <a:r>
              <a:rPr lang="fr-FR" sz="1300" b="1" i="1" dirty="0">
                <a:latin typeface="Calibri (Corps)"/>
              </a:rPr>
              <a:t>Vous trouverez également ci dessous quelques tarifs, à titre indicatif :</a:t>
            </a:r>
          </a:p>
          <a:p>
            <a:endParaRPr lang="fr-FR" sz="1300" b="1" i="1" dirty="0">
              <a:latin typeface="Calibri (Corps)"/>
            </a:endParaRPr>
          </a:p>
          <a:p>
            <a:pPr marL="742950" lvl="1" indent="-285750">
              <a:buFont typeface="Arial" panose="020B0604020202020204" pitchFamily="34" charset="0"/>
              <a:buChar char="•"/>
            </a:pPr>
            <a:r>
              <a:rPr lang="fr-FR" sz="1300" i="1" dirty="0">
                <a:latin typeface="Calibri (Corps)"/>
              </a:rPr>
              <a:t>Consultation gynécologique (tarif jour) : 16 000 FCFA</a:t>
            </a:r>
          </a:p>
          <a:p>
            <a:pPr marL="742950" lvl="1" indent="-285750">
              <a:buFont typeface="Arial" panose="020B0604020202020204" pitchFamily="34" charset="0"/>
              <a:buChar char="•"/>
            </a:pPr>
            <a:r>
              <a:rPr lang="fr-FR" sz="1300" i="1" dirty="0">
                <a:latin typeface="Calibri (Corps)"/>
              </a:rPr>
              <a:t>Échographie : 39 000 FCFA</a:t>
            </a:r>
          </a:p>
          <a:p>
            <a:pPr marL="742950" lvl="1" indent="-285750">
              <a:buFont typeface="Arial" panose="020B0604020202020204" pitchFamily="34" charset="0"/>
              <a:buChar char="•"/>
            </a:pPr>
            <a:r>
              <a:rPr lang="fr-FR" sz="1300" i="1" dirty="0">
                <a:latin typeface="Calibri (Corps)"/>
              </a:rPr>
              <a:t>Consultation pédiatrique (tarif jour) : 16 000 FCFA</a:t>
            </a:r>
          </a:p>
        </p:txBody>
      </p:sp>
    </p:spTree>
    <p:extLst>
      <p:ext uri="{BB962C8B-B14F-4D97-AF65-F5344CB8AC3E}">
        <p14:creationId xmlns:p14="http://schemas.microsoft.com/office/powerpoint/2010/main" val="1176733900"/>
      </p:ext>
    </p:extLst>
  </p:cSld>
  <p:clrMapOvr>
    <a:masterClrMapping/>
  </p:clrMapOvr>
</p:sld>
</file>

<file path=ppt/theme/theme1.xml><?xml version="1.0" encoding="utf-8"?>
<a:theme xmlns:a="http://schemas.openxmlformats.org/drawingml/2006/main" name="Thème Office">
  <a:themeElements>
    <a:clrScheme name="NEST">
      <a:dk1>
        <a:sysClr val="windowText" lastClr="000000"/>
      </a:dk1>
      <a:lt1>
        <a:sysClr val="window" lastClr="FFFFFF"/>
      </a:lt1>
      <a:dk2>
        <a:srgbClr val="1F497D"/>
      </a:dk2>
      <a:lt2>
        <a:srgbClr val="EEECE1"/>
      </a:lt2>
      <a:accent1>
        <a:srgbClr val="4F81BD"/>
      </a:accent1>
      <a:accent2>
        <a:srgbClr val="88B36D"/>
      </a:accent2>
      <a:accent3>
        <a:srgbClr val="ADE67F"/>
      </a:accent3>
      <a:accent4>
        <a:srgbClr val="7F508B"/>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5774</TotalTime>
  <Words>516</Words>
  <Application>Microsoft Office PowerPoint</Application>
  <PresentationFormat>Affichage à l'écran (4:3)</PresentationFormat>
  <Paragraphs>80</Paragraphs>
  <Slides>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6</vt:i4>
      </vt:variant>
    </vt:vector>
  </HeadingPairs>
  <TitlesOfParts>
    <vt:vector size="12" baseType="lpstr">
      <vt:lpstr>Arial</vt:lpstr>
      <vt:lpstr>Bauhaus 93</vt:lpstr>
      <vt:lpstr>Calibri</vt:lpstr>
      <vt:lpstr>Calibri (Corps)</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Lauriane Le flour</cp:lastModifiedBy>
  <cp:revision>80</cp:revision>
  <dcterms:created xsi:type="dcterms:W3CDTF">2018-01-25T16:59:22Z</dcterms:created>
  <dcterms:modified xsi:type="dcterms:W3CDTF">2021-03-24T12:01:10Z</dcterms:modified>
</cp:coreProperties>
</file>