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67" r:id="rId6"/>
    <p:sldId id="264" r:id="rId7"/>
    <p:sldId id="261" r:id="rId8"/>
    <p:sldId id="262" r:id="rId9"/>
    <p:sldId id="268" r:id="rId10"/>
    <p:sldId id="263"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chemeClr val="accent4"/>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9FD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chemeClr val="accent4"/>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9FD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9FD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9FD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chemeClr val="accent4">
                    <a:lumMod val="50000"/>
                  </a:schemeClr>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9FDF5F"/>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9"/>
          <a:stretch>
            <a:fillRect/>
          </a:stretch>
        </p:blipFill>
        <p:spPr>
          <a:xfrm>
            <a:off x="446534" y="17065"/>
            <a:ext cx="1486769" cy="431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brfrance.fr/chroniques-experts/2017/12/18162-joon-dair-france-klm-experience-client-surprenan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a:bodyPr>
          <a:lstStyle/>
          <a:p>
            <a:r>
              <a:rPr lang="fr-FR" sz="1800" dirty="0"/>
              <a:t>Sous titre</a:t>
            </a:r>
          </a:p>
        </p:txBody>
      </p:sp>
      <p:sp>
        <p:nvSpPr>
          <p:cNvPr id="4" name="Titre 3"/>
          <p:cNvSpPr>
            <a:spLocks noGrp="1"/>
          </p:cNvSpPr>
          <p:nvPr>
            <p:ph type="ctrTitle"/>
          </p:nvPr>
        </p:nvSpPr>
        <p:spPr/>
        <p:txBody>
          <a:bodyPr/>
          <a:lstStyle/>
          <a:p>
            <a:r>
              <a:rPr lang="fr-FR" dirty="0"/>
              <a:t>REUNION: ACCUEIL, ORIENTATION, RELATION CLIENT</a:t>
            </a:r>
          </a:p>
        </p:txBody>
      </p:sp>
      <p:sp>
        <p:nvSpPr>
          <p:cNvPr id="2" name="ZoneTexte 1">
            <a:extLst>
              <a:ext uri="{FF2B5EF4-FFF2-40B4-BE49-F238E27FC236}">
                <a16:creationId xmlns:a16="http://schemas.microsoft.com/office/drawing/2014/main" id="{11830022-B831-426F-846E-75AB97D4068D}"/>
              </a:ext>
            </a:extLst>
          </p:cNvPr>
          <p:cNvSpPr txBox="1"/>
          <p:nvPr/>
        </p:nvSpPr>
        <p:spPr>
          <a:xfrm>
            <a:off x="10151165" y="119270"/>
            <a:ext cx="1524000" cy="338554"/>
          </a:xfrm>
          <a:prstGeom prst="rect">
            <a:avLst/>
          </a:prstGeom>
          <a:noFill/>
        </p:spPr>
        <p:txBody>
          <a:bodyPr wrap="square" rtlCol="0">
            <a:spAutoFit/>
          </a:bodyPr>
          <a:lstStyle/>
          <a:p>
            <a:pPr algn="r"/>
            <a:r>
              <a:rPr lang="fr-FR" sz="800" dirty="0"/>
              <a:t>PM02-SI0008</a:t>
            </a:r>
          </a:p>
          <a:p>
            <a:pPr algn="r"/>
            <a:r>
              <a:rPr lang="fr-FR" sz="800" dirty="0"/>
              <a:t>V2</a:t>
            </a:r>
          </a:p>
        </p:txBody>
      </p:sp>
    </p:spTree>
    <p:extLst>
      <p:ext uri="{BB962C8B-B14F-4D97-AF65-F5344CB8AC3E}">
        <p14:creationId xmlns:p14="http://schemas.microsoft.com/office/powerpoint/2010/main" val="417332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7827" y="1972491"/>
            <a:ext cx="10620103" cy="4801314"/>
          </a:xfrm>
          <a:prstGeom prst="rect">
            <a:avLst/>
          </a:prstGeom>
          <a:noFill/>
        </p:spPr>
        <p:txBody>
          <a:bodyPr wrap="square" rtlCol="0">
            <a:spAutoFit/>
          </a:bodyPr>
          <a:lstStyle/>
          <a:p>
            <a:r>
              <a:rPr lang="fr-FR" b="1" dirty="0"/>
              <a:t>1/  Eléments liés à l’organisation et à environnement:</a:t>
            </a:r>
          </a:p>
          <a:p>
            <a:r>
              <a:rPr lang="fr-FR" dirty="0"/>
              <a:t>- Réaménagement des espaces d’accueil et d’attente favorisant confidentialité</a:t>
            </a:r>
          </a:p>
          <a:p>
            <a:r>
              <a:rPr lang="fr-FR" dirty="0"/>
              <a:t>- Bruits / discussions de couloirs ou dans lieux ou sont présents les patients </a:t>
            </a:r>
          </a:p>
          <a:p>
            <a:r>
              <a:rPr lang="fr-FR" dirty="0"/>
              <a:t> </a:t>
            </a:r>
          </a:p>
          <a:p>
            <a:endParaRPr lang="fr-FR" dirty="0"/>
          </a:p>
          <a:p>
            <a:r>
              <a:rPr lang="fr-FR" b="1" dirty="0"/>
              <a:t>2/ Eléments liés à la qualité de prise en charge</a:t>
            </a:r>
          </a:p>
          <a:p>
            <a:pPr>
              <a:buFontTx/>
              <a:buChar char="-"/>
            </a:pPr>
            <a:r>
              <a:rPr lang="fr-FR" dirty="0"/>
              <a:t> L’absence à certains postes, même 1 minute est intolérable. </a:t>
            </a:r>
          </a:p>
          <a:p>
            <a:pPr>
              <a:buFontTx/>
              <a:buChar char="-"/>
            </a:pPr>
            <a:r>
              <a:rPr lang="fr-FR" dirty="0"/>
              <a:t> Gestion de la file d’attente (PLUS DE GESTION PAR ORDRE D’ARRIVEE !! À partir du 1</a:t>
            </a:r>
            <a:r>
              <a:rPr lang="fr-FR" baseline="30000" dirty="0"/>
              <a:t>er</a:t>
            </a:r>
            <a:r>
              <a:rPr lang="fr-FR" dirty="0"/>
              <a:t> JUIN 2018 !)</a:t>
            </a:r>
          </a:p>
          <a:p>
            <a:pPr>
              <a:buFontTx/>
              <a:buChar char="-"/>
            </a:pPr>
            <a:r>
              <a:rPr lang="fr-FR" dirty="0"/>
              <a:t> Respect de la vie privée</a:t>
            </a:r>
          </a:p>
          <a:p>
            <a:pPr>
              <a:buFontTx/>
              <a:buChar char="-"/>
            </a:pPr>
            <a:r>
              <a:rPr lang="fr-FR" dirty="0"/>
              <a:t> Téléphone sonne dans le vide</a:t>
            </a:r>
          </a:p>
          <a:p>
            <a:pPr>
              <a:buFontTx/>
              <a:buChar char="-"/>
            </a:pPr>
            <a:endParaRPr lang="fr-FR" dirty="0"/>
          </a:p>
          <a:p>
            <a:pPr>
              <a:buFontTx/>
              <a:buChar char="-"/>
            </a:pPr>
            <a:endParaRPr lang="fr-FR" dirty="0"/>
          </a:p>
          <a:p>
            <a:r>
              <a:rPr lang="fr-FR" b="1" dirty="0"/>
              <a:t>3/ Eléments liés à la personne:</a:t>
            </a:r>
          </a:p>
          <a:p>
            <a:r>
              <a:rPr lang="fr-FR" dirty="0"/>
              <a:t>- Tenue / blouse</a:t>
            </a:r>
          </a:p>
          <a:p>
            <a:r>
              <a:rPr lang="fr-FR" dirty="0"/>
              <a:t>- Être Souriante et accueillante</a:t>
            </a:r>
          </a:p>
          <a:p>
            <a:r>
              <a:rPr lang="fr-FR" dirty="0"/>
              <a:t>- Pas d’écouteurs!</a:t>
            </a:r>
          </a:p>
          <a:p>
            <a:r>
              <a:rPr lang="fr-FR" dirty="0"/>
              <a:t>- Etre plus vendeur!/ plus commerciale/ pousser les autres offres</a:t>
            </a:r>
          </a:p>
        </p:txBody>
      </p:sp>
      <p:sp>
        <p:nvSpPr>
          <p:cNvPr id="3" name="Titre 1"/>
          <p:cNvSpPr>
            <a:spLocks noGrp="1"/>
          </p:cNvSpPr>
          <p:nvPr>
            <p:ph type="title"/>
          </p:nvPr>
        </p:nvSpPr>
        <p:spPr>
          <a:xfrm>
            <a:off x="581192" y="702156"/>
            <a:ext cx="11029616" cy="1013800"/>
          </a:xfrm>
        </p:spPr>
        <p:txBody>
          <a:bodyPr/>
          <a:lstStyle/>
          <a:p>
            <a:r>
              <a:rPr lang="fr-FR" dirty="0"/>
              <a:t>Quels sont les axes d’amélioration de NEST?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78822" y="953588"/>
            <a:ext cx="7654836" cy="5262979"/>
          </a:xfrm>
          <a:prstGeom prst="rect">
            <a:avLst/>
          </a:prstGeom>
          <a:noFill/>
        </p:spPr>
        <p:txBody>
          <a:bodyPr wrap="square" rtlCol="0">
            <a:spAutoFit/>
          </a:bodyPr>
          <a:lstStyle/>
          <a:p>
            <a:r>
              <a:rPr lang="fr-FR" sz="2800" b="1" u="sng" dirty="0">
                <a:solidFill>
                  <a:schemeClr val="accent4">
                    <a:lumMod val="75000"/>
                  </a:schemeClr>
                </a:solidFill>
              </a:rPr>
              <a:t>Pourquoi?</a:t>
            </a:r>
          </a:p>
          <a:p>
            <a:endParaRPr lang="fr-FR" sz="2800" dirty="0"/>
          </a:p>
          <a:p>
            <a:r>
              <a:rPr lang="fr-FR" sz="2800" dirty="0"/>
              <a:t>- Augmenter la satisfaction du client / l’expérience client. CHAQUE DETAIL COMPTE</a:t>
            </a:r>
          </a:p>
          <a:p>
            <a:endParaRPr lang="fr-FR" sz="2800" dirty="0"/>
          </a:p>
          <a:p>
            <a:endParaRPr lang="fr-FR" sz="2800" dirty="0"/>
          </a:p>
          <a:p>
            <a:r>
              <a:rPr lang="fr-FR" sz="2800" dirty="0"/>
              <a:t>- FIDELISER NOTRE PATIENTELE</a:t>
            </a:r>
          </a:p>
          <a:p>
            <a:endParaRPr lang="fr-FR" sz="2800" dirty="0"/>
          </a:p>
          <a:p>
            <a:endParaRPr lang="fr-FR" sz="2800" dirty="0"/>
          </a:p>
          <a:p>
            <a:r>
              <a:rPr lang="fr-FR" sz="2800" dirty="0"/>
              <a:t>- Etre en cohérence avec l’image de la clinique  et se conformer à ses valeurs et son positionnement</a:t>
            </a:r>
          </a:p>
          <a:p>
            <a:endParaRPr lang="fr-FR" sz="2800" dirty="0"/>
          </a:p>
        </p:txBody>
      </p:sp>
      <p:sp>
        <p:nvSpPr>
          <p:cNvPr id="1028" name="AutoShape 4" descr="RÃ©sultat de recherche d'images pour &quot;experience clie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srcRect/>
          <a:stretch>
            <a:fillRect/>
          </a:stretch>
        </p:blipFill>
        <p:spPr bwMode="auto">
          <a:xfrm>
            <a:off x="7837715" y="2389008"/>
            <a:ext cx="4106091" cy="229458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PROCEDURE DE CONTRÔLE MISE EN PLACE </a:t>
            </a:r>
            <a:r>
              <a:rPr lang="fr-FR" dirty="0" err="1"/>
              <a:t>dèS</a:t>
            </a:r>
            <a:r>
              <a:rPr lang="fr-FR" dirty="0"/>
              <a:t> AUJOURD’HUI</a:t>
            </a:r>
          </a:p>
        </p:txBody>
      </p:sp>
      <p:sp>
        <p:nvSpPr>
          <p:cNvPr id="4" name="ZoneTexte 3"/>
          <p:cNvSpPr txBox="1"/>
          <p:nvPr/>
        </p:nvSpPr>
        <p:spPr>
          <a:xfrm>
            <a:off x="666206" y="2390504"/>
            <a:ext cx="11038114" cy="2677656"/>
          </a:xfrm>
          <a:prstGeom prst="rect">
            <a:avLst/>
          </a:prstGeom>
          <a:noFill/>
        </p:spPr>
        <p:txBody>
          <a:bodyPr wrap="square" rtlCol="0">
            <a:spAutoFit/>
          </a:bodyPr>
          <a:lstStyle/>
          <a:p>
            <a:r>
              <a:rPr lang="fr-FR" sz="2800" dirty="0"/>
              <a:t>- </a:t>
            </a:r>
            <a:r>
              <a:rPr lang="fr-FR" sz="2800" b="1" dirty="0">
                <a:solidFill>
                  <a:schemeClr val="accent4">
                    <a:lumMod val="75000"/>
                  </a:schemeClr>
                </a:solidFill>
              </a:rPr>
              <a:t>Appels Mystère </a:t>
            </a:r>
            <a:r>
              <a:rPr lang="fr-FR" sz="2800" dirty="0"/>
              <a:t>de différentes personnes</a:t>
            </a:r>
          </a:p>
          <a:p>
            <a:endParaRPr lang="fr-FR" sz="2800" dirty="0"/>
          </a:p>
          <a:p>
            <a:r>
              <a:rPr lang="fr-FR" sz="2800" dirty="0"/>
              <a:t>- Venue de </a:t>
            </a:r>
            <a:r>
              <a:rPr lang="fr-FR" sz="2800" b="1" dirty="0">
                <a:solidFill>
                  <a:schemeClr val="accent4">
                    <a:lumMod val="75000"/>
                  </a:schemeClr>
                </a:solidFill>
              </a:rPr>
              <a:t>patientes Mystère</a:t>
            </a:r>
            <a:r>
              <a:rPr lang="fr-FR" sz="2800" dirty="0"/>
              <a:t> à toute heure (à la clinique et au plateau)</a:t>
            </a:r>
          </a:p>
          <a:p>
            <a:endParaRPr lang="fr-FR" sz="2800" dirty="0"/>
          </a:p>
          <a:p>
            <a:r>
              <a:rPr lang="fr-FR" sz="2800" dirty="0"/>
              <a:t>- </a:t>
            </a:r>
            <a:r>
              <a:rPr lang="fr-FR" sz="2800" b="1" dirty="0">
                <a:solidFill>
                  <a:schemeClr val="accent4">
                    <a:lumMod val="75000"/>
                  </a:schemeClr>
                </a:solidFill>
              </a:rPr>
              <a:t>Nomination de Garants :</a:t>
            </a:r>
          </a:p>
          <a:p>
            <a:r>
              <a:rPr lang="fr-FR" sz="2800" dirty="0"/>
              <a:t>Titulaires à confirmer!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4" name="Espace réservé du contenu 3"/>
          <p:cNvSpPr>
            <a:spLocks noGrp="1"/>
          </p:cNvSpPr>
          <p:nvPr>
            <p:ph idx="1"/>
          </p:nvPr>
        </p:nvSpPr>
        <p:spPr>
          <a:xfrm>
            <a:off x="581192" y="2336003"/>
            <a:ext cx="11110065" cy="3522794"/>
          </a:xfrm>
        </p:spPr>
        <p:txBody>
          <a:bodyPr>
            <a:normAutofit/>
          </a:bodyPr>
          <a:lstStyle/>
          <a:p>
            <a:r>
              <a:rPr lang="fr-FR" sz="2800" dirty="0"/>
              <a:t>Définition de la relation client et de l’expérience client</a:t>
            </a:r>
          </a:p>
          <a:p>
            <a:r>
              <a:rPr lang="fr-FR" sz="2800" dirty="0"/>
              <a:t>Objectifs et enjeux de la réunion</a:t>
            </a:r>
          </a:p>
          <a:p>
            <a:r>
              <a:rPr lang="fr-FR" sz="2800" dirty="0"/>
              <a:t>Résultats enquêtes de satisfaction</a:t>
            </a:r>
          </a:p>
          <a:p>
            <a:r>
              <a:rPr lang="fr-FR" sz="2800" b="1" dirty="0"/>
              <a:t>Les points de vigilance</a:t>
            </a:r>
            <a:endParaRPr lang="fr-FR" sz="2800" dirty="0"/>
          </a:p>
        </p:txBody>
      </p:sp>
    </p:spTree>
    <p:extLst>
      <p:ext uri="{BB962C8B-B14F-4D97-AF65-F5344CB8AC3E}">
        <p14:creationId xmlns:p14="http://schemas.microsoft.com/office/powerpoint/2010/main" val="204856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58463"/>
            <a:ext cx="11029616" cy="1013800"/>
          </a:xfrm>
        </p:spPr>
        <p:txBody>
          <a:bodyPr>
            <a:normAutofit/>
          </a:bodyPr>
          <a:lstStyle/>
          <a:p>
            <a:r>
              <a:rPr lang="fr-FR" sz="3200" dirty="0"/>
              <a:t>OBJECTIFS ET ENJEUX DE LA </a:t>
            </a:r>
            <a:r>
              <a:rPr lang="fr-FR" sz="3200" dirty="0" err="1"/>
              <a:t>REUNIOn</a:t>
            </a:r>
            <a:endParaRPr lang="fr-FR" sz="3200" dirty="0"/>
          </a:p>
        </p:txBody>
      </p:sp>
      <p:sp>
        <p:nvSpPr>
          <p:cNvPr id="4" name="Espace réservé du contenu 3"/>
          <p:cNvSpPr txBox="1">
            <a:spLocks noGrp="1"/>
          </p:cNvSpPr>
          <p:nvPr>
            <p:ph idx="1"/>
          </p:nvPr>
        </p:nvSpPr>
        <p:spPr>
          <a:xfrm>
            <a:off x="672631" y="2006760"/>
            <a:ext cx="8732625" cy="4622804"/>
          </a:xfrm>
          <a:prstGeom prst="rect">
            <a:avLst/>
          </a:prstGeom>
          <a:noFill/>
        </p:spPr>
        <p:txBody>
          <a:bodyPr wrap="square" rtlCol="0">
            <a:spAutoFit/>
          </a:bodyPr>
          <a:lstStyle/>
          <a:p>
            <a:pPr>
              <a:buClr>
                <a:srgbClr val="7030A0"/>
              </a:buClr>
              <a:buNone/>
            </a:pPr>
            <a:r>
              <a:rPr lang="fr-FR" sz="2800" dirty="0">
                <a:latin typeface="+mj-lt"/>
              </a:rPr>
              <a:t>1/ Vous </a:t>
            </a:r>
            <a:r>
              <a:rPr lang="fr-FR" sz="2800" b="1" dirty="0">
                <a:latin typeface="+mj-lt"/>
              </a:rPr>
              <a:t>informer de la nouvelle vision</a:t>
            </a:r>
            <a:r>
              <a:rPr lang="fr-FR" sz="2800" dirty="0">
                <a:latin typeface="+mj-lt"/>
              </a:rPr>
              <a:t> / des nouveaux objectifs de NEST et vous faire y adhérer</a:t>
            </a:r>
          </a:p>
          <a:p>
            <a:pPr>
              <a:buClr>
                <a:srgbClr val="7030A0"/>
              </a:buClr>
              <a:buFont typeface="Wingdings" pitchFamily="2" charset="2"/>
              <a:buChar char="§"/>
            </a:pPr>
            <a:endParaRPr lang="fr-FR" sz="2800" dirty="0">
              <a:latin typeface="+mj-lt"/>
            </a:endParaRPr>
          </a:p>
          <a:p>
            <a:pPr>
              <a:buClr>
                <a:srgbClr val="7030A0"/>
              </a:buClr>
              <a:buNone/>
            </a:pPr>
            <a:r>
              <a:rPr lang="fr-FR" sz="2800" dirty="0">
                <a:latin typeface="+mj-lt"/>
              </a:rPr>
              <a:t>2/ Vous </a:t>
            </a:r>
            <a:r>
              <a:rPr lang="fr-FR" sz="2800" b="1" dirty="0">
                <a:latin typeface="+mj-lt"/>
              </a:rPr>
              <a:t>sensibiliser à l’importance de la relation client</a:t>
            </a:r>
            <a:r>
              <a:rPr lang="fr-FR" sz="2800" dirty="0">
                <a:latin typeface="+mj-lt"/>
              </a:rPr>
              <a:t> et de la mise en place d’actions de </a:t>
            </a:r>
            <a:r>
              <a:rPr lang="fr-FR" sz="2800" b="1" dirty="0">
                <a:latin typeface="+mj-lt"/>
              </a:rPr>
              <a:t>fidélisation</a:t>
            </a:r>
          </a:p>
          <a:p>
            <a:pPr>
              <a:buClr>
                <a:srgbClr val="7030A0"/>
              </a:buClr>
              <a:buFont typeface="Wingdings" pitchFamily="2" charset="2"/>
              <a:buChar char="§"/>
            </a:pPr>
            <a:endParaRPr lang="fr-FR" sz="2800" dirty="0">
              <a:latin typeface="+mj-lt"/>
            </a:endParaRPr>
          </a:p>
          <a:p>
            <a:pPr>
              <a:buClr>
                <a:srgbClr val="7030A0"/>
              </a:buClr>
              <a:buNone/>
            </a:pPr>
            <a:r>
              <a:rPr lang="fr-FR" sz="2800" dirty="0">
                <a:latin typeface="+mj-lt"/>
              </a:rPr>
              <a:t>3/ Partager avec vous </a:t>
            </a:r>
            <a:r>
              <a:rPr lang="fr-FR" sz="2800" b="1" dirty="0">
                <a:latin typeface="+mj-lt"/>
              </a:rPr>
              <a:t>des mesures rectificatives </a:t>
            </a:r>
            <a:r>
              <a:rPr lang="fr-FR" sz="2800" dirty="0">
                <a:latin typeface="+mj-lt"/>
              </a:rPr>
              <a:t>à mettre en place pour augmenter leur satisfaction et des </a:t>
            </a:r>
            <a:r>
              <a:rPr lang="fr-FR" sz="2800" b="1" dirty="0">
                <a:latin typeface="+mj-lt"/>
              </a:rPr>
              <a:t>techniques  de fidélisation</a:t>
            </a:r>
            <a:r>
              <a:rPr lang="fr-FR" sz="2800" dirty="0">
                <a:latin typeface="+mj-lt"/>
              </a:rPr>
              <a:t>/ rétention de la patientèle</a:t>
            </a:r>
          </a:p>
        </p:txBody>
      </p:sp>
      <p:sp>
        <p:nvSpPr>
          <p:cNvPr id="1026" name="AutoShape 2" descr="RÃ©sultat de recherche d'images pour &quot;objecti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a:srcRect/>
          <a:stretch>
            <a:fillRect/>
          </a:stretch>
        </p:blipFill>
        <p:spPr bwMode="auto">
          <a:xfrm>
            <a:off x="9155736" y="3004456"/>
            <a:ext cx="3036264" cy="258644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7652"/>
            <a:ext cx="11029616" cy="1013800"/>
          </a:xfrm>
        </p:spPr>
        <p:txBody>
          <a:bodyPr>
            <a:normAutofit/>
          </a:bodyPr>
          <a:lstStyle/>
          <a:p>
            <a:r>
              <a:rPr lang="fr-FR" sz="3200" dirty="0"/>
              <a:t>Qu’est ce que la relation client?</a:t>
            </a:r>
          </a:p>
        </p:txBody>
      </p:sp>
      <p:sp>
        <p:nvSpPr>
          <p:cNvPr id="4" name="ZoneTexte 3"/>
          <p:cNvSpPr txBox="1"/>
          <p:nvPr/>
        </p:nvSpPr>
        <p:spPr>
          <a:xfrm>
            <a:off x="418011" y="1907178"/>
            <a:ext cx="11129554" cy="1015663"/>
          </a:xfrm>
          <a:prstGeom prst="rect">
            <a:avLst/>
          </a:prstGeom>
          <a:noFill/>
        </p:spPr>
        <p:txBody>
          <a:bodyPr wrap="square" rtlCol="0">
            <a:spAutoFit/>
          </a:bodyPr>
          <a:lstStyle/>
          <a:p>
            <a:pPr algn="ctr"/>
            <a:r>
              <a:rPr lang="fr-FR" sz="2000" dirty="0">
                <a:latin typeface="Calibri" pitchFamily="34" charset="0"/>
              </a:rPr>
              <a:t>Placé au cœur des préoccupations des entreprises et s'affichant comme un élément incontournable pour le développement de l'activité économique des PME,  le client est un personnage avec lequel il faut réussir à établir une relation saine, pérenne et productive.</a:t>
            </a:r>
          </a:p>
        </p:txBody>
      </p:sp>
      <p:pic>
        <p:nvPicPr>
          <p:cNvPr id="5" name="Espace réservé du contenu 7">
            <a:extLst>
              <a:ext uri="{FF2B5EF4-FFF2-40B4-BE49-F238E27FC236}">
                <a16:creationId xmlns:a16="http://schemas.microsoft.com/office/drawing/2014/main" id="{D921CB64-75B9-4C47-B27D-38D7499AAD4B}"/>
              </a:ext>
            </a:extLst>
          </p:cNvPr>
          <p:cNvPicPr>
            <a:picLocks noGrp="1"/>
          </p:cNvPicPr>
          <p:nvPr>
            <p:ph sz="half" idx="1"/>
          </p:nvPr>
        </p:nvPicPr>
        <p:blipFill>
          <a:blip r:embed="rId2"/>
          <a:stretch>
            <a:fillRect/>
          </a:stretch>
        </p:blipFill>
        <p:spPr>
          <a:xfrm>
            <a:off x="6152608" y="3174274"/>
            <a:ext cx="5689283" cy="3204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352700" y="2952205"/>
            <a:ext cx="5682343" cy="2585323"/>
          </a:xfrm>
          <a:prstGeom prst="rect">
            <a:avLst/>
          </a:prstGeom>
          <a:noFill/>
        </p:spPr>
        <p:txBody>
          <a:bodyPr wrap="square" rtlCol="0">
            <a:spAutoFit/>
          </a:bodyPr>
          <a:lstStyle/>
          <a:p>
            <a:r>
              <a:rPr lang="fr-FR" b="1" dirty="0">
                <a:latin typeface="Calibri" pitchFamily="34" charset="0"/>
              </a:rPr>
              <a:t>Qu'est-ce que la relation client ?</a:t>
            </a:r>
          </a:p>
          <a:p>
            <a:r>
              <a:rPr lang="fr-FR" dirty="0">
                <a:latin typeface="Calibri" pitchFamily="34" charset="0"/>
              </a:rPr>
              <a:t>Sont englobées sous le concept de relation client toutes les solutions mises en œuvre par une entreprise pour satisfaire son client, </a:t>
            </a:r>
            <a:r>
              <a:rPr lang="fr-FR" b="1" u="sng" dirty="0">
                <a:latin typeface="Calibri" pitchFamily="34" charset="0"/>
              </a:rPr>
              <a:t>souvent à des fins de séduction, mais également à des fins de fidélisation</a:t>
            </a:r>
            <a:r>
              <a:rPr lang="fr-FR" dirty="0">
                <a:latin typeface="Calibri" pitchFamily="34" charset="0"/>
              </a:rPr>
              <a:t>. </a:t>
            </a:r>
          </a:p>
          <a:p>
            <a:endParaRPr lang="fr-FR" dirty="0">
              <a:latin typeface="Calibri" pitchFamily="34" charset="0"/>
            </a:endParaRPr>
          </a:p>
          <a:p>
            <a:r>
              <a:rPr lang="fr-FR" dirty="0">
                <a:latin typeface="Calibri" pitchFamily="34" charset="0"/>
              </a:rPr>
              <a:t>Placer le client au cœur de sa stratégie se révèle d'autant plus avantageux qu'il est en règle générale moins coûteux de fidéliser un client que d'en séduire un nouveau.</a:t>
            </a:r>
          </a:p>
        </p:txBody>
      </p:sp>
      <p:sp>
        <p:nvSpPr>
          <p:cNvPr id="7" name="ZoneTexte 6"/>
          <p:cNvSpPr txBox="1"/>
          <p:nvPr/>
        </p:nvSpPr>
        <p:spPr>
          <a:xfrm>
            <a:off x="274320" y="5534561"/>
            <a:ext cx="5682343" cy="1015663"/>
          </a:xfrm>
          <a:prstGeom prst="rect">
            <a:avLst/>
          </a:prstGeom>
          <a:noFill/>
        </p:spPr>
        <p:txBody>
          <a:bodyPr wrap="square" rtlCol="0">
            <a:spAutoFit/>
          </a:bodyPr>
          <a:lstStyle/>
          <a:p>
            <a:r>
              <a:rPr lang="fr-FR" sz="2000" i="1" dirty="0">
                <a:solidFill>
                  <a:srgbClr val="FF0000"/>
                </a:solidFill>
              </a:rPr>
              <a:t>BEAUCOUP DE CHOSES MISES EN PLACE CHEZ NEST EN CE SENS : Politique qualité, formation Hygiène, Développement du CRM, Enquêtes de satisfaction,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 ce que l’Expérience client ?</a:t>
            </a:r>
          </a:p>
        </p:txBody>
      </p:sp>
      <p:sp>
        <p:nvSpPr>
          <p:cNvPr id="3" name="Espace réservé du contenu 2"/>
          <p:cNvSpPr>
            <a:spLocks noGrp="1"/>
          </p:cNvSpPr>
          <p:nvPr>
            <p:ph idx="1"/>
          </p:nvPr>
        </p:nvSpPr>
        <p:spPr>
          <a:xfrm>
            <a:off x="372186" y="2037805"/>
            <a:ext cx="5911048" cy="4585063"/>
          </a:xfrm>
        </p:spPr>
        <p:txBody>
          <a:bodyPr>
            <a:noAutofit/>
          </a:bodyPr>
          <a:lstStyle/>
          <a:p>
            <a:pPr algn="ctr">
              <a:buNone/>
            </a:pPr>
            <a:r>
              <a:rPr lang="fr-FR" sz="2800" dirty="0">
                <a:latin typeface="+mn-lt"/>
              </a:rPr>
              <a:t>L’expérience client est  </a:t>
            </a:r>
            <a:r>
              <a:rPr lang="fr-FR" sz="2800" b="1" dirty="0">
                <a:latin typeface="+mn-lt"/>
                <a:hlinkClick r:id="rId2"/>
              </a:rPr>
              <a:t>la trace laissée dans la tête du client</a:t>
            </a:r>
            <a:r>
              <a:rPr lang="fr-FR" sz="2800" dirty="0">
                <a:latin typeface="+mn-lt"/>
              </a:rPr>
              <a:t> par l’ensemble des interactions que ce dernier a pu avoir avec la marque ou l’entreprise lors de son parcours AVANT, PENDANT ou APRES la consultation ou la prise en charge</a:t>
            </a:r>
          </a:p>
        </p:txBody>
      </p:sp>
      <p:pic>
        <p:nvPicPr>
          <p:cNvPr id="19457" name="Picture 1"/>
          <p:cNvPicPr>
            <a:picLocks noChangeAspect="1" noChangeArrowheads="1"/>
          </p:cNvPicPr>
          <p:nvPr/>
        </p:nvPicPr>
        <p:blipFill>
          <a:blip r:embed="rId3"/>
          <a:srcRect/>
          <a:stretch>
            <a:fillRect/>
          </a:stretch>
        </p:blipFill>
        <p:spPr bwMode="auto">
          <a:xfrm>
            <a:off x="6252210" y="1935207"/>
            <a:ext cx="5391150" cy="44767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Comment est mesurée la satisfaction client chez NEST?</a:t>
            </a:r>
          </a:p>
        </p:txBody>
      </p:sp>
      <p:sp>
        <p:nvSpPr>
          <p:cNvPr id="4" name="ZoneTexte 3"/>
          <p:cNvSpPr txBox="1"/>
          <p:nvPr/>
        </p:nvSpPr>
        <p:spPr>
          <a:xfrm>
            <a:off x="600892" y="1776550"/>
            <a:ext cx="10920549" cy="5355312"/>
          </a:xfrm>
          <a:prstGeom prst="rect">
            <a:avLst/>
          </a:prstGeom>
          <a:noFill/>
        </p:spPr>
        <p:txBody>
          <a:bodyPr wrap="square" rtlCol="0">
            <a:spAutoFit/>
          </a:bodyPr>
          <a:lstStyle/>
          <a:p>
            <a:r>
              <a:rPr lang="fr-FR" b="1" dirty="0"/>
              <a:t>La mesure de la satisfaction des patient NEST est un processus récemment mis en place , qui vise à faire ressortir 4 aspects :</a:t>
            </a:r>
          </a:p>
          <a:p>
            <a:endParaRPr lang="fr-FR" dirty="0"/>
          </a:p>
          <a:p>
            <a:pPr>
              <a:buFont typeface="Arial" pitchFamily="34" charset="0"/>
              <a:buChar char="•"/>
            </a:pPr>
            <a:r>
              <a:rPr lang="fr-FR" dirty="0"/>
              <a:t>Satisfaction par rapport à l’accueil (en termes de disponibilité, amabilité, discrétion)</a:t>
            </a:r>
          </a:p>
          <a:p>
            <a:endParaRPr lang="fr-FR" dirty="0"/>
          </a:p>
          <a:p>
            <a:pPr>
              <a:buFont typeface="Arial" pitchFamily="34" charset="0"/>
              <a:buChar char="•"/>
            </a:pPr>
            <a:r>
              <a:rPr lang="fr-FR" dirty="0"/>
              <a:t>Satisfaction par rapport à la qualité de prise en charge (délai d’attente à l’arrivée, qualité de la prise en charge par le médecin ou personnel soignant, la prise en charge de la douleur, le respect de l’intimité, la disponibilité et écoute du personnel soignant)</a:t>
            </a:r>
          </a:p>
          <a:p>
            <a:pPr>
              <a:buFont typeface="Arial" pitchFamily="34" charset="0"/>
              <a:buChar char="•"/>
            </a:pPr>
            <a:endParaRPr lang="fr-FR" dirty="0"/>
          </a:p>
          <a:p>
            <a:pPr>
              <a:buFont typeface="Arial" pitchFamily="34" charset="0"/>
              <a:buChar char="•"/>
            </a:pPr>
            <a:r>
              <a:rPr lang="fr-FR" dirty="0"/>
              <a:t>Satisfaction par rapport aux conditions générales du séjour (propreté de la chambre, le confort de la chambre, la qualité du linge fourni, la qualité et la variété des repas, les services proposés, le calme environnant, les conditions de visite des proches)</a:t>
            </a:r>
          </a:p>
          <a:p>
            <a:pPr>
              <a:buFont typeface="Arial" pitchFamily="34" charset="0"/>
              <a:buChar char="•"/>
            </a:pPr>
            <a:endParaRPr lang="fr-FR" dirty="0"/>
          </a:p>
          <a:p>
            <a:pPr>
              <a:buFont typeface="Arial" pitchFamily="34" charset="0"/>
              <a:buChar char="•"/>
            </a:pPr>
            <a:r>
              <a:rPr lang="fr-FR" dirty="0"/>
              <a:t>Probabilité de recommander NEST</a:t>
            </a:r>
          </a:p>
          <a:p>
            <a:endParaRPr lang="fr-FR" dirty="0"/>
          </a:p>
          <a:p>
            <a:r>
              <a:rPr lang="fr-FR" b="1" u="sng" dirty="0"/>
              <a:t>Moyens: </a:t>
            </a:r>
          </a:p>
          <a:p>
            <a:pPr>
              <a:buFont typeface="Arial" pitchFamily="34" charset="0"/>
              <a:buChar char="•"/>
            </a:pPr>
            <a:r>
              <a:rPr lang="fr-FR" dirty="0"/>
              <a:t>Emissions d’appels et administration d’un questionnaire de satisfaction à destination de tous les nouveaux patients</a:t>
            </a:r>
          </a:p>
          <a:p>
            <a:pPr>
              <a:buFont typeface="Arial" pitchFamily="34" charset="0"/>
              <a:buChar char="•"/>
            </a:pPr>
            <a:r>
              <a:rPr lang="fr-FR" dirty="0"/>
              <a:t>Remise d’un questionnaire de satisfaction à toutes les patientes ayant été hospitalisées chez NEST</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563" y="728282"/>
            <a:ext cx="11029616" cy="1013800"/>
          </a:xfrm>
        </p:spPr>
        <p:txBody>
          <a:bodyPr/>
          <a:lstStyle/>
          <a:p>
            <a:r>
              <a:rPr lang="fr-FR" dirty="0"/>
              <a:t>Résultats enquête de Satisfaction</a:t>
            </a:r>
          </a:p>
        </p:txBody>
      </p:sp>
      <p:sp>
        <p:nvSpPr>
          <p:cNvPr id="3" name="Espace réservé du contenu 2"/>
          <p:cNvSpPr>
            <a:spLocks noGrp="1"/>
          </p:cNvSpPr>
          <p:nvPr>
            <p:ph idx="1"/>
          </p:nvPr>
        </p:nvSpPr>
        <p:spPr>
          <a:xfrm>
            <a:off x="293809" y="2205368"/>
            <a:ext cx="11029616" cy="4260741"/>
          </a:xfrm>
        </p:spPr>
        <p:txBody>
          <a:bodyPr>
            <a:noAutofit/>
          </a:bodyPr>
          <a:lstStyle/>
          <a:p>
            <a:pPr>
              <a:buNone/>
            </a:pPr>
            <a:r>
              <a:rPr lang="fr-FR" sz="2800" b="1" u="sng" dirty="0">
                <a:latin typeface="Calibri" pitchFamily="34" charset="0"/>
              </a:rPr>
              <a:t>Une enquête de satisfaction menée auprès de +de 100 patients sur les 2 derniers mois, font ressortir les éléments suivants:</a:t>
            </a:r>
          </a:p>
          <a:p>
            <a:pPr lvl="2"/>
            <a:r>
              <a:rPr lang="fr-FR" sz="2400" dirty="0">
                <a:latin typeface="Calibri" pitchFamily="34" charset="0"/>
              </a:rPr>
              <a:t>Des patients globalement satisfaits par le service rendu par NEST et par leur prise en charge (quasiment 100%)</a:t>
            </a:r>
          </a:p>
          <a:p>
            <a:pPr lvl="2"/>
            <a:r>
              <a:rPr lang="fr-FR" sz="2400" dirty="0">
                <a:latin typeface="Calibri" pitchFamily="34" charset="0"/>
              </a:rPr>
              <a:t>Ces patients recommanderaient NEST</a:t>
            </a:r>
          </a:p>
          <a:p>
            <a:pPr>
              <a:buNone/>
            </a:pPr>
            <a:r>
              <a:rPr lang="fr-FR" sz="2800" b="1" u="sng" dirty="0">
                <a:latin typeface="Calibri" pitchFamily="34" charset="0"/>
              </a:rPr>
              <a:t>MAIS, sont à déplorer les points suivants :</a:t>
            </a:r>
          </a:p>
          <a:p>
            <a:pPr lvl="2">
              <a:buFont typeface="Wingdings" pitchFamily="2" charset="2"/>
              <a:buChar char="§"/>
            </a:pPr>
            <a:r>
              <a:rPr lang="fr-FR" sz="2400" dirty="0">
                <a:latin typeface="Calibri" pitchFamily="34" charset="0"/>
              </a:rPr>
              <a:t>Un temps d’attente trop long et une mauvaise gestion de la file d’attente</a:t>
            </a:r>
          </a:p>
          <a:p>
            <a:pPr lvl="2">
              <a:buFont typeface="Wingdings" pitchFamily="2" charset="2"/>
              <a:buChar char="§"/>
            </a:pPr>
            <a:r>
              <a:rPr lang="fr-FR" sz="2400" dirty="0">
                <a:latin typeface="Calibri" pitchFamily="34" charset="0"/>
              </a:rPr>
              <a:t>Bruits de couloirs / manque de calme environnant</a:t>
            </a:r>
          </a:p>
          <a:p>
            <a:pPr lvl="2">
              <a:buFont typeface="Wingdings" pitchFamily="2" charset="2"/>
              <a:buChar char="§"/>
            </a:pPr>
            <a:r>
              <a:rPr lang="fr-FR" sz="2400" dirty="0">
                <a:latin typeface="Calibri" pitchFamily="34" charset="0"/>
              </a:rPr>
              <a:t>L’accueil des patients, quelques fois inapproprié</a:t>
            </a:r>
          </a:p>
        </p:txBody>
      </p:sp>
      <p:pic>
        <p:nvPicPr>
          <p:cNvPr id="14338" name="Picture 2"/>
          <p:cNvPicPr>
            <a:picLocks noChangeAspect="1" noChangeArrowheads="1"/>
          </p:cNvPicPr>
          <p:nvPr/>
        </p:nvPicPr>
        <p:blipFill>
          <a:blip r:embed="rId2"/>
          <a:srcRect/>
          <a:stretch>
            <a:fillRect/>
          </a:stretch>
        </p:blipFill>
        <p:spPr bwMode="auto">
          <a:xfrm>
            <a:off x="10964032" y="2854506"/>
            <a:ext cx="1175716" cy="1116602"/>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10939055" y="5341213"/>
            <a:ext cx="1118246" cy="112490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8970" y="5447211"/>
            <a:ext cx="8673737" cy="1254034"/>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Nouvelle VISION / DYNAMIQUE NEST</a:t>
            </a:r>
          </a:p>
        </p:txBody>
      </p:sp>
      <p:sp>
        <p:nvSpPr>
          <p:cNvPr id="4" name="ZoneTexte 3"/>
          <p:cNvSpPr txBox="1"/>
          <p:nvPr/>
        </p:nvSpPr>
        <p:spPr>
          <a:xfrm>
            <a:off x="365760" y="1946365"/>
            <a:ext cx="5238206" cy="584775"/>
          </a:xfrm>
          <a:prstGeom prst="rect">
            <a:avLst/>
          </a:prstGeom>
          <a:noFill/>
        </p:spPr>
        <p:txBody>
          <a:bodyPr wrap="square" rtlCol="0">
            <a:spAutoFit/>
          </a:bodyPr>
          <a:lstStyle/>
          <a:p>
            <a:r>
              <a:rPr lang="fr-FR" sz="3200" u="sng" dirty="0"/>
              <a:t>Extrait de la Politique qualité:</a:t>
            </a:r>
          </a:p>
        </p:txBody>
      </p:sp>
      <p:sp>
        <p:nvSpPr>
          <p:cNvPr id="5" name="Rectangle 4"/>
          <p:cNvSpPr/>
          <p:nvPr/>
        </p:nvSpPr>
        <p:spPr>
          <a:xfrm>
            <a:off x="1859279" y="2634129"/>
            <a:ext cx="8695509" cy="2677656"/>
          </a:xfrm>
          <a:prstGeom prst="rect">
            <a:avLst/>
          </a:prstGeom>
        </p:spPr>
        <p:txBody>
          <a:bodyPr wrap="square">
            <a:spAutoFit/>
          </a:bodyPr>
          <a:lstStyle/>
          <a:p>
            <a:pPr lvl="0">
              <a:buFont typeface="Arial" pitchFamily="34" charset="0"/>
              <a:buChar char="•"/>
            </a:pPr>
            <a:r>
              <a:rPr lang="fr-FR" sz="2400" dirty="0"/>
              <a:t>Apporter à nos patients les meilleurs soins possibles tout en assurant une prise en charge dans </a:t>
            </a:r>
            <a:r>
              <a:rPr lang="fr-FR" sz="2400" dirty="0">
                <a:solidFill>
                  <a:srgbClr val="FF0000"/>
                </a:solidFill>
              </a:rPr>
              <a:t>des conditions optimales de sécurité et de confort ;</a:t>
            </a:r>
            <a:endParaRPr lang="fr-FR" sz="2400" dirty="0"/>
          </a:p>
          <a:p>
            <a:pPr lvl="0">
              <a:buFont typeface="Arial" pitchFamily="34" charset="0"/>
              <a:buChar char="•"/>
            </a:pPr>
            <a:r>
              <a:rPr lang="fr-FR" sz="2400" dirty="0"/>
              <a:t>Améliorer </a:t>
            </a:r>
            <a:r>
              <a:rPr lang="fr-FR" sz="2400" dirty="0">
                <a:solidFill>
                  <a:srgbClr val="FF0000"/>
                </a:solidFill>
              </a:rPr>
              <a:t>l’écoute, la satisfaction des exigences et des attentes de nos patients</a:t>
            </a:r>
            <a:r>
              <a:rPr lang="fr-FR" sz="2400" dirty="0"/>
              <a:t> et de leurs accompagnants ;</a:t>
            </a:r>
          </a:p>
          <a:p>
            <a:pPr lvl="0">
              <a:buFont typeface="Arial" pitchFamily="34" charset="0"/>
              <a:buChar char="•"/>
            </a:pPr>
            <a:r>
              <a:rPr lang="fr-FR" sz="2400" dirty="0">
                <a:solidFill>
                  <a:srgbClr val="FF0000"/>
                </a:solidFill>
              </a:rPr>
              <a:t>Optimiser l’organisation </a:t>
            </a:r>
            <a:r>
              <a:rPr lang="fr-FR" sz="2400" dirty="0"/>
              <a:t>et atteindre les objectifs de performance de l’entreprise ;</a:t>
            </a:r>
          </a:p>
        </p:txBody>
      </p:sp>
      <p:sp>
        <p:nvSpPr>
          <p:cNvPr id="6" name="Flèche droite 5"/>
          <p:cNvSpPr/>
          <p:nvPr/>
        </p:nvSpPr>
        <p:spPr>
          <a:xfrm>
            <a:off x="600856" y="5852160"/>
            <a:ext cx="757645"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ZoneTexte 6"/>
          <p:cNvSpPr txBox="1"/>
          <p:nvPr/>
        </p:nvSpPr>
        <p:spPr>
          <a:xfrm>
            <a:off x="1541383" y="5461728"/>
            <a:ext cx="7502434" cy="1200329"/>
          </a:xfrm>
          <a:prstGeom prst="rect">
            <a:avLst/>
          </a:prstGeom>
          <a:noFill/>
        </p:spPr>
        <p:txBody>
          <a:bodyPr wrap="square" rtlCol="0">
            <a:spAutoFit/>
          </a:bodyPr>
          <a:lstStyle/>
          <a:p>
            <a:r>
              <a:rPr lang="fr-FR" sz="2400" b="1" dirty="0">
                <a:solidFill>
                  <a:schemeClr val="bg1"/>
                </a:solidFill>
              </a:rPr>
              <a:t>La satisfaction client AU CŒUR de notre démarche qualité.  Toutes les actions stratégiques mises en place sont orientées dans ce sens .</a:t>
            </a:r>
          </a:p>
        </p:txBody>
      </p:sp>
      <p:pic>
        <p:nvPicPr>
          <p:cNvPr id="9" name="Picture 2" descr="RÃ©sultat de recherche d'images pour &quot;satisfaction client&quot;"/>
          <p:cNvPicPr>
            <a:picLocks noChangeAspect="1" noChangeArrowheads="1"/>
          </p:cNvPicPr>
          <p:nvPr/>
        </p:nvPicPr>
        <p:blipFill>
          <a:blip r:embed="rId2"/>
          <a:srcRect/>
          <a:stretch>
            <a:fillRect/>
          </a:stretch>
        </p:blipFill>
        <p:spPr bwMode="auto">
          <a:xfrm>
            <a:off x="9026434" y="5163900"/>
            <a:ext cx="2966183" cy="1694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sont les points de vigilance ?</a:t>
            </a:r>
          </a:p>
        </p:txBody>
      </p:sp>
      <p:sp>
        <p:nvSpPr>
          <p:cNvPr id="3" name="Espace réservé du contenu 2"/>
          <p:cNvSpPr>
            <a:spLocks noGrp="1"/>
          </p:cNvSpPr>
          <p:nvPr>
            <p:ph idx="1"/>
          </p:nvPr>
        </p:nvSpPr>
        <p:spPr>
          <a:xfrm>
            <a:off x="992775" y="2344679"/>
            <a:ext cx="9416249" cy="4513321"/>
          </a:xfrm>
        </p:spPr>
        <p:txBody>
          <a:bodyPr>
            <a:noAutofit/>
          </a:bodyPr>
          <a:lstStyle/>
          <a:p>
            <a:pPr>
              <a:buNone/>
            </a:pPr>
            <a:r>
              <a:rPr lang="fr-FR" sz="2400" b="1" dirty="0">
                <a:latin typeface="+mn-lt"/>
              </a:rPr>
              <a:t>ELEMENTS liés à la qualité de la prise en charge du patient et du prospect (qu’elle soit virtuelle ou réelle) /Registre de suivi de prospects</a:t>
            </a:r>
          </a:p>
          <a:p>
            <a:pPr>
              <a:buNone/>
            </a:pPr>
            <a:endParaRPr lang="fr-FR" sz="2400" b="1" dirty="0">
              <a:latin typeface="+mn-lt"/>
            </a:endParaRPr>
          </a:p>
          <a:p>
            <a:pPr>
              <a:buNone/>
            </a:pPr>
            <a:r>
              <a:rPr lang="fr-FR" sz="2400" b="1" dirty="0">
                <a:latin typeface="+mn-lt"/>
              </a:rPr>
              <a:t>ELEMENTS  liés à l’environnement (Organisation, calme , etc..)</a:t>
            </a:r>
          </a:p>
          <a:p>
            <a:pPr>
              <a:buNone/>
            </a:pPr>
            <a:endParaRPr lang="fr-FR" sz="2400" b="1" dirty="0">
              <a:latin typeface="+mn-lt"/>
            </a:endParaRPr>
          </a:p>
          <a:p>
            <a:pPr>
              <a:buNone/>
            </a:pPr>
            <a:endParaRPr lang="fr-FR" sz="2400" b="1" dirty="0">
              <a:latin typeface="+mn-lt"/>
            </a:endParaRPr>
          </a:p>
          <a:p>
            <a:pPr>
              <a:buNone/>
            </a:pPr>
            <a:r>
              <a:rPr lang="fr-FR" sz="2400" b="1" dirty="0">
                <a:latin typeface="+mn-lt"/>
              </a:rPr>
              <a:t>ELEMENTS liés au personnel (Présentation, relation avec le prospects et le client, </a:t>
            </a:r>
          </a:p>
          <a:p>
            <a:pPr>
              <a:buNone/>
            </a:pPr>
            <a:endParaRPr lang="fr-FR" sz="2400" b="1" dirty="0">
              <a:latin typeface="+mn-lt"/>
            </a:endParaRPr>
          </a:p>
          <a:p>
            <a:endParaRPr lang="fr-FR" sz="2400" b="1" dirty="0">
              <a:latin typeface="+mn-lt"/>
            </a:endParaRPr>
          </a:p>
        </p:txBody>
      </p:sp>
    </p:spTree>
  </p:cSld>
  <p:clrMapOvr>
    <a:masterClrMapping/>
  </p:clrMapOvr>
</p:sld>
</file>

<file path=ppt/theme/theme1.xml><?xml version="1.0" encoding="utf-8"?>
<a:theme xmlns:a="http://schemas.openxmlformats.org/drawingml/2006/main" name="Dividend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TM03457464[[fn=Dividende]]</Template>
  <TotalTime>28556</TotalTime>
  <Words>860</Words>
  <Application>Microsoft Office PowerPoint</Application>
  <PresentationFormat>Grand écran</PresentationFormat>
  <Paragraphs>93</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Gill Sans MT</vt:lpstr>
      <vt:lpstr>Minion Pro</vt:lpstr>
      <vt:lpstr>Wingdings</vt:lpstr>
      <vt:lpstr>Wingdings 2</vt:lpstr>
      <vt:lpstr>Dividende</vt:lpstr>
      <vt:lpstr>REUNION: ACCUEIL, ORIENTATION, RELATION CLIENT</vt:lpstr>
      <vt:lpstr>PLAN</vt:lpstr>
      <vt:lpstr>OBJECTIFS ET ENJEUX DE LA REUNIOn</vt:lpstr>
      <vt:lpstr>Qu’est ce que la relation client?</vt:lpstr>
      <vt:lpstr>Qu’est ce que l’Expérience client ?</vt:lpstr>
      <vt:lpstr>Comment est mesurée la satisfaction client chez NEST?</vt:lpstr>
      <vt:lpstr>Résultats enquête de Satisfaction</vt:lpstr>
      <vt:lpstr>Nouvelle VISION / DYNAMIQUE NEST</vt:lpstr>
      <vt:lpstr>Quels sont les points de vigilance ?</vt:lpstr>
      <vt:lpstr>Quels sont les axes d’amélioration de NEST?</vt:lpstr>
      <vt:lpstr>Présentation PowerPoint</vt:lpstr>
      <vt:lpstr>PROCEDURE DE CONTRÔLE MISE EN PLACE dèS AUJOURD’HUI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cp:lastModifiedBy>
  <cp:revision>145</cp:revision>
  <dcterms:created xsi:type="dcterms:W3CDTF">2017-05-22T14:42:53Z</dcterms:created>
  <dcterms:modified xsi:type="dcterms:W3CDTF">2019-11-07T16:32:53Z</dcterms:modified>
</cp:coreProperties>
</file>