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275" r:id="rId8"/>
    <p:sldId id="263" r:id="rId9"/>
    <p:sldId id="262" r:id="rId10"/>
    <p:sldId id="277" r:id="rId11"/>
    <p:sldId id="278" r:id="rId12"/>
    <p:sldId id="276" r:id="rId13"/>
    <p:sldId id="279" r:id="rId14"/>
    <p:sldId id="280" r:id="rId15"/>
    <p:sldId id="281" r:id="rId16"/>
    <p:sldId id="264" r:id="rId17"/>
    <p:sldId id="274" r:id="rId18"/>
    <p:sldId id="265" r:id="rId19"/>
    <p:sldId id="266" r:id="rId20"/>
    <p:sldId id="267" r:id="rId21"/>
    <p:sldId id="268" r:id="rId22"/>
    <p:sldId id="269" r:id="rId23"/>
    <p:sldId id="270" r:id="rId24"/>
    <p:sldId id="271" r:id="rId25"/>
    <p:sldId id="272" r:id="rId26"/>
    <p:sldId id="273" r:id="rId27"/>
  </p:sldIdLst>
  <p:sldSz cx="12192000" cy="6858000"/>
  <p:notesSz cx="7102475"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508B"/>
    <a:srgbClr val="ADE67F"/>
    <a:srgbClr val="AD599B"/>
    <a:srgbClr val="9FDF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62" autoAdjust="0"/>
    <p:restoredTop sz="94660"/>
  </p:normalViewPr>
  <p:slideViewPr>
    <p:cSldViewPr snapToGrid="0">
      <p:cViewPr varScale="1">
        <p:scale>
          <a:sx n="72" d="100"/>
          <a:sy n="72" d="100"/>
        </p:scale>
        <p:origin x="732" y="96"/>
      </p:cViewPr>
      <p:guideLst>
        <p:guide orient="horz" pos="2160"/>
        <p:guide pos="3840"/>
      </p:guideLst>
    </p:cSldViewPr>
  </p:slideViewPr>
  <p:notesTextViewPr>
    <p:cViewPr>
      <p:scale>
        <a:sx n="1" d="1"/>
        <a:sy n="1" d="1"/>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71CA26D4-A47A-4E41-8047-CDD3A9B6806D}"/>
              </a:ext>
            </a:extLst>
          </p:cNvPr>
          <p:cNvSpPr>
            <a:spLocks noGrp="1"/>
          </p:cNvSpPr>
          <p:nvPr>
            <p:ph type="hdr" sz="quarter"/>
          </p:nvPr>
        </p:nvSpPr>
        <p:spPr>
          <a:xfrm>
            <a:off x="1" y="0"/>
            <a:ext cx="3077739" cy="513508"/>
          </a:xfrm>
          <a:prstGeom prst="rect">
            <a:avLst/>
          </a:prstGeom>
        </p:spPr>
        <p:txBody>
          <a:bodyPr vert="horz" lIns="99058" tIns="49529" rIns="99058" bIns="49529" rtlCol="0"/>
          <a:lstStyle>
            <a:lvl1pPr algn="l">
              <a:defRPr sz="1300"/>
            </a:lvl1pPr>
          </a:lstStyle>
          <a:p>
            <a:endParaRPr lang="fr-FR"/>
          </a:p>
        </p:txBody>
      </p:sp>
      <p:sp>
        <p:nvSpPr>
          <p:cNvPr id="3" name="Espace réservé de la date 2">
            <a:extLst>
              <a:ext uri="{FF2B5EF4-FFF2-40B4-BE49-F238E27FC236}">
                <a16:creationId xmlns:a16="http://schemas.microsoft.com/office/drawing/2014/main" id="{038D9AB1-002F-4715-863B-172190BFC7D7}"/>
              </a:ext>
            </a:extLst>
          </p:cNvPr>
          <p:cNvSpPr>
            <a:spLocks noGrp="1"/>
          </p:cNvSpPr>
          <p:nvPr>
            <p:ph type="dt" sz="quarter" idx="1"/>
          </p:nvPr>
        </p:nvSpPr>
        <p:spPr>
          <a:xfrm>
            <a:off x="4023093" y="0"/>
            <a:ext cx="3077739" cy="513508"/>
          </a:xfrm>
          <a:prstGeom prst="rect">
            <a:avLst/>
          </a:prstGeom>
        </p:spPr>
        <p:txBody>
          <a:bodyPr vert="horz" lIns="99058" tIns="49529" rIns="99058" bIns="49529" rtlCol="0"/>
          <a:lstStyle>
            <a:lvl1pPr algn="r">
              <a:defRPr sz="1300"/>
            </a:lvl1pPr>
          </a:lstStyle>
          <a:p>
            <a:fld id="{2843C824-68A1-46FF-A739-CF52ED292016}" type="datetimeFigureOut">
              <a:rPr lang="fr-FR" smtClean="0"/>
              <a:pPr/>
              <a:t>04/11/2019</a:t>
            </a:fld>
            <a:endParaRPr lang="fr-FR"/>
          </a:p>
        </p:txBody>
      </p:sp>
      <p:sp>
        <p:nvSpPr>
          <p:cNvPr id="4" name="Espace réservé du pied de page 3">
            <a:extLst>
              <a:ext uri="{FF2B5EF4-FFF2-40B4-BE49-F238E27FC236}">
                <a16:creationId xmlns:a16="http://schemas.microsoft.com/office/drawing/2014/main" id="{B2FF86ED-7BE8-4419-9B9C-3D79AD8556E5}"/>
              </a:ext>
            </a:extLst>
          </p:cNvPr>
          <p:cNvSpPr>
            <a:spLocks noGrp="1"/>
          </p:cNvSpPr>
          <p:nvPr>
            <p:ph type="ftr" sz="quarter" idx="2"/>
          </p:nvPr>
        </p:nvSpPr>
        <p:spPr>
          <a:xfrm>
            <a:off x="1" y="9721108"/>
            <a:ext cx="3077739" cy="513507"/>
          </a:xfrm>
          <a:prstGeom prst="rect">
            <a:avLst/>
          </a:prstGeom>
        </p:spPr>
        <p:txBody>
          <a:bodyPr vert="horz" lIns="99058" tIns="49529" rIns="99058" bIns="49529" rtlCol="0" anchor="b"/>
          <a:lstStyle>
            <a:lvl1pPr algn="l">
              <a:defRPr sz="1300"/>
            </a:lvl1pPr>
          </a:lstStyle>
          <a:p>
            <a:endParaRPr lang="fr-FR"/>
          </a:p>
        </p:txBody>
      </p:sp>
      <p:sp>
        <p:nvSpPr>
          <p:cNvPr id="5" name="Espace réservé du numéro de diapositive 4">
            <a:extLst>
              <a:ext uri="{FF2B5EF4-FFF2-40B4-BE49-F238E27FC236}">
                <a16:creationId xmlns:a16="http://schemas.microsoft.com/office/drawing/2014/main" id="{3E60619C-A178-4679-A9EF-977CB08225C5}"/>
              </a:ext>
            </a:extLst>
          </p:cNvPr>
          <p:cNvSpPr>
            <a:spLocks noGrp="1"/>
          </p:cNvSpPr>
          <p:nvPr>
            <p:ph type="sldNum" sz="quarter" idx="3"/>
          </p:nvPr>
        </p:nvSpPr>
        <p:spPr>
          <a:xfrm>
            <a:off x="4023093" y="9721108"/>
            <a:ext cx="3077739" cy="513507"/>
          </a:xfrm>
          <a:prstGeom prst="rect">
            <a:avLst/>
          </a:prstGeom>
        </p:spPr>
        <p:txBody>
          <a:bodyPr vert="horz" lIns="99058" tIns="49529" rIns="99058" bIns="49529" rtlCol="0" anchor="b"/>
          <a:lstStyle>
            <a:lvl1pPr algn="r">
              <a:defRPr sz="1300"/>
            </a:lvl1pPr>
          </a:lstStyle>
          <a:p>
            <a:fld id="{EBCC5692-C6F7-4559-959F-608F4413AD54}" type="slidenum">
              <a:rPr lang="fr-FR" smtClean="0"/>
              <a:pPr/>
              <a:t>‹N°›</a:t>
            </a:fld>
            <a:endParaRPr lang="fr-FR"/>
          </a:p>
        </p:txBody>
      </p:sp>
    </p:spTree>
    <p:extLst>
      <p:ext uri="{BB962C8B-B14F-4D97-AF65-F5344CB8AC3E}">
        <p14:creationId xmlns:p14="http://schemas.microsoft.com/office/powerpoint/2010/main" val="24842414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77739" cy="513508"/>
          </a:xfrm>
          <a:prstGeom prst="rect">
            <a:avLst/>
          </a:prstGeom>
        </p:spPr>
        <p:txBody>
          <a:bodyPr vert="horz" lIns="99058" tIns="49529" rIns="99058" bIns="49529" rtlCol="0"/>
          <a:lstStyle>
            <a:lvl1pPr algn="l">
              <a:defRPr sz="1300"/>
            </a:lvl1pPr>
          </a:lstStyle>
          <a:p>
            <a:endParaRPr lang="fr-FR"/>
          </a:p>
        </p:txBody>
      </p:sp>
      <p:sp>
        <p:nvSpPr>
          <p:cNvPr id="3" name="Espace réservé de la date 2"/>
          <p:cNvSpPr>
            <a:spLocks noGrp="1"/>
          </p:cNvSpPr>
          <p:nvPr>
            <p:ph type="dt" idx="1"/>
          </p:nvPr>
        </p:nvSpPr>
        <p:spPr>
          <a:xfrm>
            <a:off x="4023093" y="0"/>
            <a:ext cx="3077739" cy="513508"/>
          </a:xfrm>
          <a:prstGeom prst="rect">
            <a:avLst/>
          </a:prstGeom>
        </p:spPr>
        <p:txBody>
          <a:bodyPr vert="horz" lIns="99058" tIns="49529" rIns="99058" bIns="49529" rtlCol="0"/>
          <a:lstStyle>
            <a:lvl1pPr algn="r">
              <a:defRPr sz="1300"/>
            </a:lvl1pPr>
          </a:lstStyle>
          <a:p>
            <a:fld id="{2D77951D-8860-4651-A876-1ED7B81BAC0B}" type="datetimeFigureOut">
              <a:rPr lang="fr-FR" smtClean="0"/>
              <a:pPr/>
              <a:t>04/11/2019</a:t>
            </a:fld>
            <a:endParaRPr lang="fr-FR"/>
          </a:p>
        </p:txBody>
      </p:sp>
      <p:sp>
        <p:nvSpPr>
          <p:cNvPr id="4" name="Espace réservé de l'image des diapositives 3"/>
          <p:cNvSpPr>
            <a:spLocks noGrp="1" noRot="1" noChangeAspect="1"/>
          </p:cNvSpPr>
          <p:nvPr>
            <p:ph type="sldImg" idx="2"/>
          </p:nvPr>
        </p:nvSpPr>
        <p:spPr>
          <a:xfrm>
            <a:off x="482600" y="1279525"/>
            <a:ext cx="6138863" cy="3454400"/>
          </a:xfrm>
          <a:prstGeom prst="rect">
            <a:avLst/>
          </a:prstGeom>
          <a:noFill/>
          <a:ln w="12700">
            <a:solidFill>
              <a:prstClr val="black"/>
            </a:solidFill>
          </a:ln>
        </p:spPr>
        <p:txBody>
          <a:bodyPr vert="horz" lIns="99058" tIns="49529" rIns="99058" bIns="49529" rtlCol="0" anchor="ctr"/>
          <a:lstStyle/>
          <a:p>
            <a:endParaRPr lang="fr-FR"/>
          </a:p>
        </p:txBody>
      </p:sp>
      <p:sp>
        <p:nvSpPr>
          <p:cNvPr id="5" name="Espace réservé des notes 4"/>
          <p:cNvSpPr>
            <a:spLocks noGrp="1"/>
          </p:cNvSpPr>
          <p:nvPr>
            <p:ph type="body" sz="quarter" idx="3"/>
          </p:nvPr>
        </p:nvSpPr>
        <p:spPr>
          <a:xfrm>
            <a:off x="710248" y="4925408"/>
            <a:ext cx="5681980" cy="4029879"/>
          </a:xfrm>
          <a:prstGeom prst="rect">
            <a:avLst/>
          </a:prstGeom>
        </p:spPr>
        <p:txBody>
          <a:bodyPr vert="horz" lIns="99058" tIns="49529" rIns="99058" bIns="49529"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721108"/>
            <a:ext cx="3077739" cy="513507"/>
          </a:xfrm>
          <a:prstGeom prst="rect">
            <a:avLst/>
          </a:prstGeom>
        </p:spPr>
        <p:txBody>
          <a:bodyPr vert="horz" lIns="99058" tIns="49529" rIns="99058" bIns="49529"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4023093" y="9721108"/>
            <a:ext cx="3077739" cy="513507"/>
          </a:xfrm>
          <a:prstGeom prst="rect">
            <a:avLst/>
          </a:prstGeom>
        </p:spPr>
        <p:txBody>
          <a:bodyPr vert="horz" lIns="99058" tIns="49529" rIns="99058" bIns="49529" rtlCol="0" anchor="b"/>
          <a:lstStyle>
            <a:lvl1pPr algn="r">
              <a:defRPr sz="1300"/>
            </a:lvl1pPr>
          </a:lstStyle>
          <a:p>
            <a:fld id="{480FAEE7-456F-49F2-8B9A-461C094C4C14}" type="slidenum">
              <a:rPr lang="fr-FR" smtClean="0"/>
              <a:pPr/>
              <a:t>‹N°›</a:t>
            </a:fld>
            <a:endParaRPr lang="fr-FR"/>
          </a:p>
        </p:txBody>
      </p:sp>
    </p:spTree>
    <p:extLst>
      <p:ext uri="{BB962C8B-B14F-4D97-AF65-F5344CB8AC3E}">
        <p14:creationId xmlns:p14="http://schemas.microsoft.com/office/powerpoint/2010/main" val="2558374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baseline="0">
                <a:solidFill>
                  <a:srgbClr val="7F508B"/>
                </a:solidFill>
                <a:latin typeface="Minion Pro" panose="02040503050306020203" pitchFamily="18" charset="0"/>
              </a:defRPr>
            </a:lvl1pPr>
          </a:lstStyle>
          <a:p>
            <a:r>
              <a:rPr lang="fr-FR" dirty="0"/>
              <a:t>Modifiez le style du titre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baseline="0">
                <a:solidFill>
                  <a:srgbClr val="ADE67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Modifier le style des sous-titres du masque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baseline="0">
                <a:solidFill>
                  <a:schemeClr val="bg1"/>
                </a:solidFill>
              </a:defRPr>
            </a:lvl1pPr>
          </a:lstStyle>
          <a:p>
            <a:fld id="{B61BEF0D-F0BB-DE4B-95CE-6DB70DBA9567}" type="datetimeFigureOut">
              <a:rPr lang="en-US" smtClean="0"/>
              <a:pPr/>
              <a:t>11/4/2019</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baseline="0">
                <a:solidFill>
                  <a:schemeClr val="bg1"/>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baseline="0">
                <a:solidFill>
                  <a:schemeClr val="bg1"/>
                </a:solidFill>
              </a:defRPr>
            </a:lvl1pPr>
          </a:lstStyle>
          <a:p>
            <a:fld id="{D57F1E4F-1CFF-5643-939E-217C01CDF565}" type="slidenum">
              <a:rPr lang="en-US" smtClean="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lvl1pPr>
              <a:defRPr baseline="0">
                <a:solidFill>
                  <a:schemeClr val="bg1"/>
                </a:solidFill>
                <a:latin typeface="Minion Pro" panose="02040503050306020203" pitchFamily="18" charset="0"/>
              </a:defRPr>
            </a:lvl1pPr>
          </a:lstStyle>
          <a:p>
            <a:r>
              <a:rPr lang="fr-FR" dirty="0"/>
              <a:t>Modifiez le style du titre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a:t>
            </a:fld>
            <a:endParaRPr lang="en-US" dirty="0"/>
          </a:p>
        </p:txBody>
      </p:sp>
      <p:sp>
        <p:nvSpPr>
          <p:cNvPr id="9" name="Text Placeholder 2">
            <a:extLst>
              <a:ext uri="{FF2B5EF4-FFF2-40B4-BE49-F238E27FC236}">
                <a16:creationId xmlns:a16="http://schemas.microsoft.com/office/drawing/2014/main" id="{DF704B3F-3C1F-4870-AABA-05600D00D6BE}"/>
              </a:ext>
            </a:extLst>
          </p:cNvPr>
          <p:cNvSpPr>
            <a:spLocks noGrp="1"/>
          </p:cNvSpPr>
          <p:nvPr>
            <p:ph idx="1"/>
          </p:nvPr>
        </p:nvSpPr>
        <p:spPr>
          <a:xfrm>
            <a:off x="581192" y="2336003"/>
            <a:ext cx="11029616" cy="3522794"/>
          </a:xfrm>
          <a:prstGeom prst="rect">
            <a:avLst/>
          </a:prstGeom>
        </p:spPr>
        <p:txBody>
          <a:bodyPr vert="horz" lIns="91440" tIns="45720" rIns="91440" bIns="45720" rtlCol="0" anchor="ctr">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baseline="0">
                <a:solidFill>
                  <a:srgbClr val="7F508B"/>
                </a:solidFill>
                <a:latin typeface="Minion Pro" panose="02040503050306020203" pitchFamily="18" charset="0"/>
              </a:defRPr>
            </a:lvl1pPr>
          </a:lstStyle>
          <a:p>
            <a:r>
              <a:rPr lang="fr-FR" dirty="0"/>
              <a:t>Modifiez le style du titre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baseline="0">
                <a:solidFill>
                  <a:srgbClr val="ADE67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Modifier les styles du texte du masque</a:t>
            </a:r>
          </a:p>
        </p:txBody>
      </p:sp>
      <p:sp>
        <p:nvSpPr>
          <p:cNvPr id="4" name="Date Placeholder 3"/>
          <p:cNvSpPr>
            <a:spLocks noGrp="1"/>
          </p:cNvSpPr>
          <p:nvPr>
            <p:ph type="dt" sz="half" idx="10"/>
          </p:nvPr>
        </p:nvSpPr>
        <p:spPr/>
        <p:txBody>
          <a:bodyPr/>
          <a:lstStyle>
            <a:lvl1pPr>
              <a:defRPr baseline="0">
                <a:solidFill>
                  <a:schemeClr val="bg1"/>
                </a:solidFill>
              </a:defRPr>
            </a:lvl1pPr>
          </a:lstStyle>
          <a:p>
            <a:fld id="{B61BEF0D-F0BB-DE4B-95CE-6DB70DBA9567}" type="datetimeFigureOut">
              <a:rPr lang="en-US" smtClean="0"/>
              <a:pPr/>
              <a:t>11/4/2019</a:t>
            </a:fld>
            <a:endParaRPr lang="en-US" dirty="0"/>
          </a:p>
        </p:txBody>
      </p:sp>
      <p:sp>
        <p:nvSpPr>
          <p:cNvPr id="5" name="Footer Placeholder 4"/>
          <p:cNvSpPr>
            <a:spLocks noGrp="1"/>
          </p:cNvSpPr>
          <p:nvPr>
            <p:ph type="ftr" sz="quarter" idx="11"/>
          </p:nvPr>
        </p:nvSpPr>
        <p:spPr/>
        <p:txBody>
          <a:bodyPr/>
          <a:lstStyle>
            <a:lvl1pPr>
              <a:defRPr baseline="0">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bg1"/>
                </a:solidFill>
              </a:defRPr>
            </a:lvl1pPr>
          </a:lstStyle>
          <a:p>
            <a:fld id="{D57F1E4F-1CFF-5643-939E-217C01CDF565}" type="slidenum">
              <a:rPr lang="en-US" smtClean="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lvl1pPr>
              <a:defRPr baseline="0">
                <a:latin typeface="Minion Pro" panose="02040503050306020203" pitchFamily="18" charset="0"/>
              </a:defRPr>
            </a:lvl1pPr>
          </a:lstStyle>
          <a:p>
            <a:r>
              <a:rPr lang="fr-FR" dirty="0"/>
              <a:t>Modifiez le style du titre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lvl1pPr>
              <a:defRPr baseline="0">
                <a:latin typeface="Minion Pro" panose="02040503050306020203" pitchFamily="18" charset="0"/>
              </a:defRPr>
            </a:lvl1pPr>
          </a:lstStyle>
          <a:p>
            <a:r>
              <a:rPr lang="fr-FR" dirty="0"/>
              <a:t>Modifiez le style du titre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baseline="0">
                <a:solidFill>
                  <a:srgbClr val="ADE67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4" name="Content Placeholder 3"/>
          <p:cNvSpPr>
            <a:spLocks noGrp="1"/>
          </p:cNvSpPr>
          <p:nvPr>
            <p:ph sz="half" idx="2"/>
          </p:nvPr>
        </p:nvSpPr>
        <p:spPr>
          <a:xfrm>
            <a:off x="581194" y="2926052"/>
            <a:ext cx="5393100" cy="2934999"/>
          </a:xfrm>
        </p:spPr>
        <p:txBody>
          <a:bodyPr anchor="t">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baseline="0">
                <a:solidFill>
                  <a:srgbClr val="ADE67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6" name="Content Placeholder 5"/>
          <p:cNvSpPr>
            <a:spLocks noGrp="1"/>
          </p:cNvSpPr>
          <p:nvPr>
            <p:ph sz="quarter" idx="4"/>
          </p:nvPr>
        </p:nvSpPr>
        <p:spPr>
          <a:xfrm>
            <a:off x="6217709" y="2926052"/>
            <a:ext cx="5393100" cy="2934999"/>
          </a:xfrm>
        </p:spPr>
        <p:txBody>
          <a:bodyPr anchor="t">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lvl1pPr>
              <a:defRPr baseline="0">
                <a:latin typeface="Minion Pro" panose="02040503050306020203" pitchFamily="18" charset="0"/>
              </a:defRPr>
            </a:lvl1pPr>
          </a:lstStyle>
          <a:p>
            <a:r>
              <a:rPr lang="fr-FR" dirty="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baseline="0">
                <a:solidFill>
                  <a:srgbClr val="7F508B"/>
                </a:solidFill>
                <a:latin typeface="Minion Pro" panose="02040503050306020203" pitchFamily="18" charset="0"/>
              </a:defRPr>
            </a:lvl1pPr>
          </a:lstStyle>
          <a:p>
            <a:fld id="{B61BEF0D-F0BB-DE4B-95CE-6DB70DBA9567}" type="datetimeFigureOut">
              <a:rPr lang="en-US" smtClean="0"/>
              <a:pPr/>
              <a:t>11/4/2019</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baseline="0">
                <a:solidFill>
                  <a:srgbClr val="7F508B"/>
                </a:solidFill>
                <a:latin typeface="Minion Pro" panose="02040503050306020203" pitchFamily="18" charset="0"/>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baseline="0">
                <a:solidFill>
                  <a:srgbClr val="7F508B"/>
                </a:solidFill>
                <a:latin typeface="Minion Pro" panose="02040503050306020203" pitchFamily="18" charset="0"/>
              </a:defRPr>
            </a:lvl1pPr>
          </a:lstStyle>
          <a:p>
            <a:fld id="{D57F1E4F-1CFF-5643-939E-217C01CDF565}" type="slidenum">
              <a:rPr lang="en-US" smtClean="0"/>
              <a:pPr/>
              <a:t>‹N°›</a:t>
            </a:fld>
            <a:endParaRPr lang="en-US" dirty="0"/>
          </a:p>
        </p:txBody>
      </p:sp>
      <p:sp>
        <p:nvSpPr>
          <p:cNvPr id="9" name="Rectangle 8"/>
          <p:cNvSpPr/>
          <p:nvPr/>
        </p:nvSpPr>
        <p:spPr>
          <a:xfrm>
            <a:off x="446534" y="457200"/>
            <a:ext cx="3703320" cy="9499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rgbClr val="ADE67F"/>
          </a:solidFill>
          <a:ln>
            <a:noFill/>
          </a:ln>
          <a:effectLst/>
        </p:spPr>
        <p:style>
          <a:lnRef idx="1">
            <a:schemeClr val="accent1"/>
          </a:lnRef>
          <a:fillRef idx="3">
            <a:schemeClr val="accent1"/>
          </a:fillRef>
          <a:effectRef idx="2">
            <a:schemeClr val="accent1"/>
          </a:effectRef>
          <a:fontRef idx="minor">
            <a:schemeClr val="lt1"/>
          </a:fontRef>
        </p:style>
      </p:sp>
      <p:pic>
        <p:nvPicPr>
          <p:cNvPr id="12" name="Image 11">
            <a:extLst>
              <a:ext uri="{FF2B5EF4-FFF2-40B4-BE49-F238E27FC236}">
                <a16:creationId xmlns:a16="http://schemas.microsoft.com/office/drawing/2014/main" id="{CA8F0701-0B10-46B1-852F-CC5B25B3C14F}"/>
              </a:ext>
            </a:extLst>
          </p:cNvPr>
          <p:cNvPicPr>
            <a:picLocks noChangeAspect="1"/>
          </p:cNvPicPr>
          <p:nvPr userDrawn="1"/>
        </p:nvPicPr>
        <p:blipFill>
          <a:blip r:embed="rId9"/>
          <a:stretch>
            <a:fillRect/>
          </a:stretch>
        </p:blipFill>
        <p:spPr>
          <a:xfrm>
            <a:off x="446534" y="17065"/>
            <a:ext cx="1486769" cy="4319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800" kern="1200" baseline="0">
          <a:solidFill>
            <a:srgbClr val="7F508B"/>
          </a:solidFill>
          <a:latin typeface="Minion Pro" panose="02040503050306020203" pitchFamily="18" charset="0"/>
          <a:ea typeface="+mn-ea"/>
          <a:cs typeface="+mn-cs"/>
        </a:defRPr>
      </a:lvl1pPr>
      <a:lvl2pPr marL="630000" indent="-306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600" kern="1200" baseline="0">
          <a:solidFill>
            <a:srgbClr val="7F508B"/>
          </a:solidFill>
          <a:latin typeface="Minion Pro" panose="02040503050306020203" pitchFamily="18" charset="0"/>
          <a:ea typeface="+mn-ea"/>
          <a:cs typeface="+mn-cs"/>
        </a:defRPr>
      </a:lvl2pPr>
      <a:lvl3pPr marL="900000" indent="-270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400" kern="1200" baseline="0">
          <a:solidFill>
            <a:srgbClr val="7F508B"/>
          </a:solidFill>
          <a:latin typeface="Minion Pro" panose="02040503050306020203" pitchFamily="18" charset="0"/>
          <a:ea typeface="+mn-ea"/>
          <a:cs typeface="+mn-cs"/>
        </a:defRPr>
      </a:lvl3pPr>
      <a:lvl4pPr marL="1242000" indent="-234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200" kern="1200" baseline="0">
          <a:solidFill>
            <a:srgbClr val="7F508B"/>
          </a:solidFill>
          <a:latin typeface="Minion Pro" panose="02040503050306020203" pitchFamily="18" charset="0"/>
          <a:ea typeface="+mn-ea"/>
          <a:cs typeface="+mn-cs"/>
        </a:defRPr>
      </a:lvl4pPr>
      <a:lvl5pPr marL="1602000" indent="-234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200" kern="1200" baseline="0">
          <a:solidFill>
            <a:srgbClr val="7F508B"/>
          </a:solidFill>
          <a:latin typeface="Minion Pro" panose="02040503050306020203" pitchFamily="18"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B2DBFF-F7BA-4AB3-A00B-3C0510CFA1DA}"/>
              </a:ext>
            </a:extLst>
          </p:cNvPr>
          <p:cNvSpPr>
            <a:spLocks noGrp="1"/>
          </p:cNvSpPr>
          <p:nvPr>
            <p:ph type="ctrTitle"/>
          </p:nvPr>
        </p:nvSpPr>
        <p:spPr>
          <a:xfrm>
            <a:off x="525772" y="1408359"/>
            <a:ext cx="10993549" cy="1475013"/>
          </a:xfrm>
        </p:spPr>
        <p:txBody>
          <a:bodyPr/>
          <a:lstStyle/>
          <a:p>
            <a:pPr algn="ctr"/>
            <a:r>
              <a:rPr lang="fr-FR" dirty="0"/>
              <a:t>REVUE DE DIRECTION DU ../../20..</a:t>
            </a:r>
          </a:p>
        </p:txBody>
      </p:sp>
      <p:pic>
        <p:nvPicPr>
          <p:cNvPr id="4" name="Picture 2">
            <a:extLst>
              <a:ext uri="{FF2B5EF4-FFF2-40B4-BE49-F238E27FC236}">
                <a16:creationId xmlns:a16="http://schemas.microsoft.com/office/drawing/2014/main" id="{061A94AC-1277-4485-B5D7-6815001C17E3}"/>
              </a:ext>
            </a:extLst>
          </p:cNvPr>
          <p:cNvPicPr>
            <a:picLocks noChangeAspect="1" noChangeArrowheads="1"/>
          </p:cNvPicPr>
          <p:nvPr/>
        </p:nvPicPr>
        <p:blipFill>
          <a:blip r:embed="rId2"/>
          <a:srcRect/>
          <a:stretch>
            <a:fillRect/>
          </a:stretch>
        </p:blipFill>
        <p:spPr bwMode="auto">
          <a:xfrm>
            <a:off x="3282141" y="3085766"/>
            <a:ext cx="5627717" cy="3301179"/>
          </a:xfrm>
          <a:prstGeom prst="rect">
            <a:avLst/>
          </a:prstGeom>
          <a:noFill/>
          <a:ln w="9525">
            <a:noFill/>
            <a:miter lim="800000"/>
            <a:headEnd/>
            <a:tailEnd/>
          </a:ln>
          <a:effectLst/>
        </p:spPr>
      </p:pic>
      <p:sp>
        <p:nvSpPr>
          <p:cNvPr id="3" name="ZoneTexte 2">
            <a:extLst>
              <a:ext uri="{FF2B5EF4-FFF2-40B4-BE49-F238E27FC236}">
                <a16:creationId xmlns:a16="http://schemas.microsoft.com/office/drawing/2014/main" id="{56733888-4925-4CD1-AFAB-46DBDD38635C}"/>
              </a:ext>
            </a:extLst>
          </p:cNvPr>
          <p:cNvSpPr txBox="1"/>
          <p:nvPr/>
        </p:nvSpPr>
        <p:spPr>
          <a:xfrm>
            <a:off x="8600660" y="9390"/>
            <a:ext cx="3104191" cy="461665"/>
          </a:xfrm>
          <a:prstGeom prst="rect">
            <a:avLst/>
          </a:prstGeom>
          <a:noFill/>
        </p:spPr>
        <p:txBody>
          <a:bodyPr wrap="square" rtlCol="0">
            <a:spAutoFit/>
          </a:bodyPr>
          <a:lstStyle/>
          <a:p>
            <a:pPr algn="r"/>
            <a:r>
              <a:rPr lang="fr-FR" sz="1200" dirty="0">
                <a:latin typeface="Calibri" panose="020F0502020204030204" pitchFamily="34" charset="0"/>
                <a:cs typeface="Calibri" panose="020F0502020204030204" pitchFamily="34" charset="0"/>
              </a:rPr>
              <a:t>PM01-FO0004</a:t>
            </a:r>
          </a:p>
          <a:p>
            <a:pPr algn="r"/>
            <a:r>
              <a:rPr lang="fr-FR" sz="1200">
                <a:latin typeface="Calibri" panose="020F0502020204030204" pitchFamily="34" charset="0"/>
                <a:cs typeface="Calibri" panose="020F0502020204030204" pitchFamily="34" charset="0"/>
              </a:rPr>
              <a:t>V2</a:t>
            </a:r>
            <a:endParaRPr lang="fr-FR"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34170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8" name="Tableau 7">
            <a:extLst>
              <a:ext uri="{FF2B5EF4-FFF2-40B4-BE49-F238E27FC236}">
                <a16:creationId xmlns:a16="http://schemas.microsoft.com/office/drawing/2014/main" id="{D477A8B0-F0E6-4B26-9FA9-A714241D65FF}"/>
              </a:ext>
            </a:extLst>
          </p:cNvPr>
          <p:cNvGraphicFramePr>
            <a:graphicFrameLocks noGrp="1"/>
          </p:cNvGraphicFramePr>
          <p:nvPr>
            <p:extLst>
              <p:ext uri="{D42A27DB-BD31-4B8C-83A1-F6EECF244321}">
                <p14:modId xmlns:p14="http://schemas.microsoft.com/office/powerpoint/2010/main" val="787850412"/>
              </p:ext>
            </p:extLst>
          </p:nvPr>
        </p:nvGraphicFramePr>
        <p:xfrm>
          <a:off x="463826" y="2054087"/>
          <a:ext cx="11146981" cy="4440916"/>
        </p:xfrm>
        <a:graphic>
          <a:graphicData uri="http://schemas.openxmlformats.org/drawingml/2006/table">
            <a:tbl>
              <a:tblPr>
                <a:tableStyleId>{ED083AE6-46FA-4A59-8FB0-9F97EB10719F}</a:tableStyleId>
              </a:tblPr>
              <a:tblGrid>
                <a:gridCol w="1974574">
                  <a:extLst>
                    <a:ext uri="{9D8B030D-6E8A-4147-A177-3AD203B41FA5}">
                      <a16:colId xmlns:a16="http://schemas.microsoft.com/office/drawing/2014/main" val="3132123588"/>
                    </a:ext>
                  </a:extLst>
                </a:gridCol>
                <a:gridCol w="2424545">
                  <a:extLst>
                    <a:ext uri="{9D8B030D-6E8A-4147-A177-3AD203B41FA5}">
                      <a16:colId xmlns:a16="http://schemas.microsoft.com/office/drawing/2014/main" val="2295513769"/>
                    </a:ext>
                  </a:extLst>
                </a:gridCol>
                <a:gridCol w="5999019">
                  <a:extLst>
                    <a:ext uri="{9D8B030D-6E8A-4147-A177-3AD203B41FA5}">
                      <a16:colId xmlns:a16="http://schemas.microsoft.com/office/drawing/2014/main" val="3573293069"/>
                    </a:ext>
                  </a:extLst>
                </a:gridCol>
                <a:gridCol w="748843">
                  <a:extLst>
                    <a:ext uri="{9D8B030D-6E8A-4147-A177-3AD203B41FA5}">
                      <a16:colId xmlns:a16="http://schemas.microsoft.com/office/drawing/2014/main" val="1635898328"/>
                    </a:ext>
                  </a:extLst>
                </a:gridCol>
              </a:tblGrid>
              <a:tr h="1360619">
                <a:tc>
                  <a:txBody>
                    <a:bodyPr/>
                    <a:lstStyle/>
                    <a:p>
                      <a:pPr algn="ctr" fontAlgn="ctr"/>
                      <a:r>
                        <a:rPr lang="fr-FR" sz="1400" u="none" strike="noStrike" dirty="0">
                          <a:solidFill>
                            <a:schemeClr val="accent4">
                              <a:lumMod val="75000"/>
                            </a:schemeClr>
                          </a:solidFill>
                          <a:effectLst/>
                        </a:rPr>
                        <a:t>Apporter aux patients le conseil et la prévention nécessaires lui permettant de préserver la santé et le bien-être de leurs familles</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a:solidFill>
                            <a:schemeClr val="accent4">
                              <a:lumMod val="75000"/>
                            </a:schemeClr>
                          </a:solidFill>
                          <a:effectLst/>
                        </a:rPr>
                        <a:t>Organisation du SMQ et amélioration continue</a:t>
                      </a:r>
                      <a:br>
                        <a:rPr lang="fr-FR" sz="1400" u="none" strike="noStrike">
                          <a:solidFill>
                            <a:schemeClr val="accent4">
                              <a:lumMod val="75000"/>
                            </a:schemeClr>
                          </a:solidFill>
                          <a:effectLst/>
                        </a:rPr>
                      </a:br>
                      <a:r>
                        <a:rPr lang="fr-FR" sz="1400" u="none" strike="noStrike">
                          <a:solidFill>
                            <a:schemeClr val="accent4">
                              <a:lumMod val="75000"/>
                            </a:schemeClr>
                          </a:solidFill>
                          <a:effectLst/>
                        </a:rPr>
                        <a:t>Consultations</a:t>
                      </a:r>
                      <a:br>
                        <a:rPr lang="fr-FR" sz="1400" u="none" strike="noStrike">
                          <a:solidFill>
                            <a:schemeClr val="accent4">
                              <a:lumMod val="75000"/>
                            </a:schemeClr>
                          </a:solidFill>
                          <a:effectLst/>
                        </a:rPr>
                      </a:br>
                      <a:r>
                        <a:rPr lang="fr-FR" sz="1400" u="none" strike="noStrike">
                          <a:solidFill>
                            <a:schemeClr val="accent4">
                              <a:lumMod val="75000"/>
                            </a:schemeClr>
                          </a:solidFill>
                          <a:effectLst/>
                        </a:rPr>
                        <a:t>Hospitalisation</a:t>
                      </a:r>
                      <a:br>
                        <a:rPr lang="fr-FR" sz="1400" u="none" strike="noStrike">
                          <a:solidFill>
                            <a:schemeClr val="accent4">
                              <a:lumMod val="75000"/>
                            </a:schemeClr>
                          </a:solidFill>
                          <a:effectLst/>
                        </a:rPr>
                      </a:br>
                      <a:r>
                        <a:rPr lang="fr-FR" sz="1400" u="none" strike="noStrike">
                          <a:solidFill>
                            <a:schemeClr val="accent4">
                              <a:lumMod val="75000"/>
                            </a:schemeClr>
                          </a:solidFill>
                          <a:effectLst/>
                        </a:rPr>
                        <a:t>Actes</a:t>
                      </a:r>
                      <a:br>
                        <a:rPr lang="fr-FR" sz="1400" u="none" strike="noStrike">
                          <a:solidFill>
                            <a:schemeClr val="accent4">
                              <a:lumMod val="75000"/>
                            </a:schemeClr>
                          </a:solidFill>
                          <a:effectLst/>
                        </a:rPr>
                      </a:br>
                      <a:r>
                        <a:rPr lang="fr-FR" sz="1400" u="none" strike="noStrike">
                          <a:solidFill>
                            <a:schemeClr val="accent4">
                              <a:lumMod val="75000"/>
                            </a:schemeClr>
                          </a:solidFill>
                          <a:effectLst/>
                        </a:rPr>
                        <a:t>Maîtrise de l'environnement des soins</a:t>
                      </a:r>
                      <a:endParaRPr lang="fr-FR" sz="1400" b="0" i="0" u="none" strike="noStrike">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dirty="0">
                          <a:solidFill>
                            <a:schemeClr val="accent4">
                              <a:lumMod val="75000"/>
                            </a:schemeClr>
                          </a:solidFill>
                          <a:effectLst/>
                        </a:rPr>
                        <a:t>Taux de rappel patient</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d'infections nosocomiales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nouveau-nés à score d'Apgar inférieur ou égal à 6</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de non-conformités aux instructions sur les tenues et le lavage des mains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d'infections post-opératoires</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370298784"/>
                  </a:ext>
                </a:extLst>
              </a:tr>
              <a:tr h="2946337">
                <a:tc>
                  <a:txBody>
                    <a:bodyPr/>
                    <a:lstStyle/>
                    <a:p>
                      <a:pPr algn="ctr" fontAlgn="ctr"/>
                      <a:r>
                        <a:rPr lang="fr-FR" sz="1400" u="none" strike="noStrike" dirty="0">
                          <a:solidFill>
                            <a:schemeClr val="accent4">
                              <a:lumMod val="75000"/>
                            </a:schemeClr>
                          </a:solidFill>
                          <a:effectLst/>
                        </a:rPr>
                        <a:t>Améliorer l’écoute, la satisfaction des exigences et des attentes de nos patients et de leurs accompagnants</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dirty="0">
                          <a:solidFill>
                            <a:schemeClr val="accent4">
                              <a:lumMod val="75000"/>
                            </a:schemeClr>
                          </a:solidFill>
                          <a:effectLst/>
                        </a:rPr>
                        <a:t>Marketing et communication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Organisation du SMQ et amélioration continue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Accueil et orientation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Consultations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Hospitalisation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Actes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Suivi et conseil</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dirty="0">
                          <a:solidFill>
                            <a:schemeClr val="accent4">
                              <a:lumMod val="75000"/>
                            </a:schemeClr>
                          </a:solidFill>
                          <a:effectLst/>
                        </a:rPr>
                        <a:t>Etat d'exécution des plans d'action Marketing et Communication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Niveau de respect des délais des actions d'amélioration suite aux audits et aux fiches d'incident</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Délai d'attente avant réponse téléphonique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satisfaction des demandes patient en 24h</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Temps d'attente en salle d'attente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de patients consultés par mois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rappel patient</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de patients hospitalisés par mois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de réclamations par mois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d'Apgar amélioré</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conversion des prospects en patients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réalisation du programme IEC</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3117934084"/>
                  </a:ext>
                </a:extLst>
              </a:tr>
            </a:tbl>
          </a:graphicData>
        </a:graphic>
      </p:graphicFrame>
    </p:spTree>
    <p:extLst>
      <p:ext uri="{BB962C8B-B14F-4D97-AF65-F5344CB8AC3E}">
        <p14:creationId xmlns:p14="http://schemas.microsoft.com/office/powerpoint/2010/main" val="4278847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8" name="Tableau 7">
            <a:extLst>
              <a:ext uri="{FF2B5EF4-FFF2-40B4-BE49-F238E27FC236}">
                <a16:creationId xmlns:a16="http://schemas.microsoft.com/office/drawing/2014/main" id="{D477A8B0-F0E6-4B26-9FA9-A714241D65FF}"/>
              </a:ext>
            </a:extLst>
          </p:cNvPr>
          <p:cNvGraphicFramePr>
            <a:graphicFrameLocks noGrp="1"/>
          </p:cNvGraphicFramePr>
          <p:nvPr>
            <p:extLst>
              <p:ext uri="{D42A27DB-BD31-4B8C-83A1-F6EECF244321}">
                <p14:modId xmlns:p14="http://schemas.microsoft.com/office/powerpoint/2010/main" val="589409703"/>
              </p:ext>
            </p:extLst>
          </p:nvPr>
        </p:nvGraphicFramePr>
        <p:xfrm>
          <a:off x="477078" y="2189440"/>
          <a:ext cx="11237845" cy="3635100"/>
        </p:xfrm>
        <a:graphic>
          <a:graphicData uri="http://schemas.openxmlformats.org/drawingml/2006/table">
            <a:tbl>
              <a:tblPr>
                <a:tableStyleId>{ED083AE6-46FA-4A59-8FB0-9F97EB10719F}</a:tableStyleId>
              </a:tblPr>
              <a:tblGrid>
                <a:gridCol w="1141788">
                  <a:extLst>
                    <a:ext uri="{9D8B030D-6E8A-4147-A177-3AD203B41FA5}">
                      <a16:colId xmlns:a16="http://schemas.microsoft.com/office/drawing/2014/main" val="3132123588"/>
                    </a:ext>
                  </a:extLst>
                </a:gridCol>
                <a:gridCol w="2255335">
                  <a:extLst>
                    <a:ext uri="{9D8B030D-6E8A-4147-A177-3AD203B41FA5}">
                      <a16:colId xmlns:a16="http://schemas.microsoft.com/office/drawing/2014/main" val="2295513769"/>
                    </a:ext>
                  </a:extLst>
                </a:gridCol>
                <a:gridCol w="7140163">
                  <a:extLst>
                    <a:ext uri="{9D8B030D-6E8A-4147-A177-3AD203B41FA5}">
                      <a16:colId xmlns:a16="http://schemas.microsoft.com/office/drawing/2014/main" val="3573293069"/>
                    </a:ext>
                  </a:extLst>
                </a:gridCol>
                <a:gridCol w="700559">
                  <a:extLst>
                    <a:ext uri="{9D8B030D-6E8A-4147-A177-3AD203B41FA5}">
                      <a16:colId xmlns:a16="http://schemas.microsoft.com/office/drawing/2014/main" val="806619621"/>
                    </a:ext>
                  </a:extLst>
                </a:gridCol>
              </a:tblGrid>
              <a:tr h="3635100">
                <a:tc>
                  <a:txBody>
                    <a:bodyPr/>
                    <a:lstStyle/>
                    <a:p>
                      <a:pPr algn="ctr" fontAlgn="ctr"/>
                      <a:r>
                        <a:rPr lang="fr-FR" sz="1400" u="none" strike="noStrike" dirty="0">
                          <a:solidFill>
                            <a:schemeClr val="accent4">
                              <a:lumMod val="75000"/>
                            </a:schemeClr>
                          </a:solidFill>
                          <a:effectLst/>
                        </a:rPr>
                        <a:t>Optimiser l’organisation et atteindre les objectifs de performance de l’entreprise</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dirty="0">
                          <a:solidFill>
                            <a:schemeClr val="accent4">
                              <a:lumMod val="75000"/>
                            </a:schemeClr>
                          </a:solidFill>
                          <a:effectLst/>
                        </a:rPr>
                        <a:t>Gouvernance et management des performances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Marketing et communication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Organisation du SMQ et amélioration continue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Encaissement, facturation, recouvrement, règlement des notes d'honoraires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Gestion des stocks, approvisionnement et achats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Gestion du Système d'Informations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Gestion des ressources matérielles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Gestion financière et administrative</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400" u="none" strike="noStrike" dirty="0">
                          <a:solidFill>
                            <a:schemeClr val="accent4">
                              <a:lumMod val="75000"/>
                            </a:schemeClr>
                          </a:solidFill>
                          <a:effectLst/>
                        </a:rPr>
                        <a:t>Taux d'atteinte des objectifs de croissance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d'atteinte des cibles des indicateurs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Acquisition de nouveaux patients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Niveau de respect des délais des actions d'amélioration suite aux audits et aux fiches d'incident</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Délai moyen de paiement des garants </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de réclamations ou rejets des garants sur la facturation</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Délai moyen entre la sortie du patient et la réception de la facture à la DAF</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Délai moyen ente la réception de la facture à la DAF et le dépôt au niveau de l'organisme de remboursement</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et valeur des écarts entre le stock théorique et le stock réel</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d'interruptions des ressources informationnelles de plus d'une heure </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Taux de satisfaction des utilisateurs du SI</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Rupture d'activité pour cause d'indisponibilité de matériel</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Délai des interventions de maintenance</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Respect des délais de production des rapports comptables </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Nombre d'anomalies sur les comptes</a:t>
                      </a:r>
                      <a:br>
                        <a:rPr lang="fr-FR" sz="1400" u="none" strike="noStrike" dirty="0">
                          <a:solidFill>
                            <a:schemeClr val="accent4">
                              <a:lumMod val="75000"/>
                            </a:schemeClr>
                          </a:solidFill>
                          <a:effectLst/>
                        </a:rPr>
                      </a:br>
                      <a:r>
                        <a:rPr lang="fr-FR" sz="1400" u="none" strike="noStrike" dirty="0">
                          <a:solidFill>
                            <a:schemeClr val="accent4">
                              <a:lumMod val="75000"/>
                            </a:schemeClr>
                          </a:solidFill>
                          <a:effectLst/>
                        </a:rPr>
                        <a:t>Niveau de la réalisation de la matrice de contrôle interne</a:t>
                      </a: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4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2419048847"/>
                  </a:ext>
                </a:extLst>
              </a:tr>
            </a:tbl>
          </a:graphicData>
        </a:graphic>
      </p:graphicFrame>
    </p:spTree>
    <p:extLst>
      <p:ext uri="{BB962C8B-B14F-4D97-AF65-F5344CB8AC3E}">
        <p14:creationId xmlns:p14="http://schemas.microsoft.com/office/powerpoint/2010/main" val="3911978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7" name="Tableau 6">
            <a:extLst>
              <a:ext uri="{FF2B5EF4-FFF2-40B4-BE49-F238E27FC236}">
                <a16:creationId xmlns:a16="http://schemas.microsoft.com/office/drawing/2014/main" id="{D0B3033B-7134-4DF7-B80E-12DEE4A202C7}"/>
              </a:ext>
            </a:extLst>
          </p:cNvPr>
          <p:cNvGraphicFramePr>
            <a:graphicFrameLocks noGrp="1"/>
          </p:cNvGraphicFramePr>
          <p:nvPr>
            <p:extLst>
              <p:ext uri="{D42A27DB-BD31-4B8C-83A1-F6EECF244321}">
                <p14:modId xmlns:p14="http://schemas.microsoft.com/office/powerpoint/2010/main" val="796062894"/>
              </p:ext>
            </p:extLst>
          </p:nvPr>
        </p:nvGraphicFramePr>
        <p:xfrm>
          <a:off x="437322" y="1920532"/>
          <a:ext cx="11317356" cy="4888735"/>
        </p:xfrm>
        <a:graphic>
          <a:graphicData uri="http://schemas.openxmlformats.org/drawingml/2006/table">
            <a:tbl>
              <a:tblPr>
                <a:tableStyleId>{ED083AE6-46FA-4A59-8FB0-9F97EB10719F}</a:tableStyleId>
              </a:tblPr>
              <a:tblGrid>
                <a:gridCol w="2272747">
                  <a:extLst>
                    <a:ext uri="{9D8B030D-6E8A-4147-A177-3AD203B41FA5}">
                      <a16:colId xmlns:a16="http://schemas.microsoft.com/office/drawing/2014/main" val="1300378054"/>
                    </a:ext>
                  </a:extLst>
                </a:gridCol>
                <a:gridCol w="2254195">
                  <a:extLst>
                    <a:ext uri="{9D8B030D-6E8A-4147-A177-3AD203B41FA5}">
                      <a16:colId xmlns:a16="http://schemas.microsoft.com/office/drawing/2014/main" val="437336280"/>
                    </a:ext>
                  </a:extLst>
                </a:gridCol>
                <a:gridCol w="6216354">
                  <a:extLst>
                    <a:ext uri="{9D8B030D-6E8A-4147-A177-3AD203B41FA5}">
                      <a16:colId xmlns:a16="http://schemas.microsoft.com/office/drawing/2014/main" val="1377808548"/>
                    </a:ext>
                  </a:extLst>
                </a:gridCol>
                <a:gridCol w="574060">
                  <a:extLst>
                    <a:ext uri="{9D8B030D-6E8A-4147-A177-3AD203B41FA5}">
                      <a16:colId xmlns:a16="http://schemas.microsoft.com/office/drawing/2014/main" val="2829774268"/>
                    </a:ext>
                  </a:extLst>
                </a:gridCol>
              </a:tblGrid>
              <a:tr h="3105388">
                <a:tc>
                  <a:txBody>
                    <a:bodyPr/>
                    <a:lstStyle/>
                    <a:p>
                      <a:pPr algn="ctr" fontAlgn="ctr"/>
                      <a:r>
                        <a:rPr lang="fr-FR" sz="1100" u="none" strike="noStrike" dirty="0">
                          <a:solidFill>
                            <a:schemeClr val="accent4">
                              <a:lumMod val="75000"/>
                            </a:schemeClr>
                          </a:solidFill>
                          <a:effectLst/>
                        </a:rPr>
                        <a:t>Diminuer les risques inhérents à l’activité de soins pour garantir le plus haut niveau de sécurité à nos patients ; et ce, dans une démarche apprenante, en construisant une gestion des risques axée sur la prévention</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Gouvernance et management des performances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Organisation du SMQ et amélioration continue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Hospitalisation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Actes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stocks, approvisionnement et achats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matérielles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Maîtrise de l'environnement des soins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Taux d'atteinte des cibles des indicateurs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répétées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d'infections nosocomiales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dossiers patient non conformes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a:t>
                      </a:r>
                      <a:r>
                        <a:rPr lang="fr-FR" sz="1100" u="none" strike="noStrike" dirty="0" err="1">
                          <a:solidFill>
                            <a:schemeClr val="accent4">
                              <a:lumMod val="75000"/>
                            </a:schemeClr>
                          </a:solidFill>
                          <a:effectLst/>
                        </a:rPr>
                        <a:t>nouveaux-nés</a:t>
                      </a:r>
                      <a:r>
                        <a:rPr lang="fr-FR" sz="1100" u="none" strike="noStrike" dirty="0">
                          <a:solidFill>
                            <a:schemeClr val="accent4">
                              <a:lumMod val="75000"/>
                            </a:schemeClr>
                          </a:solidFill>
                          <a:effectLst/>
                        </a:rPr>
                        <a:t> à score d'Apgar inférieur ou égal à 6</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d'incidents pendant un accouchement ou une intervention chirurgicale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ruptures de produits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d'indisponibilité de produits sensibles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défaillances à l'utilisation (produits non conformes)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Rupture d'activité pour cause d'indisponibilité de matériel</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pannes/dégradations de matériel par catégorie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des interventions de maintenance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aux instructions sur les tenues et le lavage des mains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d'infections post-opératoires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d'AES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d'intoxication alimentaire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d'incidents sur la gestion des déchets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2460419009"/>
                  </a:ext>
                </a:extLst>
              </a:tr>
              <a:tr h="1279368">
                <a:tc>
                  <a:txBody>
                    <a:bodyPr/>
                    <a:lstStyle/>
                    <a:p>
                      <a:pPr algn="ctr" fontAlgn="ctr"/>
                      <a:r>
                        <a:rPr lang="fr-FR" sz="1100" u="none" strike="noStrike" dirty="0">
                          <a:solidFill>
                            <a:schemeClr val="accent4">
                              <a:lumMod val="75000"/>
                            </a:schemeClr>
                          </a:solidFill>
                          <a:effectLst/>
                        </a:rPr>
                        <a:t>Créer une véritable dynamique dans l’évaluation et l’amélioration de nos pratiques professionnelles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a:solidFill>
                            <a:schemeClr val="accent4">
                              <a:lumMod val="75000"/>
                            </a:schemeClr>
                          </a:solidFill>
                          <a:effectLst/>
                        </a:rPr>
                        <a:t>Gouvernance et management des performances</a:t>
                      </a:r>
                      <a:br>
                        <a:rPr lang="fr-FR" sz="1100" u="none" strike="noStrike">
                          <a:solidFill>
                            <a:schemeClr val="accent4">
                              <a:lumMod val="75000"/>
                            </a:schemeClr>
                          </a:solidFill>
                          <a:effectLst/>
                        </a:rPr>
                      </a:br>
                      <a:r>
                        <a:rPr lang="fr-FR" sz="1100" u="none" strike="noStrike">
                          <a:solidFill>
                            <a:schemeClr val="accent4">
                              <a:lumMod val="75000"/>
                            </a:schemeClr>
                          </a:solidFill>
                          <a:effectLst/>
                        </a:rPr>
                        <a:t>Organisation du SMQ et amélioration continue</a:t>
                      </a:r>
                      <a:br>
                        <a:rPr lang="fr-FR" sz="1100" u="none" strike="noStrike">
                          <a:solidFill>
                            <a:schemeClr val="accent4">
                              <a:lumMod val="75000"/>
                            </a:schemeClr>
                          </a:solidFill>
                          <a:effectLst/>
                        </a:rPr>
                      </a:br>
                      <a:r>
                        <a:rPr lang="fr-FR" sz="1100" u="none" strike="noStrike">
                          <a:solidFill>
                            <a:schemeClr val="accent4">
                              <a:lumMod val="75000"/>
                            </a:schemeClr>
                          </a:solidFill>
                          <a:effectLst/>
                        </a:rPr>
                        <a:t>Gestion du Système d'Informations</a:t>
                      </a:r>
                      <a:br>
                        <a:rPr lang="fr-FR" sz="1100" u="none" strike="noStrike">
                          <a:solidFill>
                            <a:schemeClr val="accent4">
                              <a:lumMod val="75000"/>
                            </a:schemeClr>
                          </a:solidFill>
                          <a:effectLst/>
                        </a:rPr>
                      </a:br>
                      <a:r>
                        <a:rPr lang="fr-FR" sz="1100" u="none" strike="noStrike">
                          <a:solidFill>
                            <a:schemeClr val="accent4">
                              <a:lumMod val="75000"/>
                            </a:schemeClr>
                          </a:solidFill>
                          <a:effectLst/>
                        </a:rPr>
                        <a:t>Gestion financière et administrative</a:t>
                      </a:r>
                      <a:endParaRPr lang="fr-FR" sz="1100" b="0" i="0" u="none" strike="noStrike">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Nombre de réunions de comité de direction tenues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d'atteinte des cibles des indicateurs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respect des délais des actions d'amélioration suite aux audits et aux fiches d'incident</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répétées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satisfaction des utilisateurs du SI</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la réalisation de la matrice de contrôle interne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3998470315"/>
                  </a:ext>
                </a:extLst>
              </a:tr>
              <a:tr h="366358">
                <a:tc>
                  <a:txBody>
                    <a:bodyPr/>
                    <a:lstStyle/>
                    <a:p>
                      <a:pPr algn="ctr" fontAlgn="ctr"/>
                      <a:r>
                        <a:rPr lang="fr-FR" sz="1100" u="none" strike="noStrike" dirty="0">
                          <a:solidFill>
                            <a:schemeClr val="accent4">
                              <a:lumMod val="75000"/>
                            </a:schemeClr>
                          </a:solidFill>
                          <a:effectLst/>
                        </a:rPr>
                        <a:t>Faire du retour d’expérience le socle de notre culture de qualité et de sécurité des soins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Organisation du SMQ et amélioration continue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Niveau de respect des délais des actions d'amélioration suite aux audits et aux fiches d'incident</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541775069"/>
                  </a:ext>
                </a:extLst>
              </a:tr>
            </a:tbl>
          </a:graphicData>
        </a:graphic>
      </p:graphicFrame>
    </p:spTree>
    <p:extLst>
      <p:ext uri="{BB962C8B-B14F-4D97-AF65-F5344CB8AC3E}">
        <p14:creationId xmlns:p14="http://schemas.microsoft.com/office/powerpoint/2010/main" val="20441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3" name="Tableau 2">
            <a:extLst>
              <a:ext uri="{FF2B5EF4-FFF2-40B4-BE49-F238E27FC236}">
                <a16:creationId xmlns:a16="http://schemas.microsoft.com/office/drawing/2014/main" id="{4D2FCB1C-9F55-43AC-BE3B-0EE144863F6D}"/>
              </a:ext>
            </a:extLst>
          </p:cNvPr>
          <p:cNvGraphicFramePr>
            <a:graphicFrameLocks noGrp="1"/>
          </p:cNvGraphicFramePr>
          <p:nvPr>
            <p:extLst>
              <p:ext uri="{D42A27DB-BD31-4B8C-83A1-F6EECF244321}">
                <p14:modId xmlns:p14="http://schemas.microsoft.com/office/powerpoint/2010/main" val="2243645201"/>
              </p:ext>
            </p:extLst>
          </p:nvPr>
        </p:nvGraphicFramePr>
        <p:xfrm>
          <a:off x="437322" y="1844882"/>
          <a:ext cx="11317357" cy="4979224"/>
        </p:xfrm>
        <a:graphic>
          <a:graphicData uri="http://schemas.openxmlformats.org/drawingml/2006/table">
            <a:tbl>
              <a:tblPr>
                <a:tableStyleId>{ED083AE6-46FA-4A59-8FB0-9F97EB10719F}</a:tableStyleId>
              </a:tblPr>
              <a:tblGrid>
                <a:gridCol w="2402357">
                  <a:extLst>
                    <a:ext uri="{9D8B030D-6E8A-4147-A177-3AD203B41FA5}">
                      <a16:colId xmlns:a16="http://schemas.microsoft.com/office/drawing/2014/main" val="454168458"/>
                    </a:ext>
                  </a:extLst>
                </a:gridCol>
                <a:gridCol w="2308516">
                  <a:extLst>
                    <a:ext uri="{9D8B030D-6E8A-4147-A177-3AD203B41FA5}">
                      <a16:colId xmlns:a16="http://schemas.microsoft.com/office/drawing/2014/main" val="2579625653"/>
                    </a:ext>
                  </a:extLst>
                </a:gridCol>
                <a:gridCol w="5990860">
                  <a:extLst>
                    <a:ext uri="{9D8B030D-6E8A-4147-A177-3AD203B41FA5}">
                      <a16:colId xmlns:a16="http://schemas.microsoft.com/office/drawing/2014/main" val="678494937"/>
                    </a:ext>
                  </a:extLst>
                </a:gridCol>
                <a:gridCol w="615624">
                  <a:extLst>
                    <a:ext uri="{9D8B030D-6E8A-4147-A177-3AD203B41FA5}">
                      <a16:colId xmlns:a16="http://schemas.microsoft.com/office/drawing/2014/main" val="2200681192"/>
                    </a:ext>
                  </a:extLst>
                </a:gridCol>
              </a:tblGrid>
              <a:tr h="1611405">
                <a:tc>
                  <a:txBody>
                    <a:bodyPr/>
                    <a:lstStyle/>
                    <a:p>
                      <a:pPr algn="ctr" fontAlgn="ctr"/>
                      <a:r>
                        <a:rPr lang="fr-FR" sz="1100" u="none" strike="noStrike" dirty="0">
                          <a:solidFill>
                            <a:schemeClr val="accent4">
                              <a:lumMod val="75000"/>
                            </a:schemeClr>
                          </a:solidFill>
                          <a:effectLst/>
                        </a:rPr>
                        <a:t>Offrir une qualité de travail et des conditions permettant au personnel de s’engager pour la santé et le bien-être des patients et d’exprimer au mieux ses compétences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Organisation du SMQ et amélioration continue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humaines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matérielles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Maîtrise de l'environnement des soins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Nombre de non-conformités répétées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réalisation du plan de formation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Efficacité des actions de formation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démissions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Rupture d'activité pour cause d'indisponibilité de matériel</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pannes/dégradations de matériel par catégorie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des interventions de maintenance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d'AES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d'incidents sur la gestion des déchets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953316727"/>
                  </a:ext>
                </a:extLst>
              </a:tr>
              <a:tr h="358969">
                <a:tc>
                  <a:txBody>
                    <a:bodyPr/>
                    <a:lstStyle/>
                    <a:p>
                      <a:pPr algn="ctr" fontAlgn="ctr"/>
                      <a:r>
                        <a:rPr lang="fr-FR" sz="1100" u="none" strike="noStrike" dirty="0">
                          <a:solidFill>
                            <a:schemeClr val="accent4">
                              <a:lumMod val="75000"/>
                            </a:schemeClr>
                          </a:solidFill>
                          <a:effectLst/>
                        </a:rPr>
                        <a:t>Permettre le développement des compétences et l’évolution du personnel en favorisant la formation permanente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Organisation du SMQ et amélioration continue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a:solidFill>
                            <a:schemeClr val="accent4">
                              <a:lumMod val="75000"/>
                            </a:schemeClr>
                          </a:solidFill>
                          <a:effectLst/>
                        </a:rPr>
                        <a:t>Niveau de respect des délais des actions d'amélioration suite aux audits et aux fiches d'incident</a:t>
                      </a:r>
                      <a:endParaRPr lang="fr-FR" sz="1100" b="0" i="0" u="none" strike="noStrike">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847795464"/>
                  </a:ext>
                </a:extLst>
              </a:tr>
              <a:tr h="2863840">
                <a:tc>
                  <a:txBody>
                    <a:bodyPr/>
                    <a:lstStyle/>
                    <a:p>
                      <a:pPr algn="ctr" fontAlgn="ctr"/>
                      <a:r>
                        <a:rPr lang="fr-FR" sz="1100" u="none" strike="noStrike" dirty="0">
                          <a:solidFill>
                            <a:schemeClr val="accent4">
                              <a:lumMod val="75000"/>
                            </a:schemeClr>
                          </a:solidFill>
                          <a:effectLst/>
                        </a:rPr>
                        <a:t>Etablir et entretenir la relation de confiance avec nos investisseurs et nos partenaires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Gouvernance et management des performances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Marketing et communication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Organisation du SMQ et amélioration continue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Accueil et orientation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Encaissement, facturation, recouvrement, règlements des notes d'honoraires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stocks, approvisionnement et achats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du Système d'Informations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matérielles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financière et administrative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Nombre de réunions de comité de direction tenues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d'atteinte des objectifs de croissance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Etat d'exécution des plans d'action Marketing et Communication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Acquisition de nouveaux patients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respect des délais des actions d'amélioration suite aux audits et aux fiches d'incident</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répétées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d'attente avant réponse téléphonique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défaillances à l'utilisation (produits non conformes)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d'interruptions des ressources informationnelles de plus d'une heure </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satisfaction des utilisateurs du SI</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Rupture d'activité pour cause d'indisponibilité de matériel</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Respect des délais de production des rapports comptables </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d'anomalies sur les comptes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la réalisation de la matrice de contrôle interne</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2711049823"/>
                  </a:ext>
                </a:extLst>
              </a:tr>
            </a:tbl>
          </a:graphicData>
        </a:graphic>
      </p:graphicFrame>
    </p:spTree>
    <p:extLst>
      <p:ext uri="{BB962C8B-B14F-4D97-AF65-F5344CB8AC3E}">
        <p14:creationId xmlns:p14="http://schemas.microsoft.com/office/powerpoint/2010/main" val="305986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5" name="Tableau 4">
            <a:extLst>
              <a:ext uri="{FF2B5EF4-FFF2-40B4-BE49-F238E27FC236}">
                <a16:creationId xmlns:a16="http://schemas.microsoft.com/office/drawing/2014/main" id="{348E3957-AB5C-4A95-AA7E-FB9AA55EC1B4}"/>
              </a:ext>
            </a:extLst>
          </p:cNvPr>
          <p:cNvGraphicFramePr>
            <a:graphicFrameLocks noGrp="1"/>
          </p:cNvGraphicFramePr>
          <p:nvPr>
            <p:extLst>
              <p:ext uri="{D42A27DB-BD31-4B8C-83A1-F6EECF244321}">
                <p14:modId xmlns:p14="http://schemas.microsoft.com/office/powerpoint/2010/main" val="3571513504"/>
              </p:ext>
            </p:extLst>
          </p:nvPr>
        </p:nvGraphicFramePr>
        <p:xfrm>
          <a:off x="437322" y="1924396"/>
          <a:ext cx="11317356" cy="4146339"/>
        </p:xfrm>
        <a:graphic>
          <a:graphicData uri="http://schemas.openxmlformats.org/drawingml/2006/table">
            <a:tbl>
              <a:tblPr>
                <a:tableStyleId>{ED083AE6-46FA-4A59-8FB0-9F97EB10719F}</a:tableStyleId>
              </a:tblPr>
              <a:tblGrid>
                <a:gridCol w="1789763">
                  <a:extLst>
                    <a:ext uri="{9D8B030D-6E8A-4147-A177-3AD203B41FA5}">
                      <a16:colId xmlns:a16="http://schemas.microsoft.com/office/drawing/2014/main" val="3022082112"/>
                    </a:ext>
                  </a:extLst>
                </a:gridCol>
                <a:gridCol w="2101413">
                  <a:extLst>
                    <a:ext uri="{9D8B030D-6E8A-4147-A177-3AD203B41FA5}">
                      <a16:colId xmlns:a16="http://schemas.microsoft.com/office/drawing/2014/main" val="1865172934"/>
                    </a:ext>
                  </a:extLst>
                </a:gridCol>
                <a:gridCol w="6685866">
                  <a:extLst>
                    <a:ext uri="{9D8B030D-6E8A-4147-A177-3AD203B41FA5}">
                      <a16:colId xmlns:a16="http://schemas.microsoft.com/office/drawing/2014/main" val="2423376980"/>
                    </a:ext>
                  </a:extLst>
                </a:gridCol>
                <a:gridCol w="740314">
                  <a:extLst>
                    <a:ext uri="{9D8B030D-6E8A-4147-A177-3AD203B41FA5}">
                      <a16:colId xmlns:a16="http://schemas.microsoft.com/office/drawing/2014/main" val="518034695"/>
                    </a:ext>
                  </a:extLst>
                </a:gridCol>
              </a:tblGrid>
              <a:tr h="417634">
                <a:tc>
                  <a:txBody>
                    <a:bodyPr/>
                    <a:lstStyle/>
                    <a:p>
                      <a:pPr algn="ctr" fontAlgn="ctr"/>
                      <a:r>
                        <a:rPr lang="fr-FR" sz="1600" u="none" strike="noStrike" dirty="0">
                          <a:solidFill>
                            <a:schemeClr val="accent4">
                              <a:lumMod val="75000"/>
                            </a:schemeClr>
                          </a:solidFill>
                          <a:effectLst/>
                        </a:rPr>
                        <a:t>Etablir et entretenir la relation de confiance avec nos fournisseurs et prestataires</a:t>
                      </a:r>
                      <a:endParaRPr lang="fr-FR" sz="16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600" u="none" strike="noStrike" dirty="0">
                          <a:solidFill>
                            <a:schemeClr val="accent4">
                              <a:lumMod val="75000"/>
                            </a:schemeClr>
                          </a:solidFill>
                          <a:effectLst/>
                        </a:rPr>
                        <a:t>Marketing et communication</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Organisation du SMQ et amélioration continue</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Accueil et orientation</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Encaissement, facturation, recouvrement, règlement des notes d'honoraires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Gestion des stocks, approvisionnement et achats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Gestion du Système d'Informations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Gestion des ressources matérielles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Gestion financière et administrative</a:t>
                      </a:r>
                      <a:endParaRPr lang="fr-FR" sz="16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600" u="none" strike="noStrike" dirty="0">
                          <a:solidFill>
                            <a:schemeClr val="accent4">
                              <a:lumMod val="75000"/>
                            </a:schemeClr>
                          </a:solidFill>
                          <a:effectLst/>
                        </a:rPr>
                        <a:t>Etat d'exécution des plans d'action Marketing et Communication</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Niveau de respect des délais des actions d'amélioration suite aux audits et aux fiches d'incident</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Nombre de non-conformités répétées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Nombre de défaillances à l'utilisation (produits non conformes)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Nombre d'interruptions des ressources informationnelles de plus d'une heure </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Taux de satisfaction des utilisateurs du SI</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Rupture d'activité pour cause d'indisponibilité de matériel</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Nombre de pannes/dégradations de matériel par catégorie</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Délai des interventions de maintenance</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Nombre d'anomalies sur les comptes</a:t>
                      </a:r>
                      <a:br>
                        <a:rPr lang="fr-FR" sz="1600" u="none" strike="noStrike" dirty="0">
                          <a:solidFill>
                            <a:schemeClr val="accent4">
                              <a:lumMod val="75000"/>
                            </a:schemeClr>
                          </a:solidFill>
                          <a:effectLst/>
                        </a:rPr>
                      </a:br>
                      <a:r>
                        <a:rPr lang="fr-FR" sz="1600" u="none" strike="noStrike" dirty="0">
                          <a:solidFill>
                            <a:schemeClr val="accent4">
                              <a:lumMod val="75000"/>
                            </a:schemeClr>
                          </a:solidFill>
                          <a:effectLst/>
                        </a:rPr>
                        <a:t>Niveau de la réalisation de la matrice de contrôle interne</a:t>
                      </a:r>
                      <a:endParaRPr lang="fr-FR" sz="16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6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3934085362"/>
                  </a:ext>
                </a:extLst>
              </a:tr>
            </a:tbl>
          </a:graphicData>
        </a:graphic>
      </p:graphicFrame>
    </p:spTree>
    <p:extLst>
      <p:ext uri="{BB962C8B-B14F-4D97-AF65-F5344CB8AC3E}">
        <p14:creationId xmlns:p14="http://schemas.microsoft.com/office/powerpoint/2010/main" val="93006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4" name="Tableau 3">
            <a:extLst>
              <a:ext uri="{FF2B5EF4-FFF2-40B4-BE49-F238E27FC236}">
                <a16:creationId xmlns:a16="http://schemas.microsoft.com/office/drawing/2014/main" id="{F0948CB1-F472-49EC-B6FA-A4A99B012E70}"/>
              </a:ext>
            </a:extLst>
          </p:cNvPr>
          <p:cNvGraphicFramePr>
            <a:graphicFrameLocks noGrp="1"/>
          </p:cNvGraphicFramePr>
          <p:nvPr>
            <p:extLst>
              <p:ext uri="{D42A27DB-BD31-4B8C-83A1-F6EECF244321}">
                <p14:modId xmlns:p14="http://schemas.microsoft.com/office/powerpoint/2010/main" val="3145409739"/>
              </p:ext>
            </p:extLst>
          </p:nvPr>
        </p:nvGraphicFramePr>
        <p:xfrm>
          <a:off x="437322" y="1874983"/>
          <a:ext cx="11317356" cy="4694979"/>
        </p:xfrm>
        <a:graphic>
          <a:graphicData uri="http://schemas.openxmlformats.org/drawingml/2006/table">
            <a:tbl>
              <a:tblPr>
                <a:tableStyleId>{ED083AE6-46FA-4A59-8FB0-9F97EB10719F}</a:tableStyleId>
              </a:tblPr>
              <a:tblGrid>
                <a:gridCol w="1863824">
                  <a:extLst>
                    <a:ext uri="{9D8B030D-6E8A-4147-A177-3AD203B41FA5}">
                      <a16:colId xmlns:a16="http://schemas.microsoft.com/office/drawing/2014/main" val="1861682618"/>
                    </a:ext>
                  </a:extLst>
                </a:gridCol>
                <a:gridCol w="2123684">
                  <a:extLst>
                    <a:ext uri="{9D8B030D-6E8A-4147-A177-3AD203B41FA5}">
                      <a16:colId xmlns:a16="http://schemas.microsoft.com/office/drawing/2014/main" val="2621367757"/>
                    </a:ext>
                  </a:extLst>
                </a:gridCol>
                <a:gridCol w="6617243">
                  <a:extLst>
                    <a:ext uri="{9D8B030D-6E8A-4147-A177-3AD203B41FA5}">
                      <a16:colId xmlns:a16="http://schemas.microsoft.com/office/drawing/2014/main" val="3913299910"/>
                    </a:ext>
                  </a:extLst>
                </a:gridCol>
                <a:gridCol w="712605">
                  <a:extLst>
                    <a:ext uri="{9D8B030D-6E8A-4147-A177-3AD203B41FA5}">
                      <a16:colId xmlns:a16="http://schemas.microsoft.com/office/drawing/2014/main" val="3413732388"/>
                    </a:ext>
                  </a:extLst>
                </a:gridCol>
              </a:tblGrid>
              <a:tr h="814385">
                <a:tc>
                  <a:txBody>
                    <a:bodyPr/>
                    <a:lstStyle/>
                    <a:p>
                      <a:pPr algn="ctr" fontAlgn="ctr"/>
                      <a:r>
                        <a:rPr lang="fr-FR" sz="1100" u="none" strike="noStrike" dirty="0">
                          <a:solidFill>
                            <a:schemeClr val="accent4">
                              <a:lumMod val="75000"/>
                            </a:schemeClr>
                          </a:solidFill>
                          <a:effectLst/>
                        </a:rPr>
                        <a:t>Se conformer aux exigences légales et réglementaires, contractuelles ou autres identifiées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Gouvernance et management des performances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Organisation du SMQ et amélioration continue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Accueil et orientation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Encaissement, facturation, recouvrement, règlement des notes d'honoraires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Hospitalisation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Actes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stocks, approvisionnement et achats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humaines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du Système d'Informations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des ressources matérielles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Gestion financière et administrative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Maîtrise de l'environnement des soins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100" u="none" strike="noStrike" dirty="0">
                          <a:solidFill>
                            <a:schemeClr val="accent4">
                              <a:lumMod val="75000"/>
                            </a:schemeClr>
                          </a:solidFill>
                          <a:effectLst/>
                        </a:rPr>
                        <a:t>Taux d'atteinte des objectifs de croissance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d'atteinte des cibles des indicateurs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respect des délais des actions d'amélioration suite aux audits et aux fiches d'incident</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répétées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satisfaction des demandes patient en 24h</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réclamations ou rejets des garants sur la facturation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moyen entre la sortie du patient et la réception de la facture à la DAF</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moyen ente la réception de la facture à la DAF et le dépôt au niveau de l'organisme de remboursement</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dossiers patient non conformes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réclamations par mois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d'infections nosocomiales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Satisfaction des médecins externes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d'incidents pendant un accouchement ou une intervention chirurgicale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d'indisponibilité de produits sensibles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défaillances à l'utilisation (produits non conformes)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compétences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réalisation du plan de formation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Efficacité des actions de formation</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Taux de satisfaction des utilisateurs du SI</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Rupture d'activité pour cause d'indisponibilité de matériel</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Délai des interventions de maintenance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Niveau de la réalisation de la matrice de contrôle interne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d'anomalies sur les comptes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de non-conformités aux instructions sur les tenues et le lavage des mains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d'infections post-opératoires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d'AES</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d'intoxication alimentaire</a:t>
                      </a:r>
                      <a:br>
                        <a:rPr lang="fr-FR" sz="1100" u="none" strike="noStrike" dirty="0">
                          <a:solidFill>
                            <a:schemeClr val="accent4">
                              <a:lumMod val="75000"/>
                            </a:schemeClr>
                          </a:solidFill>
                          <a:effectLst/>
                        </a:rPr>
                      </a:br>
                      <a:r>
                        <a:rPr lang="fr-FR" sz="1100" u="none" strike="noStrike" dirty="0">
                          <a:solidFill>
                            <a:schemeClr val="accent4">
                              <a:lumMod val="75000"/>
                            </a:schemeClr>
                          </a:solidFill>
                          <a:effectLst/>
                        </a:rPr>
                        <a:t>Nombre d'incidents sur la gestion des déchets</a:t>
                      </a: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endParaRPr lang="fr-FR" sz="1100" b="0" i="0" u="none" strike="noStrike" dirty="0">
                        <a:solidFill>
                          <a:schemeClr val="accent4">
                            <a:lumMod val="75000"/>
                          </a:schemeClr>
                        </a:solidFill>
                        <a:effectLst/>
                        <a:latin typeface="Calibri" panose="020F0502020204030204" pitchFamily="34" charset="0"/>
                      </a:endParaRPr>
                    </a:p>
                  </a:txBody>
                  <a:tcPr marL="1059" marR="1059" marT="1059" marB="0" anchor="ctr"/>
                </a:tc>
                <a:extLst>
                  <a:ext uri="{0D108BD9-81ED-4DB2-BD59-A6C34878D82A}">
                    <a16:rowId xmlns:a16="http://schemas.microsoft.com/office/drawing/2014/main" val="1873345919"/>
                  </a:ext>
                </a:extLst>
              </a:tr>
            </a:tbl>
          </a:graphicData>
        </a:graphic>
      </p:graphicFrame>
    </p:spTree>
    <p:extLst>
      <p:ext uri="{BB962C8B-B14F-4D97-AF65-F5344CB8AC3E}">
        <p14:creationId xmlns:p14="http://schemas.microsoft.com/office/powerpoint/2010/main" val="2260841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performance des processus et la conformité des produits et services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1886858"/>
            <a:ext cx="11029616" cy="4804228"/>
          </a:xfrm>
        </p:spPr>
        <p:txBody>
          <a:bodyPr>
            <a:normAutofit/>
          </a:bodyPr>
          <a:lstStyle/>
          <a:p>
            <a:r>
              <a:rPr lang="fr-FR" b="1" u="sng" dirty="0"/>
              <a:t>PM01 </a:t>
            </a:r>
            <a:r>
              <a:rPr lang="fr-FR" dirty="0"/>
              <a:t>: .. non-conformité, .. réclamation client associée, .. écarts d’audit</a:t>
            </a:r>
          </a:p>
          <a:p>
            <a:r>
              <a:rPr lang="fr-FR" b="1" u="sng" dirty="0"/>
              <a:t>PM02 </a:t>
            </a:r>
            <a:r>
              <a:rPr lang="fr-FR" dirty="0"/>
              <a:t>: .. non-conformité, .. réclamation client associée, .. écarts d’audit</a:t>
            </a:r>
          </a:p>
          <a:p>
            <a:r>
              <a:rPr lang="fr-FR" b="1" u="sng" dirty="0"/>
              <a:t>PM03 </a:t>
            </a:r>
            <a:r>
              <a:rPr lang="fr-FR" dirty="0"/>
              <a:t>: .. non-conformité, .. réclamation client associée, .. écarts d’audit</a:t>
            </a:r>
          </a:p>
          <a:p>
            <a:r>
              <a:rPr lang="fr-FR" b="1" u="sng" dirty="0"/>
              <a:t>PO01 </a:t>
            </a:r>
            <a:r>
              <a:rPr lang="fr-FR" dirty="0"/>
              <a:t>: .. non-conformité, .. réclamation client associée, .. écarts d’audit</a:t>
            </a:r>
          </a:p>
          <a:p>
            <a:r>
              <a:rPr lang="fr-FR" b="1" u="sng" dirty="0"/>
              <a:t>PO02 </a:t>
            </a:r>
            <a:r>
              <a:rPr lang="fr-FR" dirty="0"/>
              <a:t>: .. non-conformité, .. réclamation client associée, .. écarts d’audit</a:t>
            </a:r>
          </a:p>
          <a:p>
            <a:r>
              <a:rPr lang="fr-FR" dirty="0" err="1"/>
              <a:t>etc</a:t>
            </a:r>
            <a:endParaRPr lang="fr-FR" dirty="0"/>
          </a:p>
        </p:txBody>
      </p:sp>
    </p:spTree>
    <p:extLst>
      <p:ext uri="{BB962C8B-B14F-4D97-AF65-F5344CB8AC3E}">
        <p14:creationId xmlns:p14="http://schemas.microsoft.com/office/powerpoint/2010/main" val="3646690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performance des processus et la conformité des produits et services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1886858"/>
            <a:ext cx="11029616" cy="4804228"/>
          </a:xfrm>
        </p:spPr>
        <p:txBody>
          <a:bodyPr>
            <a:normAutofit/>
          </a:bodyPr>
          <a:lstStyle/>
          <a:p>
            <a:r>
              <a:rPr lang="fr-FR" b="1" u="sng" dirty="0"/>
              <a:t>Décisions d’amélioration </a:t>
            </a:r>
            <a:r>
              <a:rPr lang="fr-FR" dirty="0"/>
              <a:t>:</a:t>
            </a:r>
          </a:p>
        </p:txBody>
      </p:sp>
    </p:spTree>
    <p:extLst>
      <p:ext uri="{BB962C8B-B14F-4D97-AF65-F5344CB8AC3E}">
        <p14:creationId xmlns:p14="http://schemas.microsoft.com/office/powerpoint/2010/main" val="4010909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NON-CONFORMITÉS ET LES ACTIONS CORRECTIVES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117806"/>
          </a:xfrm>
        </p:spPr>
        <p:txBody>
          <a:bodyPr>
            <a:normAutofit/>
          </a:bodyPr>
          <a:lstStyle/>
          <a:p>
            <a:r>
              <a:rPr lang="fr-FR" dirty="0"/>
              <a:t> .. non conformités et actions correctives ouvertes -&gt; donner le détail</a:t>
            </a:r>
          </a:p>
          <a:p>
            <a:r>
              <a:rPr lang="fr-FR" dirty="0"/>
              <a:t>Taux de non conformités et actions correctives soldées : ..</a:t>
            </a:r>
          </a:p>
          <a:p>
            <a:r>
              <a:rPr lang="fr-FR" b="1" u="sng" dirty="0"/>
              <a:t>Sources </a:t>
            </a:r>
            <a:r>
              <a:rPr lang="fr-FR" u="sng" dirty="0"/>
              <a:t>: </a:t>
            </a:r>
          </a:p>
          <a:p>
            <a:pPr lvl="1"/>
            <a:r>
              <a:rPr lang="fr-FR" dirty="0"/>
              <a:t>Fiches d’incident</a:t>
            </a:r>
          </a:p>
          <a:p>
            <a:pPr lvl="1"/>
            <a:r>
              <a:rPr lang="fr-FR" dirty="0"/>
              <a:t>Fiche de réclamation client</a:t>
            </a:r>
          </a:p>
          <a:p>
            <a:pPr lvl="1"/>
            <a:r>
              <a:rPr lang="fr-FR" dirty="0"/>
              <a:t>Audits internes</a:t>
            </a:r>
          </a:p>
          <a:p>
            <a:endParaRPr lang="fr-FR" dirty="0"/>
          </a:p>
        </p:txBody>
      </p:sp>
    </p:spTree>
    <p:extLst>
      <p:ext uri="{BB962C8B-B14F-4D97-AF65-F5344CB8AC3E}">
        <p14:creationId xmlns:p14="http://schemas.microsoft.com/office/powerpoint/2010/main" val="2933204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RÉSULTAT DE LA SURVEILLANCE ET DE LA MESURE</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t>La surveillance et la mesure concernent :</a:t>
            </a:r>
          </a:p>
          <a:p>
            <a:pPr lvl="1"/>
            <a:r>
              <a:rPr lang="fr-FR" dirty="0"/>
              <a:t>La conformité du service au exigences : tout écart est signalé à travers les fiches d’incident ;</a:t>
            </a:r>
          </a:p>
          <a:p>
            <a:pPr lvl="1"/>
            <a:r>
              <a:rPr lang="fr-FR" dirty="0"/>
              <a:t>Les audits internes ;</a:t>
            </a:r>
          </a:p>
          <a:p>
            <a:pPr lvl="1"/>
            <a:r>
              <a:rPr lang="fr-FR" dirty="0"/>
              <a:t>La mesure satisfaction client et les retours d’informations ;</a:t>
            </a:r>
          </a:p>
          <a:p>
            <a:pPr lvl="1"/>
            <a:r>
              <a:rPr lang="fr-FR" dirty="0"/>
              <a:t>Les indicateurs associés aux processus ;</a:t>
            </a:r>
          </a:p>
          <a:p>
            <a:pPr lvl="1"/>
            <a:r>
              <a:rPr lang="fr-FR" dirty="0"/>
              <a:t>L’efficacité des actions d’amélioration face aux risques ;</a:t>
            </a:r>
          </a:p>
          <a:p>
            <a:pPr lvl="1"/>
            <a:r>
              <a:rPr lang="fr-FR" dirty="0"/>
              <a:t>La présente revue de direction.</a:t>
            </a:r>
          </a:p>
          <a:p>
            <a:r>
              <a:rPr lang="fr-FR" dirty="0"/>
              <a:t>Ces actions de surveillance et de mesure ont permis la définition et la mise en œuvre d’actions d’amélioration répertoriées dans un plan d’action global et suivi périodiquement lors des réunions et des comités qualité.</a:t>
            </a:r>
          </a:p>
        </p:txBody>
      </p:sp>
    </p:spTree>
    <p:extLst>
      <p:ext uri="{BB962C8B-B14F-4D97-AF65-F5344CB8AC3E}">
        <p14:creationId xmlns:p14="http://schemas.microsoft.com/office/powerpoint/2010/main" val="3037684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C57A06-1826-4AD9-84DC-D61752F77624}"/>
              </a:ext>
            </a:extLst>
          </p:cNvPr>
          <p:cNvSpPr>
            <a:spLocks noGrp="1"/>
          </p:cNvSpPr>
          <p:nvPr>
            <p:ph type="title"/>
          </p:nvPr>
        </p:nvSpPr>
        <p:spPr/>
        <p:txBody>
          <a:bodyPr/>
          <a:lstStyle/>
          <a:p>
            <a:r>
              <a:rPr lang="fr-FR" dirty="0"/>
              <a:t>PARTICIPANTS</a:t>
            </a:r>
          </a:p>
        </p:txBody>
      </p:sp>
      <p:sp>
        <p:nvSpPr>
          <p:cNvPr id="3" name="Espace réservé du contenu 2">
            <a:extLst>
              <a:ext uri="{FF2B5EF4-FFF2-40B4-BE49-F238E27FC236}">
                <a16:creationId xmlns:a16="http://schemas.microsoft.com/office/drawing/2014/main" id="{4A98545E-23A6-4E99-9DF4-EA89739F2955}"/>
              </a:ext>
            </a:extLst>
          </p:cNvPr>
          <p:cNvSpPr>
            <a:spLocks noGrp="1"/>
          </p:cNvSpPr>
          <p:nvPr>
            <p:ph idx="1"/>
          </p:nvPr>
        </p:nvSpPr>
        <p:spPr/>
        <p:txBody>
          <a:bodyPr/>
          <a:lstStyle/>
          <a:p>
            <a:r>
              <a:rPr lang="fr-FR" dirty="0"/>
              <a:t>Khadidiatou </a:t>
            </a:r>
            <a:r>
              <a:rPr lang="fr-FR" dirty="0" err="1"/>
              <a:t>Nakoulima</a:t>
            </a:r>
            <a:r>
              <a:rPr lang="fr-FR" dirty="0"/>
              <a:t>, Présidente</a:t>
            </a:r>
          </a:p>
          <a:p>
            <a:r>
              <a:rPr lang="fr-FR" dirty="0"/>
              <a:t>Abdoulaye Diop, Médecin-Chef</a:t>
            </a:r>
          </a:p>
          <a:p>
            <a:r>
              <a:rPr lang="fr-FR" dirty="0"/>
              <a:t>Lauriane Le </a:t>
            </a:r>
            <a:r>
              <a:rPr lang="fr-FR" dirty="0" err="1"/>
              <a:t>Flour</a:t>
            </a:r>
            <a:r>
              <a:rPr lang="fr-FR" dirty="0"/>
              <a:t>, Directrice des Opérations</a:t>
            </a:r>
          </a:p>
        </p:txBody>
      </p:sp>
    </p:spTree>
    <p:extLst>
      <p:ext uri="{BB962C8B-B14F-4D97-AF65-F5344CB8AC3E}">
        <p14:creationId xmlns:p14="http://schemas.microsoft.com/office/powerpoint/2010/main" val="4082706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RÉSULTATS D’AUDIT</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2"/>
            <a:ext cx="11029616" cy="4210571"/>
          </a:xfrm>
        </p:spPr>
        <p:txBody>
          <a:bodyPr>
            <a:normAutofit/>
          </a:bodyPr>
          <a:lstStyle/>
          <a:p>
            <a:r>
              <a:rPr lang="fr-FR" dirty="0"/>
              <a:t>.. audits internes réalisés</a:t>
            </a:r>
          </a:p>
          <a:p>
            <a:r>
              <a:rPr lang="fr-FR" dirty="0"/>
              <a:t>.. écarts ont été identifiés</a:t>
            </a:r>
          </a:p>
          <a:p>
            <a:r>
              <a:rPr lang="fr-FR" dirty="0"/>
              <a:t>.. écarts ne sont pas encore soldés</a:t>
            </a:r>
          </a:p>
          <a:p>
            <a:r>
              <a:rPr lang="fr-FR" dirty="0"/>
              <a:t>Toutes les actions ont été intégrées au plan d’actions global</a:t>
            </a:r>
          </a:p>
          <a:p>
            <a:endParaRPr lang="fr-FR" dirty="0"/>
          </a:p>
          <a:p>
            <a:r>
              <a:rPr lang="fr-FR" b="1" u="sng" dirty="0"/>
              <a:t>Décisions d’amélioration </a:t>
            </a:r>
            <a:r>
              <a:rPr lang="fr-FR" dirty="0"/>
              <a:t>:</a:t>
            </a:r>
          </a:p>
        </p:txBody>
      </p:sp>
    </p:spTree>
    <p:extLst>
      <p:ext uri="{BB962C8B-B14F-4D97-AF65-F5344CB8AC3E}">
        <p14:creationId xmlns:p14="http://schemas.microsoft.com/office/powerpoint/2010/main" val="1407968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PERFORMANCES DES PRESTATAIRES EXTERNES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2"/>
            <a:ext cx="11029616" cy="4078049"/>
          </a:xfrm>
        </p:spPr>
        <p:txBody>
          <a:bodyPr>
            <a:normAutofit/>
          </a:bodyPr>
          <a:lstStyle/>
          <a:p>
            <a:r>
              <a:rPr lang="fr-FR" dirty="0"/>
              <a:t>Cf Base de donnée des prestataires externes </a:t>
            </a:r>
          </a:p>
          <a:p>
            <a:r>
              <a:rPr lang="fr-FR" dirty="0"/>
              <a:t>Cf Base de donnée des fournisseurs </a:t>
            </a:r>
          </a:p>
          <a:p>
            <a:endParaRPr lang="fr-FR" dirty="0"/>
          </a:p>
          <a:p>
            <a:pPr algn="just"/>
            <a:r>
              <a:rPr lang="fr-FR" b="1" u="sng" dirty="0"/>
              <a:t>Remarques </a:t>
            </a:r>
            <a:r>
              <a:rPr lang="fr-FR" dirty="0"/>
              <a:t>: Des critères d’évaluation sont établis et un calendrier d’évaluation est respecté pour ces prestataires. De plus, un suivi de leur performance est effectué.</a:t>
            </a:r>
          </a:p>
          <a:p>
            <a:pPr marL="0" indent="0" algn="just">
              <a:buNone/>
            </a:pPr>
            <a:endParaRPr lang="fr-FR" dirty="0"/>
          </a:p>
          <a:p>
            <a:pPr algn="just"/>
            <a:r>
              <a:rPr lang="fr-FR" b="1" u="sng" dirty="0"/>
              <a:t>Conclusion </a:t>
            </a:r>
            <a:r>
              <a:rPr lang="fr-FR" dirty="0"/>
              <a:t>: Pas d’incident important ou récurrent pour les prestataires externes. </a:t>
            </a:r>
          </a:p>
          <a:p>
            <a:endParaRPr lang="fr-FR" dirty="0"/>
          </a:p>
          <a:p>
            <a:r>
              <a:rPr lang="fr-FR" b="1" u="sng" dirty="0"/>
              <a:t>Décisions d’amélioration </a:t>
            </a:r>
            <a:r>
              <a:rPr lang="fr-FR" dirty="0"/>
              <a:t>:</a:t>
            </a:r>
          </a:p>
        </p:txBody>
      </p:sp>
    </p:spTree>
    <p:extLst>
      <p:ext uri="{BB962C8B-B14F-4D97-AF65-F5344CB8AC3E}">
        <p14:creationId xmlns:p14="http://schemas.microsoft.com/office/powerpoint/2010/main" val="1297447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Adéquation des ressources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157562"/>
          </a:xfrm>
        </p:spPr>
        <p:txBody>
          <a:bodyPr>
            <a:normAutofit/>
          </a:bodyPr>
          <a:lstStyle/>
          <a:p>
            <a:r>
              <a:rPr lang="fr-FR" dirty="0"/>
              <a:t>Les besoins en ressource ont été exprimés sur les fiches processus.</a:t>
            </a:r>
          </a:p>
          <a:p>
            <a:endParaRPr lang="fr-FR" dirty="0"/>
          </a:p>
          <a:p>
            <a:r>
              <a:rPr lang="fr-FR" b="1" u="sng" dirty="0"/>
              <a:t>Conclusions </a:t>
            </a:r>
            <a:r>
              <a:rPr lang="fr-FR" dirty="0"/>
              <a:t>: Toutes les ressources nécessaires à la mise en œuvre des processus sont en place. Cependant pour l’amélioration des performances des processus, certains matériels sont à acquérir.</a:t>
            </a:r>
          </a:p>
          <a:p>
            <a:endParaRPr lang="fr-FR" dirty="0"/>
          </a:p>
          <a:p>
            <a:r>
              <a:rPr lang="fr-FR" b="1" u="sng" dirty="0"/>
              <a:t>Décisions d’amélioration </a:t>
            </a:r>
            <a:r>
              <a:rPr lang="fr-FR" dirty="0"/>
              <a:t>:</a:t>
            </a:r>
          </a:p>
        </p:txBody>
      </p:sp>
    </p:spTree>
    <p:extLst>
      <p:ext uri="{BB962C8B-B14F-4D97-AF65-F5344CB8AC3E}">
        <p14:creationId xmlns:p14="http://schemas.microsoft.com/office/powerpoint/2010/main" val="38863204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Efficacité des actions mises en œuvre face aux risques et opportunités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290084"/>
          </a:xfrm>
        </p:spPr>
        <p:txBody>
          <a:bodyPr>
            <a:normAutofit/>
          </a:bodyPr>
          <a:lstStyle/>
          <a:p>
            <a:r>
              <a:rPr lang="fr-FR" dirty="0"/>
              <a:t>Les actions mises en œuvres face aux risques et opportunités sont planifiés sur le plan d’actions global. </a:t>
            </a:r>
          </a:p>
          <a:p>
            <a:r>
              <a:rPr lang="fr-FR" dirty="0"/>
              <a:t>L’évaluation de l’efficacité est réalisée et enregistrée sur le plan d’action global.</a:t>
            </a:r>
          </a:p>
          <a:p>
            <a:endParaRPr lang="fr-FR" u="sng" dirty="0"/>
          </a:p>
          <a:p>
            <a:r>
              <a:rPr lang="fr-FR" b="1" u="sng" dirty="0"/>
              <a:t>Conclusion </a:t>
            </a:r>
            <a:r>
              <a:rPr lang="fr-FR" dirty="0"/>
              <a:t>: Les actions évaluées pour l’analyse des risques et des opportunités sont majoritairement efficaces. </a:t>
            </a:r>
          </a:p>
        </p:txBody>
      </p:sp>
    </p:spTree>
    <p:extLst>
      <p:ext uri="{BB962C8B-B14F-4D97-AF65-F5344CB8AC3E}">
        <p14:creationId xmlns:p14="http://schemas.microsoft.com/office/powerpoint/2010/main" val="2270839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OPPORTUNITÉS d’amélioration</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t>Décisions ci-dessus</a:t>
            </a:r>
          </a:p>
        </p:txBody>
      </p:sp>
    </p:spTree>
    <p:extLst>
      <p:ext uri="{BB962C8B-B14F-4D97-AF65-F5344CB8AC3E}">
        <p14:creationId xmlns:p14="http://schemas.microsoft.com/office/powerpoint/2010/main" val="13936379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Eléments de sortie</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t>Opportunités d’amélioration : voir les décisions ci-dessus</a:t>
            </a:r>
          </a:p>
          <a:p>
            <a:r>
              <a:rPr lang="fr-FR" dirty="0"/>
              <a:t>Besoin de changement à apporter au SMQ : aucun changement à apporter</a:t>
            </a:r>
          </a:p>
          <a:p>
            <a:r>
              <a:rPr lang="fr-FR" dirty="0"/>
              <a:t>Besoin en ressources</a:t>
            </a:r>
          </a:p>
        </p:txBody>
      </p:sp>
    </p:spTree>
    <p:extLst>
      <p:ext uri="{BB962C8B-B14F-4D97-AF65-F5344CB8AC3E}">
        <p14:creationId xmlns:p14="http://schemas.microsoft.com/office/powerpoint/2010/main" val="1392389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Conclusion de la direction</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t>On note une efficacité du SMQ et un impact positif dans l’organisation du travail</a:t>
            </a:r>
          </a:p>
          <a:p>
            <a:r>
              <a:rPr lang="fr-FR" dirty="0"/>
              <a:t>Clarification des rôles et responsabilités de chacun</a:t>
            </a:r>
          </a:p>
          <a:p>
            <a:r>
              <a:rPr lang="fr-FR" dirty="0"/>
              <a:t>Rationalisation de l’organisation</a:t>
            </a:r>
          </a:p>
          <a:p>
            <a:r>
              <a:rPr lang="fr-FR" dirty="0"/>
              <a:t>Amélioration des conditions des soins</a:t>
            </a:r>
          </a:p>
          <a:p>
            <a:r>
              <a:rPr lang="fr-FR" dirty="0"/>
              <a:t>Meilleure remontée des informations sur les dysfonctionnements et les non-conformités</a:t>
            </a:r>
          </a:p>
          <a:p>
            <a:r>
              <a:rPr lang="fr-FR" dirty="0"/>
              <a:t>Meilleure écoute des clients</a:t>
            </a:r>
          </a:p>
        </p:txBody>
      </p:sp>
    </p:spTree>
    <p:extLst>
      <p:ext uri="{BB962C8B-B14F-4D97-AF65-F5344CB8AC3E}">
        <p14:creationId xmlns:p14="http://schemas.microsoft.com/office/powerpoint/2010/main" val="2193126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4049AD-FFBF-43BA-A7E2-0D32C4DCC141}"/>
              </a:ext>
            </a:extLst>
          </p:cNvPr>
          <p:cNvSpPr>
            <a:spLocks noGrp="1"/>
          </p:cNvSpPr>
          <p:nvPr>
            <p:ph type="title"/>
          </p:nvPr>
        </p:nvSpPr>
        <p:spPr/>
        <p:txBody>
          <a:bodyPr/>
          <a:lstStyle/>
          <a:p>
            <a:r>
              <a:rPr lang="fr-FR" dirty="0"/>
              <a:t>Éléments d’entrée</a:t>
            </a:r>
          </a:p>
        </p:txBody>
      </p:sp>
      <p:sp>
        <p:nvSpPr>
          <p:cNvPr id="3" name="Espace réservé du contenu 2">
            <a:extLst>
              <a:ext uri="{FF2B5EF4-FFF2-40B4-BE49-F238E27FC236}">
                <a16:creationId xmlns:a16="http://schemas.microsoft.com/office/drawing/2014/main" id="{50F42454-8121-4592-84F8-EBCA3001C228}"/>
              </a:ext>
            </a:extLst>
          </p:cNvPr>
          <p:cNvSpPr>
            <a:spLocks noGrp="1"/>
          </p:cNvSpPr>
          <p:nvPr>
            <p:ph idx="1"/>
          </p:nvPr>
        </p:nvSpPr>
        <p:spPr>
          <a:xfrm>
            <a:off x="581192" y="2067338"/>
            <a:ext cx="11029616" cy="4790662"/>
          </a:xfrm>
        </p:spPr>
        <p:txBody>
          <a:bodyPr>
            <a:normAutofit fontScale="92500" lnSpcReduction="10000"/>
          </a:bodyPr>
          <a:lstStyle/>
          <a:p>
            <a:r>
              <a:rPr lang="fr-FR" dirty="0"/>
              <a:t>État des actions issues des revues précédentes</a:t>
            </a:r>
          </a:p>
          <a:p>
            <a:r>
              <a:rPr lang="fr-FR" dirty="0"/>
              <a:t>Modifications des enjeux externes et internes pertinents pour le SMQ</a:t>
            </a:r>
          </a:p>
          <a:p>
            <a:r>
              <a:rPr lang="fr-FR" dirty="0"/>
              <a:t>Informations sur la performance et l’efficacité du système de management de la qualité, y compris les tendances concernant :</a:t>
            </a:r>
          </a:p>
          <a:p>
            <a:pPr marL="800100" lvl="1" indent="-342900">
              <a:buFont typeface="+mj-lt"/>
              <a:buAutoNum type="arabicPeriod"/>
            </a:pPr>
            <a:r>
              <a:rPr lang="fr-FR" dirty="0"/>
              <a:t>La satisfaction des clients et les retours d’information des parties intéressées pertinentes ;</a:t>
            </a:r>
          </a:p>
          <a:p>
            <a:pPr marL="800100" lvl="1" indent="-342900">
              <a:buFont typeface="+mj-lt"/>
              <a:buAutoNum type="arabicPeriod"/>
            </a:pPr>
            <a:r>
              <a:rPr lang="fr-FR" dirty="0"/>
              <a:t>Le degré de réalisation des objectifs qualité ;</a:t>
            </a:r>
          </a:p>
          <a:p>
            <a:pPr marL="800100" lvl="1" indent="-342900">
              <a:buFont typeface="+mj-lt"/>
              <a:buAutoNum type="arabicPeriod"/>
            </a:pPr>
            <a:r>
              <a:rPr lang="fr-FR" dirty="0"/>
              <a:t>La performance des processus et la conformité des produits et services ;</a:t>
            </a:r>
          </a:p>
          <a:p>
            <a:pPr marL="800100" lvl="1" indent="-342900">
              <a:buFont typeface="+mj-lt"/>
              <a:buAutoNum type="arabicPeriod"/>
            </a:pPr>
            <a:r>
              <a:rPr lang="fr-FR" dirty="0"/>
              <a:t>Les non-conformités et les actions correctives ;</a:t>
            </a:r>
          </a:p>
          <a:p>
            <a:pPr marL="800100" lvl="1" indent="-342900">
              <a:buFont typeface="+mj-lt"/>
              <a:buAutoNum type="arabicPeriod"/>
            </a:pPr>
            <a:r>
              <a:rPr lang="fr-FR" dirty="0"/>
              <a:t>Les résultats de la surveillance et de la mesure ;</a:t>
            </a:r>
          </a:p>
          <a:p>
            <a:pPr marL="800100" lvl="1" indent="-342900">
              <a:buFont typeface="+mj-lt"/>
              <a:buAutoNum type="arabicPeriod"/>
            </a:pPr>
            <a:r>
              <a:rPr lang="fr-FR" dirty="0"/>
              <a:t>Les résultats d’audit ;</a:t>
            </a:r>
          </a:p>
          <a:p>
            <a:pPr marL="800100" lvl="1" indent="-342900">
              <a:buFont typeface="+mj-lt"/>
              <a:buAutoNum type="arabicPeriod"/>
            </a:pPr>
            <a:r>
              <a:rPr lang="fr-FR" dirty="0"/>
              <a:t>Les performances des prestataires externes ;</a:t>
            </a:r>
          </a:p>
          <a:p>
            <a:pPr marL="476100" indent="-342900"/>
            <a:r>
              <a:rPr lang="fr-FR" dirty="0"/>
              <a:t>L’adéquation des ressources ;</a:t>
            </a:r>
          </a:p>
          <a:p>
            <a:pPr marL="476100" indent="-342900"/>
            <a:r>
              <a:rPr lang="fr-FR" dirty="0"/>
              <a:t>L’efficacité des actions mises en œuvre face aux risques et opportunités (voir 6.1) ;</a:t>
            </a:r>
          </a:p>
          <a:p>
            <a:pPr marL="476100" indent="-342900"/>
            <a:r>
              <a:rPr lang="fr-FR" dirty="0"/>
              <a:t>Les opportunités d’amélioration</a:t>
            </a:r>
          </a:p>
          <a:p>
            <a:endParaRPr lang="fr-FR" dirty="0"/>
          </a:p>
        </p:txBody>
      </p:sp>
    </p:spTree>
    <p:extLst>
      <p:ext uri="{BB962C8B-B14F-4D97-AF65-F5344CB8AC3E}">
        <p14:creationId xmlns:p14="http://schemas.microsoft.com/office/powerpoint/2010/main" val="37573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lstStyle/>
          <a:p>
            <a:r>
              <a:rPr lang="fr-FR" dirty="0"/>
              <a:t>État des actions issues des revues précédentes</a:t>
            </a:r>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lstStyle/>
          <a:p>
            <a:r>
              <a:rPr lang="fr-FR" dirty="0"/>
              <a:t>Première revue de direction</a:t>
            </a:r>
          </a:p>
          <a:p>
            <a:r>
              <a:rPr lang="fr-FR" dirty="0"/>
              <a:t>Les actions planifiées sont issues :</a:t>
            </a:r>
          </a:p>
          <a:p>
            <a:pPr lvl="1"/>
            <a:r>
              <a:rPr lang="fr-FR" dirty="0"/>
              <a:t>Des audits internes ;</a:t>
            </a:r>
          </a:p>
          <a:p>
            <a:pPr lvl="1"/>
            <a:r>
              <a:rPr lang="fr-FR" dirty="0"/>
              <a:t>Des dysfonctionnements ;</a:t>
            </a:r>
          </a:p>
          <a:p>
            <a:pPr lvl="1"/>
            <a:r>
              <a:rPr lang="fr-FR" dirty="0"/>
              <a:t>De l’analyse des risques ;</a:t>
            </a:r>
          </a:p>
          <a:p>
            <a:pPr lvl="1"/>
            <a:r>
              <a:rPr lang="fr-FR" dirty="0"/>
              <a:t>Des opportunités identifiées.</a:t>
            </a:r>
          </a:p>
        </p:txBody>
      </p:sp>
    </p:spTree>
    <p:extLst>
      <p:ext uri="{BB962C8B-B14F-4D97-AF65-F5344CB8AC3E}">
        <p14:creationId xmlns:p14="http://schemas.microsoft.com/office/powerpoint/2010/main" val="3792031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lstStyle/>
          <a:p>
            <a:r>
              <a:rPr lang="fr-FR" dirty="0"/>
              <a:t>Les Modifications des enjeux externes et internes pertinents pour le système de management de la qualité</a:t>
            </a:r>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lstStyle/>
          <a:p>
            <a:r>
              <a:rPr lang="fr-FR" dirty="0"/>
              <a:t>Modification ?</a:t>
            </a:r>
          </a:p>
        </p:txBody>
      </p:sp>
    </p:spTree>
    <p:extLst>
      <p:ext uri="{BB962C8B-B14F-4D97-AF65-F5344CB8AC3E}">
        <p14:creationId xmlns:p14="http://schemas.microsoft.com/office/powerpoint/2010/main" val="3858880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satisfaction des clients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1921565"/>
            <a:ext cx="11029616" cy="4731026"/>
          </a:xfrm>
        </p:spPr>
        <p:txBody>
          <a:bodyPr>
            <a:normAutofit/>
          </a:bodyPr>
          <a:lstStyle/>
          <a:p>
            <a:r>
              <a:rPr lang="fr-FR" b="1" dirty="0"/>
              <a:t>La mesure de la satisfaction des patient NEST est un processus récemment mis en place, qui vise à faire ressortir 4 aspects :</a:t>
            </a:r>
          </a:p>
          <a:p>
            <a:pPr lvl="1"/>
            <a:r>
              <a:rPr lang="fr-FR" dirty="0"/>
              <a:t>Satisfaction par rapport à l’accueil (en termes de disponibilité, amabilité, discrétion)</a:t>
            </a:r>
          </a:p>
          <a:p>
            <a:pPr lvl="1"/>
            <a:r>
              <a:rPr lang="fr-FR" dirty="0"/>
              <a:t>Satisfaction par rapport à la qualité de prise en charge (délai d’attente à l’arrivée, qualité de la prise en charge par le médecin ou personnel soignant, la prise en charge de la douleur, le respect de l’intimité, la disponibilité et écoute du personnel soignant)</a:t>
            </a:r>
          </a:p>
          <a:p>
            <a:pPr lvl="1"/>
            <a:r>
              <a:rPr lang="fr-FR" dirty="0"/>
              <a:t>Satisfaction par rapport aux conditions générales du séjour (propreté de la chambre, le confort de la chambre, la qualité du linge fourni, la qualité et la variété des repas, les services proposés, le calme environnant, les conditions de visite des proches)</a:t>
            </a:r>
          </a:p>
          <a:p>
            <a:pPr lvl="1"/>
            <a:r>
              <a:rPr lang="fr-FR" dirty="0"/>
              <a:t>Probabilité de recommander NEST</a:t>
            </a:r>
          </a:p>
          <a:p>
            <a:r>
              <a:rPr lang="fr-FR" b="1" u="sng" dirty="0"/>
              <a:t>Moyens :</a:t>
            </a:r>
          </a:p>
        </p:txBody>
      </p:sp>
    </p:spTree>
    <p:extLst>
      <p:ext uri="{BB962C8B-B14F-4D97-AF65-F5344CB8AC3E}">
        <p14:creationId xmlns:p14="http://schemas.microsoft.com/office/powerpoint/2010/main" val="1263699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satisfaction des clients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1921565"/>
            <a:ext cx="11029616" cy="4731026"/>
          </a:xfrm>
        </p:spPr>
        <p:txBody>
          <a:bodyPr>
            <a:normAutofit/>
          </a:bodyPr>
          <a:lstStyle/>
          <a:p>
            <a:r>
              <a:rPr lang="fr-FR" dirty="0"/>
              <a:t>Résultats</a:t>
            </a:r>
            <a:endParaRPr lang="fr-FR" b="1" dirty="0"/>
          </a:p>
          <a:p>
            <a:endParaRPr lang="fr-FR" b="1" dirty="0"/>
          </a:p>
          <a:p>
            <a:pPr marL="0" indent="0">
              <a:buNone/>
            </a:pPr>
            <a:endParaRPr lang="fr-FR" b="1" dirty="0"/>
          </a:p>
          <a:p>
            <a:r>
              <a:rPr lang="fr-FR" b="1" u="sng" dirty="0"/>
              <a:t>Décisions d’amélioration :</a:t>
            </a:r>
          </a:p>
        </p:txBody>
      </p:sp>
    </p:spTree>
    <p:extLst>
      <p:ext uri="{BB962C8B-B14F-4D97-AF65-F5344CB8AC3E}">
        <p14:creationId xmlns:p14="http://schemas.microsoft.com/office/powerpoint/2010/main" val="1154932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retours d’information des parties intéressées pertinentes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144310"/>
          </a:xfrm>
        </p:spPr>
        <p:txBody>
          <a:bodyPr>
            <a:normAutofit/>
          </a:bodyPr>
          <a:lstStyle/>
          <a:p>
            <a:pPr algn="just"/>
            <a:r>
              <a:rPr lang="fr-FR" dirty="0"/>
              <a:t>.. réclamations depuis la dernière revue</a:t>
            </a:r>
          </a:p>
          <a:p>
            <a:pPr algn="just"/>
            <a:r>
              <a:rPr lang="fr-FR" dirty="0"/>
              <a:t>.. toujours ouvertes soit ..% de réclamations résolues</a:t>
            </a:r>
          </a:p>
          <a:p>
            <a:pPr marL="0" indent="0" algn="just">
              <a:buNone/>
            </a:pPr>
            <a:endParaRPr lang="fr-FR" dirty="0"/>
          </a:p>
          <a:p>
            <a:pPr algn="just"/>
            <a:r>
              <a:rPr lang="fr-FR" b="1" u="sng" dirty="0"/>
              <a:t>Décision d’amélioration </a:t>
            </a:r>
            <a:r>
              <a:rPr lang="fr-FR" dirty="0"/>
              <a:t>:</a:t>
            </a:r>
          </a:p>
        </p:txBody>
      </p:sp>
    </p:spTree>
    <p:extLst>
      <p:ext uri="{BB962C8B-B14F-4D97-AF65-F5344CB8AC3E}">
        <p14:creationId xmlns:p14="http://schemas.microsoft.com/office/powerpoint/2010/main" val="3653824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i="1" dirty="0"/>
          </a:p>
        </p:txBody>
      </p:sp>
      <p:graphicFrame>
        <p:nvGraphicFramePr>
          <p:cNvPr id="7" name="Tableau 6">
            <a:extLst>
              <a:ext uri="{FF2B5EF4-FFF2-40B4-BE49-F238E27FC236}">
                <a16:creationId xmlns:a16="http://schemas.microsoft.com/office/drawing/2014/main" id="{D0B3033B-7134-4DF7-B80E-12DEE4A202C7}"/>
              </a:ext>
            </a:extLst>
          </p:cNvPr>
          <p:cNvGraphicFramePr>
            <a:graphicFrameLocks noGrp="1"/>
          </p:cNvGraphicFramePr>
          <p:nvPr>
            <p:extLst>
              <p:ext uri="{D42A27DB-BD31-4B8C-83A1-F6EECF244321}">
                <p14:modId xmlns:p14="http://schemas.microsoft.com/office/powerpoint/2010/main" val="3192372661"/>
              </p:ext>
            </p:extLst>
          </p:nvPr>
        </p:nvGraphicFramePr>
        <p:xfrm>
          <a:off x="463825" y="1932606"/>
          <a:ext cx="11264350" cy="4658069"/>
        </p:xfrm>
        <a:graphic>
          <a:graphicData uri="http://schemas.openxmlformats.org/drawingml/2006/table">
            <a:tbl>
              <a:tblPr>
                <a:tableStyleId>{ED083AE6-46FA-4A59-8FB0-9F97EB10719F}</a:tableStyleId>
              </a:tblPr>
              <a:tblGrid>
                <a:gridCol w="1772021">
                  <a:extLst>
                    <a:ext uri="{9D8B030D-6E8A-4147-A177-3AD203B41FA5}">
                      <a16:colId xmlns:a16="http://schemas.microsoft.com/office/drawing/2014/main" val="1300378054"/>
                    </a:ext>
                  </a:extLst>
                </a:gridCol>
                <a:gridCol w="2101491">
                  <a:extLst>
                    <a:ext uri="{9D8B030D-6E8A-4147-A177-3AD203B41FA5}">
                      <a16:colId xmlns:a16="http://schemas.microsoft.com/office/drawing/2014/main" val="437336280"/>
                    </a:ext>
                  </a:extLst>
                </a:gridCol>
                <a:gridCol w="6463185">
                  <a:extLst>
                    <a:ext uri="{9D8B030D-6E8A-4147-A177-3AD203B41FA5}">
                      <a16:colId xmlns:a16="http://schemas.microsoft.com/office/drawing/2014/main" val="1377808548"/>
                    </a:ext>
                  </a:extLst>
                </a:gridCol>
                <a:gridCol w="927653">
                  <a:extLst>
                    <a:ext uri="{9D8B030D-6E8A-4147-A177-3AD203B41FA5}">
                      <a16:colId xmlns:a16="http://schemas.microsoft.com/office/drawing/2014/main" val="2662783071"/>
                    </a:ext>
                  </a:extLst>
                </a:gridCol>
              </a:tblGrid>
              <a:tr h="186370">
                <a:tc>
                  <a:txBody>
                    <a:bodyPr/>
                    <a:lstStyle/>
                    <a:p>
                      <a:pPr algn="ctr" fontAlgn="ctr"/>
                      <a:r>
                        <a:rPr lang="fr-FR" sz="1300" b="1" u="none" strike="noStrike" dirty="0">
                          <a:solidFill>
                            <a:schemeClr val="accent4">
                              <a:lumMod val="75000"/>
                            </a:schemeClr>
                          </a:solidFill>
                          <a:effectLst/>
                        </a:rPr>
                        <a:t>Objectifs de la politique qualité</a:t>
                      </a:r>
                      <a:endParaRPr lang="fr-FR" sz="1300" b="1"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b="1" u="none" strike="noStrike" dirty="0">
                          <a:solidFill>
                            <a:schemeClr val="accent4">
                              <a:lumMod val="75000"/>
                            </a:schemeClr>
                          </a:solidFill>
                          <a:effectLst/>
                        </a:rPr>
                        <a:t>Plans d'actions correspondants</a:t>
                      </a:r>
                      <a:endParaRPr lang="fr-FR" sz="1300" b="1"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b="1" u="none" strike="noStrike" dirty="0">
                          <a:solidFill>
                            <a:schemeClr val="accent4">
                              <a:lumMod val="75000"/>
                            </a:schemeClr>
                          </a:solidFill>
                          <a:effectLst/>
                        </a:rPr>
                        <a:t>Indicateurs correspondants</a:t>
                      </a:r>
                      <a:endParaRPr lang="fr-FR" sz="1300" b="1"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b="1" i="0" u="none" strike="noStrike" dirty="0">
                          <a:solidFill>
                            <a:schemeClr val="accent4">
                              <a:lumMod val="75000"/>
                            </a:schemeClr>
                          </a:solidFill>
                          <a:effectLst/>
                          <a:latin typeface="Calibri" panose="020F0502020204030204" pitchFamily="34" charset="0"/>
                        </a:rPr>
                        <a:t>Moyennes</a:t>
                      </a:r>
                    </a:p>
                  </a:txBody>
                  <a:tcPr marL="1059" marR="1059" marT="1059" marB="0" anchor="ctr"/>
                </a:tc>
                <a:extLst>
                  <a:ext uri="{0D108BD9-81ED-4DB2-BD59-A6C34878D82A}">
                    <a16:rowId xmlns:a16="http://schemas.microsoft.com/office/drawing/2014/main" val="1345999020"/>
                  </a:ext>
                </a:extLst>
              </a:tr>
              <a:tr h="4260770">
                <a:tc>
                  <a:txBody>
                    <a:bodyPr/>
                    <a:lstStyle/>
                    <a:p>
                      <a:pPr algn="ctr" fontAlgn="ctr"/>
                      <a:r>
                        <a:rPr lang="fr-FR" sz="1300" u="none" strike="noStrike" dirty="0">
                          <a:solidFill>
                            <a:schemeClr val="accent4">
                              <a:lumMod val="75000"/>
                            </a:schemeClr>
                          </a:solidFill>
                          <a:effectLst/>
                        </a:rPr>
                        <a:t>Apporter à nos patients les meilleurs soins possibles tout en assurant une prise en charge dans des conditions optimales de sécurité et de confort</a:t>
                      </a:r>
                      <a:endParaRPr lang="fr-FR" sz="13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u="none" strike="noStrike" dirty="0">
                          <a:solidFill>
                            <a:schemeClr val="accent4">
                              <a:lumMod val="75000"/>
                            </a:schemeClr>
                          </a:solidFill>
                          <a:effectLst/>
                        </a:rPr>
                        <a:t>Organisation du SMQ et amélioration continue</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Consultations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Hospitalisation</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Actes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Suivi et conseil</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Gestion des stocks, approvisionnement et achats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Gestion des ressources humaines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Gestion des ressources matérielles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Maîtrise de l’environnement des soins</a:t>
                      </a:r>
                      <a:endParaRPr lang="fr-FR" sz="13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u="none" strike="noStrike" dirty="0">
                          <a:solidFill>
                            <a:schemeClr val="accent4">
                              <a:lumMod val="75000"/>
                            </a:schemeClr>
                          </a:solidFill>
                          <a:effectLst/>
                        </a:rPr>
                        <a:t>Nombre de non-conformités répétées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de rappel patient</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d'infections nosocomiales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de nouveau-nés à score d'Apgar inférieur ou égal à 6</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d'Apgar amélioré</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d'incidents pendant un accouchement ou une intervention chirurgicale</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de conversion des patientes suivies lors de leur grossesse en patientes accouchant chez Nest</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de conversion des enfants nés chez Nest en enfants suivis chez Nest</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de ruptures de produits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d'indisponibilité de produits sensibles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de défaillances à l'utilisation (produits non conformes)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et valeur des écarts entre le stock théorique et le stock réel</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Niveau de compétences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Taux de réalisation du plan de formation</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Rupture d'activité pour cause d'indisponibilité de matériel</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de pannes/dégradations de matériel par catégorie</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de non-conformités aux instructions sur les tenues et le lavage des mains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d'infections post-opératoires</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d'intoxication alimentaire</a:t>
                      </a:r>
                      <a:br>
                        <a:rPr lang="fr-FR" sz="1300" u="none" strike="noStrike" dirty="0">
                          <a:solidFill>
                            <a:schemeClr val="accent4">
                              <a:lumMod val="75000"/>
                            </a:schemeClr>
                          </a:solidFill>
                          <a:effectLst/>
                        </a:rPr>
                      </a:br>
                      <a:r>
                        <a:rPr lang="fr-FR" sz="1300" u="none" strike="noStrike" dirty="0">
                          <a:solidFill>
                            <a:schemeClr val="accent4">
                              <a:lumMod val="75000"/>
                            </a:schemeClr>
                          </a:solidFill>
                          <a:effectLst/>
                        </a:rPr>
                        <a:t>Nombre d'incidents sur la gestion des déchets</a:t>
                      </a:r>
                      <a:endParaRPr lang="fr-FR" sz="1300" b="0" i="0" u="none" strike="noStrike" dirty="0">
                        <a:solidFill>
                          <a:schemeClr val="accent4">
                            <a:lumMod val="75000"/>
                          </a:schemeClr>
                        </a:solidFill>
                        <a:effectLst/>
                        <a:latin typeface="Calibri" panose="020F0502020204030204" pitchFamily="34" charset="0"/>
                      </a:endParaRPr>
                    </a:p>
                  </a:txBody>
                  <a:tcPr marL="1059" marR="1059" marT="1059" marB="0" anchor="ctr"/>
                </a:tc>
                <a:tc>
                  <a:txBody>
                    <a:bodyPr/>
                    <a:lstStyle/>
                    <a:p>
                      <a:pPr algn="ctr" fontAlgn="ctr"/>
                      <a:r>
                        <a:rPr lang="fr-FR" sz="1300" b="0" i="0" u="none" strike="noStrike" dirty="0">
                          <a:solidFill>
                            <a:schemeClr val="accent4">
                              <a:lumMod val="75000"/>
                            </a:schemeClr>
                          </a:solidFill>
                          <a:effectLst/>
                          <a:latin typeface="Calibri" panose="020F0502020204030204" pitchFamily="34" charset="0"/>
                        </a:rPr>
                        <a:t>-</a:t>
                      </a:r>
                    </a:p>
                  </a:txBody>
                  <a:tcPr marL="1059" marR="1059" marT="1059" marB="0" anchor="ctr"/>
                </a:tc>
                <a:extLst>
                  <a:ext uri="{0D108BD9-81ED-4DB2-BD59-A6C34878D82A}">
                    <a16:rowId xmlns:a16="http://schemas.microsoft.com/office/drawing/2014/main" val="3098340311"/>
                  </a:ext>
                </a:extLst>
              </a:tr>
            </a:tbl>
          </a:graphicData>
        </a:graphic>
      </p:graphicFrame>
    </p:spTree>
    <p:extLst>
      <p:ext uri="{BB962C8B-B14F-4D97-AF65-F5344CB8AC3E}">
        <p14:creationId xmlns:p14="http://schemas.microsoft.com/office/powerpoint/2010/main" val="2913108259"/>
      </p:ext>
    </p:extLst>
  </p:cSld>
  <p:clrMapOvr>
    <a:masterClrMapping/>
  </p:clrMapOvr>
</p:sld>
</file>

<file path=ppt/theme/theme1.xml><?xml version="1.0" encoding="utf-8"?>
<a:theme xmlns:a="http://schemas.openxmlformats.org/drawingml/2006/main" name="Dividend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TM03457464[[fn=Dividende]]</Template>
  <TotalTime>6889</TotalTime>
  <Words>1314</Words>
  <Application>Microsoft Office PowerPoint</Application>
  <PresentationFormat>Grand écran</PresentationFormat>
  <Paragraphs>160</Paragraphs>
  <Slides>26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26</vt:i4>
      </vt:variant>
    </vt:vector>
  </HeadingPairs>
  <TitlesOfParts>
    <vt:vector size="31" baseType="lpstr">
      <vt:lpstr>Calibri</vt:lpstr>
      <vt:lpstr>Gill Sans MT</vt:lpstr>
      <vt:lpstr>Minion Pro</vt:lpstr>
      <vt:lpstr>Wingdings 2</vt:lpstr>
      <vt:lpstr>Dividende</vt:lpstr>
      <vt:lpstr>REVUE DE DIRECTION DU ../../20..</vt:lpstr>
      <vt:lpstr>PARTICIPANTS</vt:lpstr>
      <vt:lpstr>Éléments d’entrée</vt:lpstr>
      <vt:lpstr>État des actions issues des revues précédentes</vt:lpstr>
      <vt:lpstr>Les Modifications des enjeux externes et internes pertinents pour le système de management de la qualité</vt:lpstr>
      <vt:lpstr>Informations sur la performance et l’efficacité du sMQ La satisfaction des clients</vt:lpstr>
      <vt:lpstr>Informations sur la performance et l’efficacité du sMQ La satisfaction des clients</vt:lpstr>
      <vt:lpstr>Informations sur la performance et l’efficacité du sMQ Les retours d’information des parties intéressées pertinentes</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La performance des processus et la conformité des produits et services</vt:lpstr>
      <vt:lpstr>Informations sur la performance et l’efficacité du sMQ La performance des processus et la conformité des produits et services</vt:lpstr>
      <vt:lpstr>Informations sur la performance et l’efficacité du sMQ LES NON-CONFORMITÉS ET LES ACTIONS CORRECTIVES</vt:lpstr>
      <vt:lpstr>Informations sur la performance et l’efficacité du sMQ RÉSULTAT DE LA SURVEILLANCE ET DE LA MESURE</vt:lpstr>
      <vt:lpstr>Informations sur la performance et l’efficacité du sMQ LES RÉSULTATS D’AUDIT</vt:lpstr>
      <vt:lpstr>Informations sur la performance et l’efficacité du sMQ LES PERFORMANCES DES PRESTATAIRES EXTERNES</vt:lpstr>
      <vt:lpstr>Adéquation des ressources</vt:lpstr>
      <vt:lpstr>Efficacité des actions mises en œuvre face aux risques et opportunités</vt:lpstr>
      <vt:lpstr>OPPORTUNITÉS d’amélioration</vt:lpstr>
      <vt:lpstr>Eléments de sortie</vt:lpstr>
      <vt:lpstr>Conclusion de la direction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Lauriane</dc:creator>
  <cp:lastModifiedBy>Lauriane</cp:lastModifiedBy>
  <cp:revision>372</cp:revision>
  <cp:lastPrinted>2018-03-12T16:48:13Z</cp:lastPrinted>
  <dcterms:created xsi:type="dcterms:W3CDTF">2017-05-22T14:42:53Z</dcterms:created>
  <dcterms:modified xsi:type="dcterms:W3CDTF">2019-11-04T14:35:08Z</dcterms:modified>
</cp:coreProperties>
</file>