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7"/>
  </p:notesMasterIdLst>
  <p:sldIdLst>
    <p:sldId id="257" r:id="rId3"/>
    <p:sldId id="302" r:id="rId4"/>
    <p:sldId id="322" r:id="rId5"/>
    <p:sldId id="299" r:id="rId6"/>
    <p:sldId id="323" r:id="rId7"/>
    <p:sldId id="262" r:id="rId8"/>
    <p:sldId id="290" r:id="rId9"/>
    <p:sldId id="265" r:id="rId10"/>
    <p:sldId id="300" r:id="rId11"/>
    <p:sldId id="301" r:id="rId12"/>
    <p:sldId id="269" r:id="rId13"/>
    <p:sldId id="321" r:id="rId14"/>
    <p:sldId id="324" r:id="rId15"/>
    <p:sldId id="279" r:id="rId16"/>
    <p:sldId id="280" r:id="rId17"/>
    <p:sldId id="281" r:id="rId18"/>
    <p:sldId id="282" r:id="rId19"/>
    <p:sldId id="325" r:id="rId20"/>
    <p:sldId id="312" r:id="rId21"/>
    <p:sldId id="326" r:id="rId22"/>
    <p:sldId id="320" r:id="rId23"/>
    <p:sldId id="327" r:id="rId24"/>
    <p:sldId id="298" r:id="rId25"/>
    <p:sldId id="308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5A08-B23E-4A08-83A1-3B8562AE1EE8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D4036-E10B-495B-AEBA-9D489915A7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367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757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577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146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704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966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94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72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3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696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D4036-E10B-495B-AEBA-9D489915A774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0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33A93-6D45-421C-9575-D3A5C2C01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40AAE-C309-4529-9C4E-4D9C4BC52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DB0A9-84EF-490E-AC82-78D178FE7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F05D9-C7FA-4870-9175-4458BA417065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83851-3738-4C62-B117-EE20C120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4CF58-D049-42E1-8C31-565CE37B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77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5D62D-E8AA-4AA0-8E69-A6E7483C7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56FBB-537A-41E2-8163-04B3B4CBB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6FF2F-8FA0-476F-AA42-A3B6E6F03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F8EB8-AF58-49D9-A184-5D91C12312E4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67AE8-E1BD-48D9-92C0-9DD6C03D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91ACC-4BD1-4478-9BF9-8354B9E9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32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8690BC-9AEB-4EDC-946C-6E61BF42F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FAC43-D82F-4FDC-96BB-89F70FD11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8352C-73CB-4AC6-9FF5-A846A706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54B4-45BD-4795-9AB7-C8B7038C42F1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68871-996B-478B-8EEE-1E2C05FF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9E68A-B666-4DBA-B9FA-B8B28AD7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013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7648" y="188640"/>
            <a:ext cx="8654752" cy="144016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349" y="1772816"/>
            <a:ext cx="11343051" cy="4353347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333B-F1DE-4B75-934D-82746766CE82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54400" y="6356351"/>
            <a:ext cx="5283200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 descr="LOGO SANS F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315416"/>
            <a:ext cx="2974976" cy="1373066"/>
          </a:xfrm>
          <a:prstGeom prst="rect">
            <a:avLst/>
          </a:prstGeom>
        </p:spPr>
      </p:pic>
      <p:sp>
        <p:nvSpPr>
          <p:cNvPr id="10" name="Espace réservé du contenu 9"/>
          <p:cNvSpPr>
            <a:spLocks noGrp="1"/>
          </p:cNvSpPr>
          <p:nvPr>
            <p:ph sz="quarter" idx="13"/>
          </p:nvPr>
        </p:nvSpPr>
        <p:spPr>
          <a:xfrm>
            <a:off x="239349" y="620690"/>
            <a:ext cx="2592288" cy="10081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buFont typeface="+mj-lt"/>
              <a:buAutoNum type="arabicPeriod"/>
              <a:defRPr sz="1200"/>
            </a:lvl1pPr>
            <a:lvl2pPr>
              <a:defRPr baseline="0"/>
            </a:lvl2pPr>
            <a:lvl5pPr marL="2286000" indent="-457200">
              <a:buFont typeface="+mj-lt"/>
              <a:buNone/>
              <a:defRPr/>
            </a:lvl5pPr>
          </a:lstStyle>
          <a:p>
            <a:pPr lvl="0"/>
            <a:r>
              <a:rPr lang="fr-FR" dirty="0"/>
              <a:t>C</a:t>
            </a:r>
          </a:p>
          <a:p>
            <a:pPr lvl="0"/>
            <a:r>
              <a:rPr lang="fr-FR" dirty="0"/>
              <a:t>M</a:t>
            </a:r>
          </a:p>
          <a:p>
            <a:pPr lvl="0"/>
            <a:r>
              <a:rPr lang="fr-FR" dirty="0"/>
              <a:t>P</a:t>
            </a:r>
          </a:p>
          <a:p>
            <a:pPr lvl="0"/>
            <a:r>
              <a:rPr lang="fr-FR" dirty="0"/>
              <a:t>M</a:t>
            </a:r>
          </a:p>
          <a:p>
            <a:pPr lvl="0"/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39349" y="836712"/>
            <a:ext cx="2592288" cy="792088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514637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2F88-3447-43C3-B691-8C360204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A6F423-6A05-4626-8001-10D803AF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5F89-F97B-4362-9A5C-322C20D951D6}" type="datetime1">
              <a:rPr lang="fr-FR" smtClean="0"/>
              <a:t>25/10/2019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F6995-BB86-475E-A903-780FF69B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FAFEE-7977-43EC-A2A9-9BC07135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685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ECC38-A856-4F8B-9E9F-D4CA0C709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C167B-9BC5-46F6-9219-8AEA634A9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79F40-94C8-4820-916B-ADDB3631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F77C-E929-4B6E-B8C3-AF3A47DC1E88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A44FA-3177-434A-A7F1-0968B77E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BF716-4B49-4888-84BF-A8E3EF12B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19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B2F3-F691-4478-8E91-B731408A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42CFB-15F1-4D74-B84C-CFD350031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63AC5-56C7-41FD-A1C7-70B759D7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C713-1D50-4B9D-B7BD-4731578B87A4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F4792-0BEF-47B8-8833-A29D3EA2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7F885-55D0-4C15-A3F3-91D6753D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01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802EF-7F94-45B5-9D5E-2175AC17B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AB919-4C0C-46FC-99EF-4C7891446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81761-ED73-4364-BB1B-C29064C13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2827-D91F-4C98-8813-987D52D7E677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5BD68-30BE-4CF1-82CA-4562A902A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C7BA4-15FE-41E5-B92C-3AFCC245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9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5D85-7F25-4FD7-821D-F5C3AC33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667BE-27AE-475E-9710-68BCEB3B8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55758-B65D-4E81-BB97-BE7A793BA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FE39-3723-461F-854F-6D68EAE8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49A25-1770-4956-BDA7-71CA462BF237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394AD-BBD6-4E49-A2A7-F6A7D79F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B752A-00E1-407B-85C0-BF519616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934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F12B1-7B3D-45B3-A682-8C0C0B22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E0FC0-CEAC-4A84-9546-D91DE40BF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BA1BD-9EC9-4C65-A648-671B64897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FB136-C9C7-4C54-A3B2-8F7B2EAC9D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BED48-A42A-4464-A778-156426BA1A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210AA-40F5-429E-99D7-17621B92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EAAA-BB2D-4885-AD12-A3762E76EBDF}" type="datetime1">
              <a:rPr lang="fr-FR" smtClean="0"/>
              <a:t>25/10/2019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6423DC-A4A4-4C8D-84B2-16EF614F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B3248-2298-4E78-97F9-E4C93FB00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455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C921F-9E8B-486D-9208-EDB132D4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ADAB6D-0773-420B-9303-3AF464FE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CAE3-B1DF-4957-89F0-10C6A4817683}" type="datetime1">
              <a:rPr lang="fr-FR" smtClean="0"/>
              <a:t>25/10/2019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8E53F-6512-4323-B5F1-43D54CB1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3286D-CD6A-483E-A26C-310121B58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2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379B-545A-486F-8CD9-8AAAD166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3B8F-1C3D-4467-A9B6-98D2F6328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FECCA-ADE1-4C78-9494-CE1BC1F5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E403-6D73-4E5B-8E1E-4A5BB0C6EE40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A2067-7E90-4C83-97F5-05200E8C9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2E1A7-4AD8-43A4-AE6A-B41D2325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906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3A055-C8C7-43F4-B6AB-0F18BF80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B24B-7EB2-4590-AD9C-DB6E6AFCA3D3}" type="datetime1">
              <a:rPr lang="fr-FR" smtClean="0"/>
              <a:t>25/10/2019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90E9D-14C5-4C5F-9430-F4C38294B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2F5FB-2A25-4BF8-9F9D-24928797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673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C2F7A-4845-48E8-9F17-A268199A1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8CA57-EE47-435D-808C-F078E3365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7CF18-7615-4D9C-8ABA-B116D1589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B3518-19BC-4230-8706-94ACFAB91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F67F-DF44-46A1-AC3E-9960A567C268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6324F-E0CD-4CC0-98C0-8BB5C39A5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07BB8-38BD-465C-A3D6-E6EE78712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94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C02D3-F7C8-4666-A888-5F4DE650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2CB973-B49B-456E-8CD2-5CDBC2F7EE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9A0FA-7B96-4882-9732-0327D70A6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D72FD-2530-4B20-88B4-DC7C30A08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BA2A2-9D83-4574-802B-7DBD0F110E2A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6EA09-971D-470A-96CC-B78840688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56EE8-3578-4E7E-923F-ED4671FE5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285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089DC-DE8F-4AC2-8A7D-DE1D91FA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78C1D-4B6F-461C-B929-83E3FBCCF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BC2DE-9F9C-4AA5-B469-32741518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3F3E-CE1C-4AD7-94CB-39CFE4639B65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07C31-D449-4DF2-9C9B-9DCB441A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24355-F045-442B-A7BF-0EABE887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837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35B53-7B66-4AD9-B066-637B1EAA6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8151CA-AEDE-4540-BE22-4119C80C2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E9EA6-F5B4-402C-8D72-B446F670B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354D-16B5-4669-B90A-11FCB8FAB474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8D0A8-F39E-4C8A-B2D0-4D111F2D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0C75B-8FB5-48FF-ABC1-51BCCC44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30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B8448-5824-47C5-A8FB-718921806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3FA42-D3F2-482E-AF84-8AF3A1DEC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A5560-9A5D-4E6F-A6C6-005822B0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5D7D7-2AEC-48DD-98FA-32F6D35E9282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BFB7A-7F09-4934-9032-3EA465D91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C3054-0E22-444A-940B-2AAF44E9C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85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1E0C0-A1B0-4B24-8E50-E7106BCD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3DB5-93B9-4D97-9212-97E9D468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CDB89-15DE-46DA-A70F-3316506B4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2ED1D-DE99-4580-A2B9-EF3F967C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7A72A-9D9D-451E-AC56-550573559BB6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5050F-0980-4001-86D9-4736DF28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C26E3-A57B-44E4-9E0B-22A8B1A7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1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C092E-9160-45D2-BD71-7E5862D85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3E9A8-9390-4F67-B0D1-AB7C73A19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A9834-3036-4D38-B0C0-59A96BBB0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A17971-3596-4EC1-B52C-2C3757C8B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92DF8A-8EF2-4A9B-A820-85ACCF3AB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1092C8-6C8A-4964-B4B9-FA1BDAEF8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2203-48A0-4CD9-8195-994B6EA83782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0CAFE9-2E85-4766-A202-16A4B0FF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9019B2-B75F-4F82-B357-EF8E03204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44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A5EF-1279-4A02-A5BA-BAD2FD53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F77235-4B71-48AF-93A5-850A31A9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2CB9E-89B0-4B61-B368-5B2CDA0E7D73}" type="datetime1">
              <a:rPr lang="fr-FR" smtClean="0"/>
              <a:t>25/10/2019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92A2E-A8FD-4F62-9F4F-31733EFE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D4FA44-5C42-41FD-B0C0-2E191C5A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49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E0C7B-0FBE-4AE5-A693-791491C5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71C9-976A-4B4B-B3A1-3E026D211365}" type="datetime1">
              <a:rPr lang="fr-FR" smtClean="0"/>
              <a:t>25/10/2019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73D2DD-EC68-4A3E-BBA9-AA30DC5B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48122-84C1-41FE-9D2D-384C6D7DD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35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16C37-EAB7-4E62-9732-DDC462BA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6EBBF-C384-4BA5-AA3B-825701254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9E238-1452-414C-B3A7-21654572B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60092-7B7C-4B83-B17B-0E4C0F9C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F79-B9FD-4292-B71D-5703E81906F0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C4DC5-EAFF-457B-B602-AD96DAA4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0F90E-689F-4D47-A920-6B8696E81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07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E310-9A62-4073-8F6F-DFE89DA4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01C21-EFA5-4CE9-9F3E-6D6223CA0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18E3F-27EB-4E60-B000-41EB47E5F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E7E23-BAB6-4FD0-BB10-2C7C269A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D41F-672B-4AD6-A57B-7ACB703D0780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C1B2C-5409-4B2A-BFD3-4BF8B2617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3C16E-2AED-4318-A2A9-7D88A411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49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05C7CA-4714-494F-B3F9-703C578ED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33406-0F0B-437A-B4B4-754CA714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007A0-5C7E-447D-9B93-B12874674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B2430-1D9D-4334-A8E5-5C9AA6ABAA3E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8DF16-1441-4A48-A497-5C895C78A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992D8-5BEA-4B27-8092-2DAE21764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4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0D7E3C-995B-43AC-804A-42CA48668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DDC56-F2C6-4EA2-A811-A4B722E40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1B4C1-FD08-4F86-96DC-86D428112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B841C-99BC-4DE5-95CC-9BD8091F189A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B9CC0-F447-4D64-BED9-1B87FD0C8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857E1-995D-41A9-9CA8-427867E1C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75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7568" y="2708920"/>
            <a:ext cx="7772400" cy="2304256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accent4">
                    <a:lumMod val="75000"/>
                  </a:schemeClr>
                </a:solidFill>
              </a:rPr>
              <a:t>CONSEIL D’ADMINISTRATION DU XXX 20XX</a:t>
            </a:r>
          </a:p>
        </p:txBody>
      </p:sp>
      <p:pic>
        <p:nvPicPr>
          <p:cNvPr id="6" name="Image 5" descr="LOGO SANS FO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9657" y="-243407"/>
            <a:ext cx="6192687" cy="3810884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3824064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784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4465-C5A1-49D7-A07C-2A69ACF0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des résultats financiers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2013 – 20XX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DA42A9-29D1-4BA5-B352-F57EB1FC7BB6}"/>
              </a:ext>
            </a:extLst>
          </p:cNvPr>
          <p:cNvSpPr/>
          <p:nvPr/>
        </p:nvSpPr>
        <p:spPr>
          <a:xfrm>
            <a:off x="838200" y="2504661"/>
            <a:ext cx="4489174" cy="3607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 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ECA4A6-59B3-42EA-BD2D-6D6B455CEF04}"/>
              </a:ext>
            </a:extLst>
          </p:cNvPr>
          <p:cNvSpPr/>
          <p:nvPr/>
        </p:nvSpPr>
        <p:spPr>
          <a:xfrm>
            <a:off x="6864626" y="2504661"/>
            <a:ext cx="4489174" cy="3607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 EBE - RN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32205B-D393-49E0-8549-6AE0B9A4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380B-3B32-4652-9916-DEAF130F61D7}" type="datetime1">
              <a:rPr lang="fr-FR" smtClean="0"/>
              <a:t>25/10/2019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1D7A16-E048-498E-AD8D-440092113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244CCD-3A28-483A-9AF1-319054F93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715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Etat des créances et recouvrement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158D-674E-43BC-87B3-A2691DFF7418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118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82AFE-2D17-4C84-9014-819D8BB6C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de la trésorerie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6E012-BE2D-49D3-BCEA-17940A2C9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3982-B4A2-4A5F-ACF7-B6420C178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333B-F1DE-4B75-934D-82746766CE82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4361-B5A1-4DAF-85FF-FE26FA7F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7626E-2400-4E85-A8F9-BDEAE788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12202E2-E0B4-4F61-9C06-3495872516C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614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240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EE19C-91A3-41DC-8EE0-C91E6875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Activités de la Maternité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F1E8B2-0A7F-4AE9-B7C2-3F3A0C279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EF3DE15-BDC3-444E-A857-CCD7D661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55FF6-B58A-4F02-BC4A-DE4474300EE0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51D4D2C-734B-4A66-B0DD-EF354161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5627B5-BAFB-4774-91D6-F9636488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88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13AA6-6A5E-469B-8CF7-0CD9E783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Activités de la Maternité (bis)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5DE557-E56F-4E6C-9A51-F7770EE45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717D51-6D32-4D7E-9C72-14B87764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DCB0-42A6-499D-9940-0D71A0646D41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ACFA5-D21A-4A9F-91F6-1C891188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FA4CD35-32FC-42B8-9C83-E0659E87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350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1B14-7670-42E6-A255-EDBE5DCB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Hospitalisations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F12989-B38A-450C-A1F0-D3BFFB2B0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A7CCE2B-6BA0-43BB-8C9B-01FBA5D0D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3D41-93FA-41C1-97B9-2308D3250D16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A7A8E48-BF0A-4FF2-B9A9-B6F8043B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7D07A65-04D5-401F-8F44-B5933255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976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AFCD-5239-433E-ABFA-17F62A652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Cas particuliers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C7732-67CA-42A5-AFCC-C1ACD8705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01BF4-98EF-414D-AC0F-E980FCA5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ED-EE4D-4FB2-B0C5-A551CF030DAB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2724-3E94-404B-A071-FDF5AFDA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70F83-6C9F-4947-9501-DEE18241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879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18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1E6-2F36-40E1-8498-E68E3ABB2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E463-2CD2-47A4-BDB9-90E2647E4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1623A-D301-4C7D-A29B-52057C2E01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3F5DC-71C3-4D20-BFD4-1218BE12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A203-6ADB-41D8-AD7E-ABC55658FFC8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CA1E-7865-4DE3-882A-CD3DC6CB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472F-326B-42C1-B09A-EC43F71DA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77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/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765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676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1E6-2F36-40E1-8498-E68E3ABB2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E463-2CD2-47A4-BDB9-90E2647E4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1623A-D301-4C7D-A29B-52057C2E01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059E1-BD22-4E98-A37A-7C121183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D5A32-42B2-4FD0-A6FD-038F4E8FB0FE}" type="datetime1">
              <a:rPr lang="fr-FR" smtClean="0"/>
              <a:t>25/10/2019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E2009-30B1-44A4-81BA-78BDF36F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00B8F-F3BB-42F1-8016-6005EFEC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363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511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Décisions à valider par le conseil d'administration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C0C7E-589B-43A1-B84A-6159153D1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28C1-AC00-4126-AE70-B42C9919F680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33918-349E-4FED-A230-F48ED46AA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F7ACE-DFD0-42EA-859B-39449CE22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369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7568" y="2708920"/>
            <a:ext cx="7772400" cy="2304256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accent4">
                    <a:lumMod val="75000"/>
                  </a:schemeClr>
                </a:solidFill>
              </a:rPr>
              <a:t>Merci de votre attention</a:t>
            </a:r>
          </a:p>
        </p:txBody>
      </p:sp>
      <p:pic>
        <p:nvPicPr>
          <p:cNvPr id="6" name="Image 5" descr="LOGO SANS FO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9657" y="-243407"/>
            <a:ext cx="6192687" cy="3810884"/>
          </a:xfrm>
          <a:prstGeom prst="rect">
            <a:avLst/>
          </a:prstGeom>
        </p:spPr>
      </p:pic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B485B-9E84-4BF5-9E83-596610BAA8B7}" type="datetime1">
              <a:rPr lang="fr-FR" smtClean="0"/>
              <a:t>25/10/2019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3824064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300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/>
                </a:solidFill>
              </a:rPr>
              <a:t>0. Intervention extérieure</a:t>
            </a:r>
            <a:endParaRPr lang="fr-FR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03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64D71-AAE0-4250-9A09-42F83A9AE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Sujet de l’Intervention extérieure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C8CD1-8E0C-4169-BC67-16D8D3251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2735B-DD68-45B4-8274-F71406F3D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66A-E466-4305-B763-027901CF7225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A1FF-420E-4E62-9AB9-CD67F1C8D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C2D30-FAF8-4C89-A4BA-0B7362D6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34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9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du CA par site et global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Période XXX années n et n-1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12EA-B146-4E1B-95A8-8DB47E258855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D976B1-BE2E-41C1-A00A-A63F6B50FA49}"/>
              </a:ext>
            </a:extLst>
          </p:cNvPr>
          <p:cNvSpPr/>
          <p:nvPr/>
        </p:nvSpPr>
        <p:spPr>
          <a:xfrm>
            <a:off x="1997765" y="3120887"/>
            <a:ext cx="8408505" cy="2613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Courbes</a:t>
            </a:r>
          </a:p>
        </p:txBody>
      </p:sp>
    </p:spTree>
    <p:extLst>
      <p:ext uri="{BB962C8B-B14F-4D97-AF65-F5344CB8AC3E}">
        <p14:creationId xmlns:p14="http://schemas.microsoft.com/office/powerpoint/2010/main" val="115178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9736" y="188640"/>
            <a:ext cx="6624736" cy="144016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Chiffres clés de l’activité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DF08-27F4-4530-A3BD-E065CB2EA704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C5E2E5-6385-47D4-89EB-F418CF42C9FC}"/>
              </a:ext>
            </a:extLst>
          </p:cNvPr>
          <p:cNvSpPr/>
          <p:nvPr/>
        </p:nvSpPr>
        <p:spPr>
          <a:xfrm>
            <a:off x="1093304" y="197788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Nombre de naissances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753500-3F1B-491C-8141-2E3405648D3D}"/>
              </a:ext>
            </a:extLst>
          </p:cNvPr>
          <p:cNvSpPr/>
          <p:nvPr/>
        </p:nvSpPr>
        <p:spPr>
          <a:xfrm>
            <a:off x="7702824" y="197788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Nombre de visites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545AA8-4A79-48E5-93A6-668B32619ED7}"/>
              </a:ext>
            </a:extLst>
          </p:cNvPr>
          <p:cNvSpPr/>
          <p:nvPr/>
        </p:nvSpPr>
        <p:spPr>
          <a:xfrm>
            <a:off x="1093303" y="438315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Taux de césariennes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85F021-0A3F-441F-A3CA-A63E51282F01}"/>
              </a:ext>
            </a:extLst>
          </p:cNvPr>
          <p:cNvSpPr/>
          <p:nvPr/>
        </p:nvSpPr>
        <p:spPr>
          <a:xfrm>
            <a:off x="7702823" y="438315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Taux d’occupation des lits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9FEDB-D50C-49DB-A9A1-5D1E3CEB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FF57A-1788-4358-AAFE-12BDB76A7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71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Résultats Financiers Mensuels Période XXXX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EBITDA - Résultat NET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5C96-99C8-451A-B033-B2E99A85E2F4}" type="datetime1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43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4465-C5A1-49D7-A07C-2A69ACF0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Comptes sur la période XXX en année n comparée à n-1 et au budget prévisionnel sur la même période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7360CD-230A-4876-92D0-93ED57F8D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264962"/>
              </p:ext>
            </p:extLst>
          </p:nvPr>
        </p:nvGraphicFramePr>
        <p:xfrm>
          <a:off x="838200" y="1955663"/>
          <a:ext cx="10807183" cy="445460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740506">
                  <a:extLst>
                    <a:ext uri="{9D8B030D-6E8A-4147-A177-3AD203B41FA5}">
                      <a16:colId xmlns:a16="http://schemas.microsoft.com/office/drawing/2014/main" val="1822150"/>
                    </a:ext>
                  </a:extLst>
                </a:gridCol>
                <a:gridCol w="2425134">
                  <a:extLst>
                    <a:ext uri="{9D8B030D-6E8A-4147-A177-3AD203B41FA5}">
                      <a16:colId xmlns:a16="http://schemas.microsoft.com/office/drawing/2014/main" val="1747858868"/>
                    </a:ext>
                  </a:extLst>
                </a:gridCol>
                <a:gridCol w="2440615">
                  <a:extLst>
                    <a:ext uri="{9D8B030D-6E8A-4147-A177-3AD203B41FA5}">
                      <a16:colId xmlns:a16="http://schemas.microsoft.com/office/drawing/2014/main" val="3425217371"/>
                    </a:ext>
                  </a:extLst>
                </a:gridCol>
                <a:gridCol w="2200928">
                  <a:extLst>
                    <a:ext uri="{9D8B030D-6E8A-4147-A177-3AD203B41FA5}">
                      <a16:colId xmlns:a16="http://schemas.microsoft.com/office/drawing/2014/main" val="879706236"/>
                    </a:ext>
                  </a:extLst>
                </a:gridCol>
              </a:tblGrid>
              <a:tr h="340848">
                <a:tc>
                  <a:txBody>
                    <a:bodyPr/>
                    <a:lstStyle/>
                    <a:p>
                      <a:pPr algn="l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N-1</a:t>
                      </a: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- réalisé année n</a:t>
                      </a: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budget année n</a:t>
                      </a: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47433310"/>
                  </a:ext>
                </a:extLst>
              </a:tr>
              <a:tr h="34084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Chiffre d’affaires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301807793"/>
                  </a:ext>
                </a:extLst>
              </a:tr>
              <a:tr h="1243393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Charges opérationnelles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3437479555"/>
                  </a:ext>
                </a:extLst>
              </a:tr>
              <a:tr h="97508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Excédent Brut d’Exploitation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2663339734"/>
                  </a:ext>
                </a:extLst>
              </a:tr>
              <a:tr h="34084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>
                          <a:effectLst/>
                        </a:rPr>
                        <a:t>Amortissement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2975812452"/>
                  </a:ext>
                </a:extLst>
              </a:tr>
              <a:tr h="1213581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>
                          <a:effectLst/>
                        </a:rPr>
                        <a:t>Résultat Net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1046348550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9F81B-5F27-4FBC-B3F0-89D65309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6FED-3781-4606-AEA2-64C3126FF2F5}" type="datetime1">
              <a:rPr lang="fr-FR" smtClean="0"/>
              <a:t>25/10/2019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A7A0001-C8D9-4958-B20D-5D0C659C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902E69-B4CE-4ABE-A10C-9D1536173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391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424</Words>
  <Application>Microsoft Office PowerPoint</Application>
  <PresentationFormat>Grand écran</PresentationFormat>
  <Paragraphs>160</Paragraphs>
  <Slides>24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Custom Design</vt:lpstr>
      <vt:lpstr>CONSEIL D’ADMINISTRATION DU XXX 20XX</vt:lpstr>
      <vt:lpstr>Ordre du jour</vt:lpstr>
      <vt:lpstr>Ordre du jour</vt:lpstr>
      <vt:lpstr>Sujet de l’Intervention extérieure</vt:lpstr>
      <vt:lpstr>Ordre du jour</vt:lpstr>
      <vt:lpstr>Evolution du CA par site et global Période XXX années n et n-1</vt:lpstr>
      <vt:lpstr>Chiffres clés de l’activité</vt:lpstr>
      <vt:lpstr>Résultats Financiers Mensuels Période XXXX EBITDA - Résultat NET</vt:lpstr>
      <vt:lpstr>Comptes sur la période XXX en année n comparée à n-1 et au budget prévisionnel sur la même période</vt:lpstr>
      <vt:lpstr>Evolution des résultats financiers 2013 – 20XX</vt:lpstr>
      <vt:lpstr>Etat des créances et recouvrement</vt:lpstr>
      <vt:lpstr>Evolution de la trésorerie</vt:lpstr>
      <vt:lpstr>Ordre du jour</vt:lpstr>
      <vt:lpstr>Activités de la Maternité</vt:lpstr>
      <vt:lpstr>Activités de la Maternité (bis)</vt:lpstr>
      <vt:lpstr>Hospitalisations</vt:lpstr>
      <vt:lpstr>Cas particuliers </vt:lpstr>
      <vt:lpstr>Ordre du jour</vt:lpstr>
      <vt:lpstr>Présentation PowerPoint</vt:lpstr>
      <vt:lpstr>Ordre du jour</vt:lpstr>
      <vt:lpstr>Présentation PowerPoint</vt:lpstr>
      <vt:lpstr>Ordre du jour</vt:lpstr>
      <vt:lpstr>Décisions à valider par le conseil d'administration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D’ADMINISTRATION DU 21 Juillet 2017</dc:title>
  <dc:creator>Khady</dc:creator>
  <cp:lastModifiedBy>Lauriane</cp:lastModifiedBy>
  <cp:revision>38</cp:revision>
  <dcterms:created xsi:type="dcterms:W3CDTF">2017-07-19T09:53:03Z</dcterms:created>
  <dcterms:modified xsi:type="dcterms:W3CDTF">2019-10-25T14:43:00Z</dcterms:modified>
</cp:coreProperties>
</file>