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468" r:id="rId3"/>
    <p:sldId id="469" r:id="rId4"/>
    <p:sldId id="478" r:id="rId5"/>
    <p:sldId id="477" r:id="rId6"/>
    <p:sldId id="479" r:id="rId7"/>
    <p:sldId id="480" r:id="rId8"/>
    <p:sldId id="473" r:id="rId9"/>
    <p:sldId id="474" r:id="rId10"/>
    <p:sldId id="475" r:id="rId11"/>
    <p:sldId id="47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00B050"/>
    <a:srgbClr val="000000"/>
    <a:srgbClr val="AFE780"/>
    <a:srgbClr val="7F5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3896" autoAdjust="0"/>
  </p:normalViewPr>
  <p:slideViewPr>
    <p:cSldViewPr snapToGrid="0">
      <p:cViewPr varScale="1">
        <p:scale>
          <a:sx n="68" d="100"/>
          <a:sy n="68" d="100"/>
        </p:scale>
        <p:origin x="8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Indicateur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Feuil1!$A$2:$A$7</c:f>
              <c:strCache>
                <c:ptCount val="6"/>
                <c:pt idx="0">
                  <c:v>M-5</c:v>
                </c:pt>
                <c:pt idx="1">
                  <c:v>M-4</c:v>
                </c:pt>
                <c:pt idx="2">
                  <c:v>M-3</c:v>
                </c:pt>
                <c:pt idx="3">
                  <c:v>M-2</c:v>
                </c:pt>
                <c:pt idx="4">
                  <c:v>M-1</c:v>
                </c:pt>
                <c:pt idx="5">
                  <c:v>M0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0D-412E-9088-D24355ED4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0111759"/>
        <c:axId val="1570482479"/>
      </c:lineChart>
      <c:catAx>
        <c:axId val="147011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70482479"/>
        <c:crosses val="autoZero"/>
        <c:auto val="1"/>
        <c:lblAlgn val="ctr"/>
        <c:lblOffset val="100"/>
        <c:noMultiLvlLbl val="0"/>
      </c:catAx>
      <c:valAx>
        <c:axId val="157048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011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Indicateur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T-3</c:v>
                </c:pt>
                <c:pt idx="1">
                  <c:v>T-2</c:v>
                </c:pt>
                <c:pt idx="2">
                  <c:v>T-1</c:v>
                </c:pt>
                <c:pt idx="3">
                  <c:v>T0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0D-412E-9088-D24355ED4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0111759"/>
        <c:axId val="1570482479"/>
      </c:lineChart>
      <c:catAx>
        <c:axId val="147011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70482479"/>
        <c:crosses val="autoZero"/>
        <c:auto val="1"/>
        <c:lblAlgn val="ctr"/>
        <c:lblOffset val="100"/>
        <c:noMultiLvlLbl val="0"/>
      </c:catAx>
      <c:valAx>
        <c:axId val="157048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011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Indicateur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S-2</c:v>
                </c:pt>
                <c:pt idx="1">
                  <c:v>S-1</c:v>
                </c:pt>
                <c:pt idx="2">
                  <c:v>S0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0D-412E-9088-D24355ED4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0111759"/>
        <c:axId val="1570482479"/>
      </c:lineChart>
      <c:catAx>
        <c:axId val="147011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70482479"/>
        <c:crosses val="autoZero"/>
        <c:auto val="1"/>
        <c:lblAlgn val="ctr"/>
        <c:lblOffset val="100"/>
        <c:noMultiLvlLbl val="0"/>
      </c:catAx>
      <c:valAx>
        <c:axId val="157048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011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Indicateur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A-2</c:v>
                </c:pt>
                <c:pt idx="1">
                  <c:v>A-1</c:v>
                </c:pt>
                <c:pt idx="2">
                  <c:v>A0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11</c:v>
                </c:pt>
                <c:pt idx="1">
                  <c:v>9</c:v>
                </c:pt>
                <c:pt idx="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0D-412E-9088-D24355ED4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0111759"/>
        <c:axId val="1570482479"/>
      </c:lineChart>
      <c:catAx>
        <c:axId val="147011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70482479"/>
        <c:crosses val="autoZero"/>
        <c:auto val="1"/>
        <c:lblAlgn val="ctr"/>
        <c:lblOffset val="100"/>
        <c:noMultiLvlLbl val="0"/>
      </c:catAx>
      <c:valAx>
        <c:axId val="157048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011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E5CF4-B36F-4EE5-8502-3624A9D86DEF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94A68-85F2-4C44-BCEE-D972945BE5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79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E9234-1B10-413F-9FA9-686C0CAD3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504BD2-5CD2-497B-84F0-CD3A62F63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CBD1FC-B5E2-4CC9-8169-6C6DF20E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22B7-9631-494D-80AA-860EA50536A5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380DA6-7A74-4029-9E4C-1B0288247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9ED012-5A99-47FB-B963-2FDEE038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1456-CD8C-4F95-96D8-940EFE532E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088CEFD-24EC-4539-9E0C-B60445619318}"/>
              </a:ext>
            </a:extLst>
          </p:cNvPr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55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43C08A-0818-47A5-A9E4-25083697E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0A1AFB-5300-4537-BABC-C99258125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35573F-1EBB-4D70-8739-BC091CABE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22B7-9631-494D-80AA-860EA50536A5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992DBA-BEF9-484D-9822-276C9465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8FEEC9-4E78-4077-B930-1FAE83B5B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1456-CD8C-4F95-96D8-940EFE532E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23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89E7DF-3E0E-408E-AF6F-D3EBA10AE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C9DD17-5BD3-42FC-857E-3C143E75C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9AD050-8C14-4246-8562-36D34F5B3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22B7-9631-494D-80AA-860EA50536A5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F6C048-9EB3-46B3-804B-476216E0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E80237-CCB8-4328-B5F5-D4095604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1456-CD8C-4F95-96D8-940EFE532E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5268AA6-AD74-40B4-BFAB-C2EC38487E59}"/>
              </a:ext>
            </a:extLst>
          </p:cNvPr>
          <p:cNvCxnSpPr>
            <a:cxnSpLocks/>
          </p:cNvCxnSpPr>
          <p:nvPr userDrawn="1"/>
        </p:nvCxnSpPr>
        <p:spPr>
          <a:xfrm>
            <a:off x="838200" y="4562475"/>
            <a:ext cx="10515600" cy="26988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74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07339-1067-4564-B957-EF6C67BF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10369A-02EF-4E81-A658-6E9DFE935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2000" y="1238114"/>
            <a:ext cx="5317800" cy="4938849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127616-B9EA-4699-A5ED-5CB0E06C0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8114"/>
            <a:ext cx="5317800" cy="4938849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D465EF-29C7-4C8B-BBE7-884389F71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22B7-9631-494D-80AA-860EA50536A5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5EF8C1-CD0B-4251-BCAD-DE95B8A8B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65A1B2-28D8-4E8E-924A-91A03FDE4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1456-CD8C-4F95-96D8-940EFE532E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23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ADB6A-92CE-4DF2-A40F-FB8232EEB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0259F9-7403-494D-AEAB-3449525D8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22B7-9631-494D-80AA-860EA50536A5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E53D27-8EB7-4554-B690-A49160C69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EBC36A-BF93-4059-8013-A318BB47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1456-CD8C-4F95-96D8-940EFE532E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72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0C96BAB-D151-4CD2-8793-31D79664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22B7-9631-494D-80AA-860EA50536A5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97239EB-7DD9-40A9-B182-787826260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0498B1-3BEE-4FAB-8723-41CB8D0D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1456-CD8C-4F95-96D8-940EFE532E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41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D39490-0A18-4D51-A35E-E6821F3DA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162651"/>
            <a:ext cx="10788000" cy="89607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8FA87C-2001-42E3-917B-D578791D9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063" y="1214848"/>
            <a:ext cx="10774937" cy="4962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350322-C608-4A68-811B-468372FBB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fld id="{719222B7-9631-494D-80AA-860EA50536A5}" type="datetimeFigureOut">
              <a:rPr lang="fr-FR" smtClean="0"/>
              <a:pPr/>
              <a:t>13/11/2019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3A8D60-1CE7-4110-AE05-0D2CEEB8A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AFEC4C-2CEB-49D8-B318-7AB64001D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fld id="{F94F1456-CD8C-4F95-96D8-940EFE532E62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E9CEBD7-D543-44DE-9B51-0E1CE7EF9F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9" t="14388" r="70035" b="14388"/>
          <a:stretch/>
        </p:blipFill>
        <p:spPr>
          <a:xfrm>
            <a:off x="0" y="0"/>
            <a:ext cx="702000" cy="685800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A3B60698-1EC6-4C90-AC99-1D43A3F901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08" t="16539" r="31696" b="12237"/>
          <a:stretch/>
        </p:blipFill>
        <p:spPr>
          <a:xfrm>
            <a:off x="11490000" y="0"/>
            <a:ext cx="702000" cy="685800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74B75A0D-976A-4174-882D-D3A7F24477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8" t="30229" r="43959" b="41429"/>
          <a:stretch/>
        </p:blipFill>
        <p:spPr>
          <a:xfrm>
            <a:off x="24374" y="6216152"/>
            <a:ext cx="713251" cy="65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19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9E037E-560C-4291-8FE1-08E76530D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Canevas à remplir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330A02-0B37-4276-B990-90DB83AFC5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En préparation du comité Qualité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1BC84EE-708B-49D2-A575-8EEF9CF85F2A}"/>
              </a:ext>
            </a:extLst>
          </p:cNvPr>
          <p:cNvSpPr txBox="1"/>
          <p:nvPr/>
        </p:nvSpPr>
        <p:spPr>
          <a:xfrm>
            <a:off x="9092419" y="6334890"/>
            <a:ext cx="1575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/>
              <a:t>PM03-FO0016</a:t>
            </a:r>
          </a:p>
          <a:p>
            <a:pPr algn="r"/>
            <a:r>
              <a:rPr lang="fr-FR" sz="1100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667697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6BD4-5FF8-4ECC-9569-D605A3E8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Audits du processus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D3361-86A2-44CA-A42D-7C15E8AA8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Nombre d’audits internes réalisés sur le processus :</a:t>
            </a:r>
          </a:p>
          <a:p>
            <a:endParaRPr lang="fr-FR" dirty="0"/>
          </a:p>
          <a:p>
            <a:r>
              <a:rPr lang="fr-FR" dirty="0"/>
              <a:t>Nombre d’audits internes clôturés sur le processus :</a:t>
            </a:r>
          </a:p>
          <a:p>
            <a:endParaRPr lang="fr-FR" dirty="0"/>
          </a:p>
          <a:p>
            <a:r>
              <a:rPr lang="fr-FR" dirty="0"/>
              <a:t>Pourcentage d’audits internes clôturés :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Date du dernier audit :</a:t>
            </a:r>
          </a:p>
          <a:p>
            <a:endParaRPr lang="fr-FR" dirty="0"/>
          </a:p>
          <a:p>
            <a:r>
              <a:rPr lang="fr-FR" dirty="0"/>
              <a:t>Date du prochain audit</a:t>
            </a:r>
          </a:p>
        </p:txBody>
      </p:sp>
    </p:spTree>
    <p:extLst>
      <p:ext uri="{BB962C8B-B14F-4D97-AF65-F5344CB8AC3E}">
        <p14:creationId xmlns:p14="http://schemas.microsoft.com/office/powerpoint/2010/main" val="2583639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6BD4-5FF8-4ECC-9569-D605A3E8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Écarts sur le processus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D3361-86A2-44CA-A42D-7C15E8AA8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Nombre d’écarts identifiés :</a:t>
            </a:r>
          </a:p>
          <a:p>
            <a:endParaRPr lang="fr-FR" dirty="0"/>
          </a:p>
          <a:p>
            <a:r>
              <a:rPr lang="fr-FR" dirty="0"/>
              <a:t>Nombre d’écarts soldés :</a:t>
            </a:r>
          </a:p>
          <a:p>
            <a:endParaRPr lang="fr-FR" dirty="0"/>
          </a:p>
          <a:p>
            <a:r>
              <a:rPr lang="fr-FR" dirty="0"/>
              <a:t>Pourcentage d’écarts soldés :</a:t>
            </a:r>
          </a:p>
          <a:p>
            <a:endParaRPr lang="fr-FR" dirty="0"/>
          </a:p>
          <a:p>
            <a:r>
              <a:rPr lang="fr-FR" dirty="0"/>
              <a:t>Liste des écarts ouverts :</a:t>
            </a:r>
          </a:p>
          <a:p>
            <a:pPr lvl="1"/>
            <a:r>
              <a:rPr lang="fr-FR" dirty="0"/>
              <a:t>…</a:t>
            </a:r>
          </a:p>
          <a:p>
            <a:pPr lvl="1"/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55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8C788-2F8F-4395-8CCE-534FD8A9D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Fiche d’identité du processus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1336DC-BBFA-4EC6-8AA2-5548D7767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Processus :</a:t>
            </a:r>
          </a:p>
          <a:p>
            <a:endParaRPr lang="fr-FR" dirty="0"/>
          </a:p>
          <a:p>
            <a:r>
              <a:rPr lang="fr-FR" dirty="0"/>
              <a:t>Entrée :</a:t>
            </a:r>
          </a:p>
          <a:p>
            <a:endParaRPr lang="fr-FR" dirty="0"/>
          </a:p>
          <a:p>
            <a:r>
              <a:rPr lang="fr-FR" dirty="0"/>
              <a:t>Sortie :</a:t>
            </a:r>
          </a:p>
          <a:p>
            <a:endParaRPr lang="fr-FR" dirty="0"/>
          </a:p>
          <a:p>
            <a:r>
              <a:rPr lang="fr-FR"/>
              <a:t>Finalité :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182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F2B90F-301B-4084-9DE0-726867A4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Indicateurs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5818664-F6A7-4225-A157-23A64A6E5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899690"/>
              </p:ext>
            </p:extLst>
          </p:nvPr>
        </p:nvGraphicFramePr>
        <p:xfrm>
          <a:off x="701999" y="1479321"/>
          <a:ext cx="10788000" cy="425271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57600">
                  <a:extLst>
                    <a:ext uri="{9D8B030D-6E8A-4147-A177-3AD203B41FA5}">
                      <a16:colId xmlns:a16="http://schemas.microsoft.com/office/drawing/2014/main" val="3026837600"/>
                    </a:ext>
                  </a:extLst>
                </a:gridCol>
                <a:gridCol w="2157600">
                  <a:extLst>
                    <a:ext uri="{9D8B030D-6E8A-4147-A177-3AD203B41FA5}">
                      <a16:colId xmlns:a16="http://schemas.microsoft.com/office/drawing/2014/main" val="1295949029"/>
                    </a:ext>
                  </a:extLst>
                </a:gridCol>
                <a:gridCol w="2157600">
                  <a:extLst>
                    <a:ext uri="{9D8B030D-6E8A-4147-A177-3AD203B41FA5}">
                      <a16:colId xmlns:a16="http://schemas.microsoft.com/office/drawing/2014/main" val="3506708343"/>
                    </a:ext>
                  </a:extLst>
                </a:gridCol>
                <a:gridCol w="2157600">
                  <a:extLst>
                    <a:ext uri="{9D8B030D-6E8A-4147-A177-3AD203B41FA5}">
                      <a16:colId xmlns:a16="http://schemas.microsoft.com/office/drawing/2014/main" val="912809347"/>
                    </a:ext>
                  </a:extLst>
                </a:gridCol>
                <a:gridCol w="2157600">
                  <a:extLst>
                    <a:ext uri="{9D8B030D-6E8A-4147-A177-3AD203B41FA5}">
                      <a16:colId xmlns:a16="http://schemas.microsoft.com/office/drawing/2014/main" val="3448144758"/>
                    </a:ext>
                  </a:extLst>
                </a:gridCol>
              </a:tblGrid>
              <a:tr h="850542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Indicateur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Responsable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Fréquence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Méthode de calcul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5264411"/>
                  </a:ext>
                </a:extLst>
              </a:tr>
              <a:tr h="850542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8571483"/>
                  </a:ext>
                </a:extLst>
              </a:tr>
              <a:tr h="850542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7451253"/>
                  </a:ext>
                </a:extLst>
              </a:tr>
              <a:tr h="850542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5639235"/>
                  </a:ext>
                </a:extLst>
              </a:tr>
              <a:tr h="850542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8715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0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F2B90F-301B-4084-9DE0-726867A4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Indicateur mensuel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9054BF17-78D4-4CE4-99A5-A5FE6B1E7C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8239580"/>
              </p:ext>
            </p:extLst>
          </p:nvPr>
        </p:nvGraphicFramePr>
        <p:xfrm>
          <a:off x="701999" y="930681"/>
          <a:ext cx="1078799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795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F2B90F-301B-4084-9DE0-726867A4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Indicateur trimestriel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9054BF17-78D4-4CE4-99A5-A5FE6B1E7C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9652557"/>
              </p:ext>
            </p:extLst>
          </p:nvPr>
        </p:nvGraphicFramePr>
        <p:xfrm>
          <a:off x="701999" y="930681"/>
          <a:ext cx="1078799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879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F2B90F-301B-4084-9DE0-726867A4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Indicateur semestriel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9054BF17-78D4-4CE4-99A5-A5FE6B1E7C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805653"/>
              </p:ext>
            </p:extLst>
          </p:nvPr>
        </p:nvGraphicFramePr>
        <p:xfrm>
          <a:off x="701999" y="930681"/>
          <a:ext cx="1078799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052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F2B90F-301B-4084-9DE0-726867A4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Indicateur annuel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9054BF17-78D4-4CE4-99A5-A5FE6B1E7C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6066429"/>
              </p:ext>
            </p:extLst>
          </p:nvPr>
        </p:nvGraphicFramePr>
        <p:xfrm>
          <a:off x="701999" y="930681"/>
          <a:ext cx="1078799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497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6BD4-5FF8-4ECC-9569-D605A3E8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Réclamations sur le processus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D3361-86A2-44CA-A42D-7C15E8AA8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Nombre de réclamations ouvertes :</a:t>
            </a:r>
          </a:p>
          <a:p>
            <a:endParaRPr lang="fr-FR" dirty="0"/>
          </a:p>
          <a:p>
            <a:r>
              <a:rPr lang="fr-FR" dirty="0"/>
              <a:t>Nombre de réclamations résolues :</a:t>
            </a:r>
          </a:p>
          <a:p>
            <a:endParaRPr lang="fr-FR" dirty="0"/>
          </a:p>
          <a:p>
            <a:r>
              <a:rPr lang="fr-FR" dirty="0"/>
              <a:t>Pourcentage de réclamations résolues :</a:t>
            </a:r>
          </a:p>
        </p:txBody>
      </p:sp>
    </p:spTree>
    <p:extLst>
      <p:ext uri="{BB962C8B-B14F-4D97-AF65-F5344CB8AC3E}">
        <p14:creationId xmlns:p14="http://schemas.microsoft.com/office/powerpoint/2010/main" val="1633703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6BD4-5FF8-4ECC-9569-D605A3E8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Fiches d’incident sur le processus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D3361-86A2-44CA-A42D-7C15E8AA8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Nombre de fiches d’incidents ouvertes :</a:t>
            </a:r>
          </a:p>
          <a:p>
            <a:endParaRPr lang="fr-FR" dirty="0"/>
          </a:p>
          <a:p>
            <a:r>
              <a:rPr lang="fr-FR" dirty="0"/>
              <a:t>Nombre de fiches d’incidents clôturées :</a:t>
            </a:r>
          </a:p>
          <a:p>
            <a:endParaRPr lang="fr-FR" dirty="0"/>
          </a:p>
          <a:p>
            <a:r>
              <a:rPr lang="fr-FR" dirty="0"/>
              <a:t>Pourcentage de fiches d’incidents clôturées :</a:t>
            </a:r>
          </a:p>
        </p:txBody>
      </p:sp>
    </p:spTree>
    <p:extLst>
      <p:ext uri="{BB962C8B-B14F-4D97-AF65-F5344CB8AC3E}">
        <p14:creationId xmlns:p14="http://schemas.microsoft.com/office/powerpoint/2010/main" val="27045021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144</Words>
  <Application>Microsoft Office PowerPoint</Application>
  <PresentationFormat>Grand écran</PresentationFormat>
  <Paragraphs>59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Canevas à remplir</vt:lpstr>
      <vt:lpstr>Fiche d’identité du processus</vt:lpstr>
      <vt:lpstr>Indicateurs</vt:lpstr>
      <vt:lpstr>Indicateur mensuel</vt:lpstr>
      <vt:lpstr>Indicateur trimestriel</vt:lpstr>
      <vt:lpstr>Indicateur semestriel</vt:lpstr>
      <vt:lpstr>Indicateur annuel</vt:lpstr>
      <vt:lpstr>Réclamations sur le processus</vt:lpstr>
      <vt:lpstr>Fiches d’incident sur le processus</vt:lpstr>
      <vt:lpstr>Audits du processus</vt:lpstr>
      <vt:lpstr>Écarts sur le processus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</cp:lastModifiedBy>
  <cp:revision>397</cp:revision>
  <dcterms:created xsi:type="dcterms:W3CDTF">2019-02-06T11:45:27Z</dcterms:created>
  <dcterms:modified xsi:type="dcterms:W3CDTF">2019-11-13T12:30:45Z</dcterms:modified>
</cp:coreProperties>
</file>