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59" r:id="rId4"/>
    <p:sldId id="264" r:id="rId5"/>
    <p:sldId id="262" r:id="rId6"/>
    <p:sldId id="265" r:id="rId7"/>
  </p:sldIdLst>
  <p:sldSz cx="9144000" cy="6858000" type="screen4x3"/>
  <p:notesSz cx="7102475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2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3FA1-322D-45E7-816E-2FA175DAFF03}" type="datetimeFigureOut">
              <a:rPr lang="fr-FR" smtClean="0"/>
              <a:pPr/>
              <a:t>30/01/2020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0A4F5-82F6-43C6-A05E-19E32FDC9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286808" cy="554920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7158" y="1571612"/>
            <a:ext cx="8286808" cy="1500198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430380" y="1643050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>
                <a:solidFill>
                  <a:srgbClr val="7030A0"/>
                </a:solidFill>
                <a:latin typeface="Bauhaus 93" pitchFamily="82" charset="0"/>
              </a:rPr>
              <a:t>TARIFS 2020</a:t>
            </a:r>
            <a:endParaRPr lang="fr-FR" sz="5400" b="1" dirty="0">
              <a:solidFill>
                <a:srgbClr val="7030A0"/>
              </a:solidFill>
              <a:latin typeface="Bauhaus 93" pitchFamily="82" charset="0"/>
            </a:endParaRP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572140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2CC2405-AC8E-469E-8BEB-F53843CF29A9}"/>
              </a:ext>
            </a:extLst>
          </p:cNvPr>
          <p:cNvSpPr txBox="1"/>
          <p:nvPr/>
        </p:nvSpPr>
        <p:spPr>
          <a:xfrm>
            <a:off x="6390347" y="6225230"/>
            <a:ext cx="2271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PM02-SI0005</a:t>
            </a:r>
          </a:p>
          <a:p>
            <a:pPr algn="r"/>
            <a:r>
              <a:rPr lang="fr-FR" sz="800" dirty="0"/>
              <a:t>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143116"/>
            <a:ext cx="7929618" cy="364333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1800" dirty="0"/>
              <a:t>Les tarifs de </a:t>
            </a:r>
            <a:r>
              <a:rPr lang="fr-FR" sz="1800" b="1" dirty="0"/>
              <a:t>l’ accouchement par voie basse ou par césarienne :</a:t>
            </a:r>
            <a:r>
              <a:rPr lang="fr-FR" sz="1800" dirty="0"/>
              <a:t> </a:t>
            </a:r>
          </a:p>
          <a:p>
            <a:pPr algn="ctr">
              <a:buNone/>
            </a:pPr>
            <a:r>
              <a:rPr lang="fr-FR" sz="1800" dirty="0"/>
              <a:t>Tarifs de base pour règlement en espèces d’accouchement non gémellaire. Ces</a:t>
            </a:r>
          </a:p>
          <a:p>
            <a:pPr algn="ctr">
              <a:buNone/>
            </a:pPr>
            <a:r>
              <a:rPr lang="fr-FR" sz="1800" dirty="0"/>
              <a:t>tarifs ne sont pas valables pour les personnes disposant d’une assurance, IPM ou</a:t>
            </a:r>
          </a:p>
          <a:p>
            <a:pPr algn="ctr">
              <a:buNone/>
            </a:pPr>
            <a:r>
              <a:rPr lang="fr-FR" sz="1800" dirty="0"/>
              <a:t>autre couverture maladie.</a:t>
            </a:r>
          </a:p>
          <a:p>
            <a:pPr algn="ctr">
              <a:buFont typeface="Wingdings" pitchFamily="2" charset="2"/>
              <a:buChar char="v"/>
            </a:pPr>
            <a:endParaRPr lang="fr-FR" sz="1800" dirty="0"/>
          </a:p>
          <a:p>
            <a:pPr algn="ctr">
              <a:buNone/>
            </a:pPr>
            <a:r>
              <a:rPr lang="fr-FR" sz="1800" dirty="0"/>
              <a:t>                  Les tarifs du programme «</a:t>
            </a:r>
            <a:r>
              <a:rPr lang="fr-FR" sz="1800" b="1" dirty="0"/>
              <a:t>Ma Sage-Femme NEST</a:t>
            </a:r>
            <a:r>
              <a:rPr lang="fr-FR" sz="1800" dirty="0"/>
              <a:t> »</a:t>
            </a:r>
            <a:r>
              <a:rPr lang="fr-FR" sz="1800" b="1" dirty="0"/>
              <a:t> et de ses conditions : </a:t>
            </a:r>
          </a:p>
          <a:p>
            <a:pPr algn="ctr">
              <a:buNone/>
            </a:pPr>
            <a:r>
              <a:rPr lang="fr-FR" sz="1800" dirty="0"/>
              <a:t>Vous donne Accès à un suivi médical de qualité, tout au long de votre grossesse, à prix préférentiel </a:t>
            </a:r>
            <a:r>
              <a:rPr lang="fr-FR" sz="1800" b="1" dirty="0"/>
              <a:t>SANS ENGAGEMENT </a:t>
            </a:r>
            <a:r>
              <a:rPr lang="fr-FR" sz="1800" dirty="0"/>
              <a:t>; le droit d’être assisté par un personnel qualifié et de bénéficier de soins de qualité lors de votre accouchement.</a:t>
            </a:r>
          </a:p>
          <a:p>
            <a:pPr algn="ctr">
              <a:buFont typeface="Wingdings" pitchFamily="2" charset="2"/>
              <a:buChar char="v"/>
            </a:pPr>
            <a:endParaRPr lang="fr-FR" sz="1800" dirty="0"/>
          </a:p>
        </p:txBody>
      </p:sp>
      <p:pic>
        <p:nvPicPr>
          <p:cNvPr id="6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928662" y="171448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0100" y="335756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5400" b="1" dirty="0">
                <a:ln w="11430"/>
                <a:solidFill>
                  <a:schemeClr val="accent4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fr-FR" sz="5400" b="1" cap="none" spc="0" dirty="0">
              <a:ln w="11430"/>
              <a:solidFill>
                <a:schemeClr val="accent4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37469" y="1211033"/>
            <a:ext cx="513486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3600" b="1" dirty="0">
                <a:ln w="11430"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Découvrez NOS TARIFS:</a:t>
            </a:r>
            <a:endParaRPr lang="fr-FR" sz="3600" b="1" cap="none" spc="0" dirty="0">
              <a:ln w="11430">
                <a:noFill/>
              </a:ln>
              <a:solidFill>
                <a:schemeClr val="accent4">
                  <a:lumMod val="75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14480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71406" y="1670221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et/ou Sage Femme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 </a:t>
            </a:r>
            <a:r>
              <a:rPr lang="fr-FR" baseline="30000" dirty="0">
                <a:solidFill>
                  <a:schemeClr val="bg1"/>
                </a:solidFill>
              </a:rPr>
              <a:t>(2)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573490" y="1670221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 </a:t>
            </a:r>
            <a:r>
              <a:rPr lang="fr-FR" baseline="30000" dirty="0">
                <a:solidFill>
                  <a:schemeClr val="bg1"/>
                </a:solidFill>
              </a:rPr>
              <a:t>(2)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0034" y="1162989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857752" y="1162989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85852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470 000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652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880 000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9207" y="6140255"/>
            <a:ext cx="8801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(2) </a:t>
            </a:r>
            <a:r>
              <a:rPr lang="fr-FR" sz="1200" b="1" i="1" dirty="0">
                <a:solidFill>
                  <a:srgbClr val="7E2FA1"/>
                </a:solidFill>
              </a:rPr>
              <a:t>Supplément chambre individuelle:</a:t>
            </a:r>
            <a:r>
              <a:rPr lang="fr-FR" sz="1200" i="1" dirty="0">
                <a:solidFill>
                  <a:srgbClr val="7E2FA1"/>
                </a:solidFill>
              </a:rPr>
              <a:t> Prévoir +20 000 </a:t>
            </a:r>
            <a:r>
              <a:rPr lang="fr-FR" sz="1200" i="1" dirty="0" err="1">
                <a:solidFill>
                  <a:srgbClr val="7E2FA1"/>
                </a:solidFill>
              </a:rPr>
              <a:t>Fcfa</a:t>
            </a:r>
            <a:r>
              <a:rPr lang="fr-FR" sz="1200" i="1" dirty="0">
                <a:solidFill>
                  <a:srgbClr val="7E2FA1"/>
                </a:solidFill>
              </a:rPr>
              <a:t> par jour d’hospitalisation (sur le tarif global de l’accouchement) pour être en chambre individuelle, sous réserve de disponibilité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2714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dirty="0"/>
              <a:t>Tarifs Accouchement de base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4282" y="5631436"/>
            <a:ext cx="3143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b="1" i="1" dirty="0">
                <a:solidFill>
                  <a:srgbClr val="7E2FA1"/>
                </a:solidFill>
              </a:rPr>
              <a:t>Nb: Péridurale (+120 000 FCFA)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571604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428596" y="1643050"/>
            <a:ext cx="4071966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</a:t>
            </a:r>
            <a:r>
              <a:rPr lang="fr-FR" b="1" dirty="0">
                <a:solidFill>
                  <a:schemeClr val="bg1"/>
                </a:solidFill>
              </a:rPr>
              <a:t>votre 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Sage Femme ou votre Gynécologue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(2)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2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930680" y="1643051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</a:t>
            </a:r>
            <a:r>
              <a:rPr lang="fr-FR" b="1" dirty="0">
                <a:solidFill>
                  <a:schemeClr val="bg1"/>
                </a:solidFill>
              </a:rPr>
              <a:t>votre</a:t>
            </a:r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b="1" dirty="0">
                <a:solidFill>
                  <a:schemeClr val="bg1"/>
                </a:solidFill>
              </a:rPr>
              <a:t>Gynécologue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r>
              <a:rPr lang="fr-FR" b="1" dirty="0">
                <a:solidFill>
                  <a:schemeClr val="bg1"/>
                </a:solidFill>
              </a:rPr>
              <a:t>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(2)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4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0034" y="1162989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000628" y="1162989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198937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250 000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795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592 000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-142908" y="65766"/>
            <a:ext cx="9144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dirty="0"/>
              <a:t>Tarifs Accouchement </a:t>
            </a:r>
            <a:r>
              <a:rPr lang="fr-FR" sz="3200" dirty="0">
                <a:solidFill>
                  <a:srgbClr val="FFC000"/>
                </a:solidFill>
                <a:latin typeface="Bauhaus 93" pitchFamily="82" charset="0"/>
              </a:rPr>
              <a:t>« SOCIAL » </a:t>
            </a:r>
          </a:p>
          <a:p>
            <a:pPr algn="r"/>
            <a:r>
              <a:rPr lang="fr-FR" sz="3200" dirty="0">
                <a:solidFill>
                  <a:srgbClr val="FFC000"/>
                </a:solidFill>
                <a:latin typeface="Bauhaus 93" pitchFamily="82" charset="0"/>
              </a:rPr>
              <a:t>ou « MA SAGE-FEMME NEST»</a:t>
            </a:r>
            <a:r>
              <a:rPr lang="fr-FR" sz="3200" dirty="0"/>
              <a:t>*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406" y="5657695"/>
            <a:ext cx="8989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/>
            <a:r>
              <a:rPr lang="fr-FR" sz="1200" i="1" baseline="30000" dirty="0">
                <a:solidFill>
                  <a:srgbClr val="7E2FA1"/>
                </a:solidFill>
              </a:rPr>
              <a:t>(1) </a:t>
            </a:r>
            <a:r>
              <a:rPr lang="fr-FR" sz="1200" i="1" dirty="0">
                <a:solidFill>
                  <a:srgbClr val="7E2FA1"/>
                </a:solidFill>
              </a:rPr>
              <a:t> En cas d’accouchement par un gynécologue, votre adhésion à ce tarif dépend de  son acceptation et de sa validation .</a:t>
            </a:r>
          </a:p>
          <a:p>
            <a:pPr marL="228600" lvl="0" indent="-228600"/>
            <a:r>
              <a:rPr lang="fr-FR" sz="1200" i="1" baseline="30000" dirty="0">
                <a:solidFill>
                  <a:srgbClr val="7E2FA1"/>
                </a:solidFill>
              </a:rPr>
              <a:t>(2)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  <a:p>
            <a:pPr lvl="0"/>
            <a:r>
              <a:rPr lang="fr-FR" sz="1200" b="1" i="1" dirty="0">
                <a:solidFill>
                  <a:srgbClr val="7030A0"/>
                </a:solidFill>
              </a:rPr>
              <a:t>*Conditions d’éligibilité au Tarif Accouchement « SOCIAL » ou « Ma Sage Femme NEST » : </a:t>
            </a:r>
            <a:r>
              <a:rPr lang="fr-FR" sz="1200" i="1" dirty="0">
                <a:solidFill>
                  <a:srgbClr val="7030A0"/>
                </a:solidFill>
              </a:rPr>
              <a:t>Votre suivi de grossesse a été effectué chez NEST depuis le début de votre grossesse (sauf cas exceptionnel), Vous ne bénéficiez d'aucune couverture médicale, La prise en charge médicale nécessaire à votre situation personnelle est bien incluse dans le cadre de la politique sociale de NEST – Renseignez-vous auprès de votre gynécologue ou sage femme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12386" y="5214950"/>
            <a:ext cx="24883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>
                <a:solidFill>
                  <a:srgbClr val="FFC000"/>
                </a:solidFill>
              </a:rPr>
              <a:t>NB: Péridurale (+120 000 FCFA)</a:t>
            </a:r>
            <a:endParaRPr lang="fr-FR" sz="1400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à coins arrondis 27"/>
          <p:cNvSpPr/>
          <p:nvPr/>
        </p:nvSpPr>
        <p:spPr>
          <a:xfrm>
            <a:off x="71438" y="1785926"/>
            <a:ext cx="8929718" cy="378621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u="sng" dirty="0"/>
              <a:t>Le forfait comprend: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6 consultations par votre Sage Femme 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3 échographies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Traitement préventif contre le tétanos et le paludisme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Votre carnet de Santé comprenant tout le suivi de votre grossesse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/>
              <a:t>1 Cours de préparation à l’accouchement </a:t>
            </a:r>
            <a:endParaRPr lang="fr-FR" sz="2000" dirty="0"/>
          </a:p>
          <a:p>
            <a:r>
              <a:rPr lang="fr-FR" sz="2000" b="1" u="sng" dirty="0"/>
              <a:t>En plus… :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Possibilité d’avoir gratuitement un 2e avis médical par un praticien NEST </a:t>
            </a:r>
            <a:r>
              <a:rPr lang="fr-FR" sz="2000" b="1" baseline="30000" dirty="0">
                <a:solidFill>
                  <a:schemeClr val="bg1"/>
                </a:solidFill>
              </a:rPr>
              <a:t>(1)</a:t>
            </a:r>
          </a:p>
          <a:p>
            <a:pPr>
              <a:buFont typeface="Wingdings" pitchFamily="2" charset="2"/>
              <a:buChar char="ü"/>
            </a:pPr>
            <a:r>
              <a:rPr lang="fr-FR" sz="2000" b="1" dirty="0">
                <a:solidFill>
                  <a:schemeClr val="bg1"/>
                </a:solidFill>
              </a:rPr>
              <a:t>Vous ouvre le droit de bénéficier de l’accouchement « Ma sage-femme NEST »</a:t>
            </a:r>
            <a:endParaRPr lang="fr-FR" sz="2000" dirty="0"/>
          </a:p>
        </p:txBody>
      </p:sp>
      <p:sp>
        <p:nvSpPr>
          <p:cNvPr id="9" name="ZoneTexte 8"/>
          <p:cNvSpPr txBox="1"/>
          <p:nvPr/>
        </p:nvSpPr>
        <p:spPr>
          <a:xfrm>
            <a:off x="3286116" y="5072074"/>
            <a:ext cx="5786478" cy="510778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90 000 </a:t>
            </a:r>
            <a:r>
              <a:rPr lang="fr-F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Fcfa</a:t>
            </a:r>
            <a:r>
              <a:rPr lang="fr-F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(payable en 3 fois)</a:t>
            </a:r>
            <a:endParaRPr lang="fr-FR" sz="12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785786" y="-71462"/>
            <a:ext cx="8286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dirty="0"/>
              <a:t>Profitez vite du forfait Suivi </a:t>
            </a:r>
          </a:p>
          <a:p>
            <a:pPr algn="r"/>
            <a:r>
              <a:rPr lang="fr-FR" sz="4000" dirty="0"/>
              <a:t>« </a:t>
            </a:r>
            <a:r>
              <a:rPr lang="fr-FR" sz="4000" dirty="0">
                <a:solidFill>
                  <a:srgbClr val="FFC000"/>
                </a:solidFill>
                <a:latin typeface="Bauhaus 93" pitchFamily="82" charset="0"/>
              </a:rPr>
              <a:t>Ma sage-femme NEST</a:t>
            </a:r>
            <a:r>
              <a:rPr lang="fr-FR" sz="4000" dirty="0"/>
              <a:t> »</a:t>
            </a:r>
            <a:r>
              <a:rPr lang="fr-FR" sz="4000" dirty="0">
                <a:solidFill>
                  <a:srgbClr val="FFC000"/>
                </a:solidFill>
                <a:latin typeface="Bauhaus 93" pitchFamily="82" charset="0"/>
              </a:rPr>
              <a:t> </a:t>
            </a:r>
            <a:r>
              <a:rPr lang="fr-FR" sz="4000" dirty="0"/>
              <a:t>*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4282" y="5715016"/>
            <a:ext cx="87154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200" b="1" i="1" dirty="0">
                <a:solidFill>
                  <a:srgbClr val="7030A0"/>
                </a:solidFill>
              </a:rPr>
              <a:t>*Conditions pour bénéficier du forfait suivi : </a:t>
            </a:r>
            <a:r>
              <a:rPr lang="fr-FR" sz="1200" i="1" dirty="0">
                <a:solidFill>
                  <a:srgbClr val="7030A0"/>
                </a:solidFill>
              </a:rPr>
              <a:t>Vous êtes éligibles si: Votre suivi de grossesse depuis le 1</a:t>
            </a:r>
            <a:r>
              <a:rPr lang="fr-FR" sz="1200" i="1" baseline="30000" dirty="0">
                <a:solidFill>
                  <a:srgbClr val="7030A0"/>
                </a:solidFill>
              </a:rPr>
              <a:t>er</a:t>
            </a:r>
            <a:r>
              <a:rPr lang="fr-FR" sz="1200" i="1" dirty="0">
                <a:solidFill>
                  <a:srgbClr val="7030A0"/>
                </a:solidFill>
              </a:rPr>
              <a:t> trimestre est effectué chez NEST ou auprès d’une sage-femme partenaire (si vous avez dépassé le 1</a:t>
            </a:r>
            <a:r>
              <a:rPr lang="fr-FR" sz="1200" i="1" baseline="30000" dirty="0">
                <a:solidFill>
                  <a:srgbClr val="7030A0"/>
                </a:solidFill>
              </a:rPr>
              <a:t>er</a:t>
            </a:r>
            <a:r>
              <a:rPr lang="fr-FR" sz="1200" i="1" dirty="0">
                <a:solidFill>
                  <a:srgbClr val="7030A0"/>
                </a:solidFill>
              </a:rPr>
              <a:t> trimestre de grossesse, le tarif peut être ajusté), Vous ne bénéficiez d'aucune couverture médicale, La prise en charge médicale nécessaire à votre situation personnelle est bien incluse dans le cadre de la politique sociale de NEST, Possibilité d’évacuation vers une autre structure pour examens ou analyses complémentaires non pris en charge </a:t>
            </a:r>
          </a:p>
          <a:p>
            <a:r>
              <a:rPr lang="fr-FR" sz="1200" i="1" dirty="0">
                <a:solidFill>
                  <a:srgbClr val="7030A0"/>
                </a:solidFill>
              </a:rPr>
              <a:t>(1) le second avis médical vous est autorisé une seule fois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0" y="1149478"/>
            <a:ext cx="5500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7E2FA1"/>
                </a:solidFill>
                <a:latin typeface="Arial" pitchFamily="34" charset="0"/>
                <a:cs typeface="Arial" pitchFamily="34" charset="0"/>
              </a:rPr>
              <a:t>Pour un suivi assuré tout au long de votre grossesse!</a:t>
            </a:r>
          </a:p>
        </p:txBody>
      </p:sp>
      <p:sp>
        <p:nvSpPr>
          <p:cNvPr id="2050" name="AutoShape 2" descr="Résultat de recherche d'images pour &quot;ventre femme noire enceint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2" name="AutoShape 4" descr="Résultat de recherche d'images pour &quot;ventre femme noire enceint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7" name="Picture 3" descr="C:\Users\admin\Dropbox\PM02-01_Marketing et communication\04 - Communication\Images\écho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072198" y="1142984"/>
            <a:ext cx="2789040" cy="1857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1143000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0" y="1428736"/>
            <a:ext cx="871543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Fcfa (Tarif jour)</a:t>
            </a:r>
            <a:br>
              <a:rPr lang="fr-FR" sz="1400" i="1" dirty="0"/>
            </a:br>
            <a:r>
              <a:rPr lang="fr-FR" sz="1400" i="1" dirty="0"/>
              <a:t>– Consultation Sage-Femme : 10 000 Fcfa</a:t>
            </a:r>
            <a:br>
              <a:rPr lang="fr-FR" sz="1400" i="1" dirty="0"/>
            </a:br>
            <a:r>
              <a:rPr lang="fr-FR" sz="1400" i="1" dirty="0"/>
              <a:t>– Consultation pédiatrique : à partir de 16 000 Fcfa (Tarif jour)</a:t>
            </a:r>
          </a:p>
          <a:p>
            <a:pPr algn="ctr"/>
            <a:r>
              <a:rPr lang="fr-FR" sz="1400" i="1" dirty="0"/>
              <a:t>– Accouchement Voie Basse : à partir de 250 000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Accouchement césarienne : à partir de 592 000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Péridurale : 120 000 </a:t>
            </a:r>
            <a:r>
              <a:rPr lang="fr-FR" sz="1400" i="1" dirty="0" err="1"/>
              <a:t>Fcfa</a:t>
            </a:r>
            <a:endParaRPr lang="fr-FR" sz="1400" i="1" dirty="0"/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Sage-Femme NEST :  90 000 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500034" y="1928802"/>
            <a:ext cx="4000528" cy="147732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643406" y="1928802"/>
            <a:ext cx="4071998" cy="147732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5717</TotalTime>
  <Words>856</Words>
  <Application>Microsoft Office PowerPoint</Application>
  <PresentationFormat>Affichage à l'écran (4:3)</PresentationFormat>
  <Paragraphs>102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Bauhaus 93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INFOS PRATIQUES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Lauriane</cp:lastModifiedBy>
  <cp:revision>54</cp:revision>
  <dcterms:created xsi:type="dcterms:W3CDTF">2018-01-25T16:59:22Z</dcterms:created>
  <dcterms:modified xsi:type="dcterms:W3CDTF">2020-01-30T11:43:09Z</dcterms:modified>
</cp:coreProperties>
</file>