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65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77" r:id="rId21"/>
    <p:sldId id="279" r:id="rId22"/>
    <p:sldId id="280" r:id="rId23"/>
    <p:sldId id="282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565AC-B622-4A20-9B57-8E095A6B57A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11C63FFF-3475-4D69-A2E2-2F3C71D485C7}">
      <dgm:prSet phldrT="[Texte]" custT="1"/>
      <dgm:spPr/>
      <dgm:t>
        <a:bodyPr/>
        <a:lstStyle/>
        <a:p>
          <a:r>
            <a:rPr lang="fr-FR" sz="17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Patient</a:t>
          </a:r>
        </a:p>
      </dgm:t>
    </dgm:pt>
    <dgm:pt modelId="{425D6C66-0B92-4A23-A00C-F1770F93F684}" type="parTrans" cxnId="{E0264519-D9E5-42EB-B3D3-2253EDDDFCFC}">
      <dgm:prSet/>
      <dgm:spPr/>
      <dgm:t>
        <a:bodyPr/>
        <a:lstStyle/>
        <a:p>
          <a:endParaRPr lang="fr-FR"/>
        </a:p>
      </dgm:t>
    </dgm:pt>
    <dgm:pt modelId="{6564C354-4907-4C91-9BCE-7AC83E17596E}" type="sibTrans" cxnId="{E0264519-D9E5-42EB-B3D3-2253EDDDFCFC}">
      <dgm:prSet/>
      <dgm:spPr/>
      <dgm:t>
        <a:bodyPr/>
        <a:lstStyle/>
        <a:p>
          <a:endParaRPr lang="fr-FR"/>
        </a:p>
      </dgm:t>
    </dgm:pt>
    <dgm:pt modelId="{752EA9A5-1566-4926-A4BA-2DDCAB4D6301}">
      <dgm:prSet phldrT="[Texte]" custT="1"/>
      <dgm:spPr/>
      <dgm:t>
        <a:bodyPr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8064A2">
                  <a:lumMod val="50000"/>
                </a:srgbClr>
              </a:solidFill>
              <a:latin typeface="Minion Pro" panose="02040503050306020203" pitchFamily="18" charset="0"/>
              <a:ea typeface="+mn-ea"/>
              <a:cs typeface="+mn-cs"/>
            </a:rPr>
            <a:t>Accueil de tri</a:t>
          </a:r>
        </a:p>
      </dgm:t>
    </dgm:pt>
    <dgm:pt modelId="{082D1B34-45B3-4E6C-84EA-118DCC3D6EA4}" type="parTrans" cxnId="{A94BC408-FFE8-4B1B-8E6C-C3D3E4260E36}">
      <dgm:prSet/>
      <dgm:spPr/>
      <dgm:t>
        <a:bodyPr/>
        <a:lstStyle/>
        <a:p>
          <a:endParaRPr lang="fr-FR"/>
        </a:p>
      </dgm:t>
    </dgm:pt>
    <dgm:pt modelId="{033AB47E-57D8-4ABE-BFC2-F90EC2E1CD27}" type="sibTrans" cxnId="{A94BC408-FFE8-4B1B-8E6C-C3D3E4260E36}">
      <dgm:prSet/>
      <dgm:spPr/>
      <dgm:t>
        <a:bodyPr/>
        <a:lstStyle/>
        <a:p>
          <a:endParaRPr lang="fr-FR"/>
        </a:p>
      </dgm:t>
    </dgm:pt>
    <dgm:pt modelId="{E8F0A856-EB5A-4B3D-BE68-F86FF6DE8B1A}">
      <dgm:prSet phldrT="[Texte]" custT="1"/>
      <dgm:spPr/>
      <dgm:t>
        <a:bodyPr/>
        <a:lstStyle/>
        <a:p>
          <a:r>
            <a:rPr lang="fr-FR" sz="17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Service demandé</a:t>
          </a:r>
        </a:p>
      </dgm:t>
    </dgm:pt>
    <dgm:pt modelId="{55D6D38C-0373-415C-B2B9-F8F30898419B}" type="parTrans" cxnId="{952ABFC3-C16A-464D-AB49-A2D0A265B36A}">
      <dgm:prSet/>
      <dgm:spPr/>
      <dgm:t>
        <a:bodyPr/>
        <a:lstStyle/>
        <a:p>
          <a:endParaRPr lang="fr-FR"/>
        </a:p>
      </dgm:t>
    </dgm:pt>
    <dgm:pt modelId="{E71E5172-1AE9-42D2-8663-E687DC0E342C}" type="sibTrans" cxnId="{952ABFC3-C16A-464D-AB49-A2D0A265B36A}">
      <dgm:prSet/>
      <dgm:spPr/>
      <dgm:t>
        <a:bodyPr/>
        <a:lstStyle/>
        <a:p>
          <a:endParaRPr lang="fr-FR"/>
        </a:p>
      </dgm:t>
    </dgm:pt>
    <dgm:pt modelId="{04369B6F-31D6-45D2-AD03-1FE816074411}" type="pres">
      <dgm:prSet presAssocID="{B34565AC-B622-4A20-9B57-8E095A6B57A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7E13BDC-D360-46CE-B310-93E9C814795E}" type="pres">
      <dgm:prSet presAssocID="{11C63FFF-3475-4D69-A2E2-2F3C71D485C7}" presName="Accent1" presStyleCnt="0"/>
      <dgm:spPr/>
    </dgm:pt>
    <dgm:pt modelId="{E60DC151-0406-4569-AA8D-39C7990D5FB0}" type="pres">
      <dgm:prSet presAssocID="{11C63FFF-3475-4D69-A2E2-2F3C71D485C7}" presName="Accent" presStyleLbl="node1" presStyleIdx="0" presStyleCnt="3"/>
      <dgm:spPr/>
    </dgm:pt>
    <dgm:pt modelId="{DEC66A7C-ECD1-4585-BB01-A79961ECF4EC}" type="pres">
      <dgm:prSet presAssocID="{11C63FFF-3475-4D69-A2E2-2F3C71D485C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E383BB9-B864-44CB-9A82-801F92D8B90D}" type="pres">
      <dgm:prSet presAssocID="{752EA9A5-1566-4926-A4BA-2DDCAB4D6301}" presName="Accent2" presStyleCnt="0"/>
      <dgm:spPr/>
    </dgm:pt>
    <dgm:pt modelId="{8966D039-30A9-450E-8C4C-FFBEC02FEB83}" type="pres">
      <dgm:prSet presAssocID="{752EA9A5-1566-4926-A4BA-2DDCAB4D6301}" presName="Accent" presStyleLbl="node1" presStyleIdx="1" presStyleCnt="3"/>
      <dgm:spPr/>
    </dgm:pt>
    <dgm:pt modelId="{CE69A7D7-3C70-48A2-BC3F-23FE5971E99A}" type="pres">
      <dgm:prSet presAssocID="{752EA9A5-1566-4926-A4BA-2DDCAB4D6301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2CAB9862-4FC9-4055-8775-7BD9FAA4C774}" type="pres">
      <dgm:prSet presAssocID="{E8F0A856-EB5A-4B3D-BE68-F86FF6DE8B1A}" presName="Accent3" presStyleCnt="0"/>
      <dgm:spPr/>
    </dgm:pt>
    <dgm:pt modelId="{09A167F4-90C4-428E-BCF7-6D312A1B47F9}" type="pres">
      <dgm:prSet presAssocID="{E8F0A856-EB5A-4B3D-BE68-F86FF6DE8B1A}" presName="Accent" presStyleLbl="node1" presStyleIdx="2" presStyleCnt="3"/>
      <dgm:spPr/>
    </dgm:pt>
    <dgm:pt modelId="{06B725F8-BFBE-41DA-9C3D-CB6E63927CFE}" type="pres">
      <dgm:prSet presAssocID="{E8F0A856-EB5A-4B3D-BE68-F86FF6DE8B1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94BC408-FFE8-4B1B-8E6C-C3D3E4260E36}" srcId="{B34565AC-B622-4A20-9B57-8E095A6B57A6}" destId="{752EA9A5-1566-4926-A4BA-2DDCAB4D6301}" srcOrd="1" destOrd="0" parTransId="{082D1B34-45B3-4E6C-84EA-118DCC3D6EA4}" sibTransId="{033AB47E-57D8-4ABE-BFC2-F90EC2E1CD27}"/>
    <dgm:cxn modelId="{44DAA110-69F0-4A88-9C46-4BC9AE95F327}" type="presOf" srcId="{E8F0A856-EB5A-4B3D-BE68-F86FF6DE8B1A}" destId="{06B725F8-BFBE-41DA-9C3D-CB6E63927CFE}" srcOrd="0" destOrd="0" presId="urn:microsoft.com/office/officeart/2009/layout/CircleArrowProcess"/>
    <dgm:cxn modelId="{E0264519-D9E5-42EB-B3D3-2253EDDDFCFC}" srcId="{B34565AC-B622-4A20-9B57-8E095A6B57A6}" destId="{11C63FFF-3475-4D69-A2E2-2F3C71D485C7}" srcOrd="0" destOrd="0" parTransId="{425D6C66-0B92-4A23-A00C-F1770F93F684}" sibTransId="{6564C354-4907-4C91-9BCE-7AC83E17596E}"/>
    <dgm:cxn modelId="{84783526-05B4-40A1-84A2-1F5392B59CD0}" type="presOf" srcId="{B34565AC-B622-4A20-9B57-8E095A6B57A6}" destId="{04369B6F-31D6-45D2-AD03-1FE816074411}" srcOrd="0" destOrd="0" presId="urn:microsoft.com/office/officeart/2009/layout/CircleArrowProcess"/>
    <dgm:cxn modelId="{EACC589F-F6D2-4A00-A06E-ECE89C50B2CD}" type="presOf" srcId="{752EA9A5-1566-4926-A4BA-2DDCAB4D6301}" destId="{CE69A7D7-3C70-48A2-BC3F-23FE5971E99A}" srcOrd="0" destOrd="0" presId="urn:microsoft.com/office/officeart/2009/layout/CircleArrowProcess"/>
    <dgm:cxn modelId="{91947CA3-E0D8-41D8-A189-7D50F906DF9C}" type="presOf" srcId="{11C63FFF-3475-4D69-A2E2-2F3C71D485C7}" destId="{DEC66A7C-ECD1-4585-BB01-A79961ECF4EC}" srcOrd="0" destOrd="0" presId="urn:microsoft.com/office/officeart/2009/layout/CircleArrowProcess"/>
    <dgm:cxn modelId="{952ABFC3-C16A-464D-AB49-A2D0A265B36A}" srcId="{B34565AC-B622-4A20-9B57-8E095A6B57A6}" destId="{E8F0A856-EB5A-4B3D-BE68-F86FF6DE8B1A}" srcOrd="2" destOrd="0" parTransId="{55D6D38C-0373-415C-B2B9-F8F30898419B}" sibTransId="{E71E5172-1AE9-42D2-8663-E687DC0E342C}"/>
    <dgm:cxn modelId="{0F1CEC67-035A-46E3-A63D-360E46DA3480}" type="presParOf" srcId="{04369B6F-31D6-45D2-AD03-1FE816074411}" destId="{B7E13BDC-D360-46CE-B310-93E9C814795E}" srcOrd="0" destOrd="0" presId="urn:microsoft.com/office/officeart/2009/layout/CircleArrowProcess"/>
    <dgm:cxn modelId="{F76F431F-ED4C-4756-B3BE-4D49895E666B}" type="presParOf" srcId="{B7E13BDC-D360-46CE-B310-93E9C814795E}" destId="{E60DC151-0406-4569-AA8D-39C7990D5FB0}" srcOrd="0" destOrd="0" presId="urn:microsoft.com/office/officeart/2009/layout/CircleArrowProcess"/>
    <dgm:cxn modelId="{46936384-ED9D-4BA1-977B-E1AD6E13401A}" type="presParOf" srcId="{04369B6F-31D6-45D2-AD03-1FE816074411}" destId="{DEC66A7C-ECD1-4585-BB01-A79961ECF4EC}" srcOrd="1" destOrd="0" presId="urn:microsoft.com/office/officeart/2009/layout/CircleArrowProcess"/>
    <dgm:cxn modelId="{3AD6D5BE-3B5F-405E-9D83-C6D65A2CD9E9}" type="presParOf" srcId="{04369B6F-31D6-45D2-AD03-1FE816074411}" destId="{FE383BB9-B864-44CB-9A82-801F92D8B90D}" srcOrd="2" destOrd="0" presId="urn:microsoft.com/office/officeart/2009/layout/CircleArrowProcess"/>
    <dgm:cxn modelId="{F1F6AE32-1067-4EA5-B2E2-7A67BE825252}" type="presParOf" srcId="{FE383BB9-B864-44CB-9A82-801F92D8B90D}" destId="{8966D039-30A9-450E-8C4C-FFBEC02FEB83}" srcOrd="0" destOrd="0" presId="urn:microsoft.com/office/officeart/2009/layout/CircleArrowProcess"/>
    <dgm:cxn modelId="{1F067D9D-9A4A-4DBE-B8D1-970B967FD2C7}" type="presParOf" srcId="{04369B6F-31D6-45D2-AD03-1FE816074411}" destId="{CE69A7D7-3C70-48A2-BC3F-23FE5971E99A}" srcOrd="3" destOrd="0" presId="urn:microsoft.com/office/officeart/2009/layout/CircleArrowProcess"/>
    <dgm:cxn modelId="{2BD66493-FAC3-4B9F-9967-F5DEE598E9E7}" type="presParOf" srcId="{04369B6F-31D6-45D2-AD03-1FE816074411}" destId="{2CAB9862-4FC9-4055-8775-7BD9FAA4C774}" srcOrd="4" destOrd="0" presId="urn:microsoft.com/office/officeart/2009/layout/CircleArrowProcess"/>
    <dgm:cxn modelId="{DC1DB542-B0AB-4F5A-8477-5FF961C85D32}" type="presParOf" srcId="{2CAB9862-4FC9-4055-8775-7BD9FAA4C774}" destId="{09A167F4-90C4-428E-BCF7-6D312A1B47F9}" srcOrd="0" destOrd="0" presId="urn:microsoft.com/office/officeart/2009/layout/CircleArrowProcess"/>
    <dgm:cxn modelId="{81C7017F-CEB0-48CD-B72D-C5E71DE38E5D}" type="presParOf" srcId="{04369B6F-31D6-45D2-AD03-1FE816074411}" destId="{06B725F8-BFBE-41DA-9C3D-CB6E63927CF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DC151-0406-4569-AA8D-39C7990D5FB0}">
      <dsp:nvSpPr>
        <dsp:cNvPr id="0" name=""/>
        <dsp:cNvSpPr/>
      </dsp:nvSpPr>
      <dsp:spPr>
        <a:xfrm>
          <a:off x="2079825" y="0"/>
          <a:ext cx="1749038" cy="174930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A7C-ECD1-4585-BB01-A79961ECF4EC}">
      <dsp:nvSpPr>
        <dsp:cNvPr id="0" name=""/>
        <dsp:cNvSpPr/>
      </dsp:nvSpPr>
      <dsp:spPr>
        <a:xfrm>
          <a:off x="2466420" y="631552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Patient</a:t>
          </a:r>
        </a:p>
      </dsp:txBody>
      <dsp:txXfrm>
        <a:off x="2466420" y="631552"/>
        <a:ext cx="971907" cy="485837"/>
      </dsp:txXfrm>
    </dsp:sp>
    <dsp:sp modelId="{8966D039-30A9-450E-8C4C-FFBEC02FEB83}">
      <dsp:nvSpPr>
        <dsp:cNvPr id="0" name=""/>
        <dsp:cNvSpPr/>
      </dsp:nvSpPr>
      <dsp:spPr>
        <a:xfrm>
          <a:off x="1594035" y="1005105"/>
          <a:ext cx="1749038" cy="174930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9A7D7-3C70-48A2-BC3F-23FE5971E99A}">
      <dsp:nvSpPr>
        <dsp:cNvPr id="0" name=""/>
        <dsp:cNvSpPr/>
      </dsp:nvSpPr>
      <dsp:spPr>
        <a:xfrm>
          <a:off x="1982601" y="1642471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8064A2">
                  <a:lumMod val="50000"/>
                </a:srgbClr>
              </a:solidFill>
              <a:latin typeface="Minion Pro" panose="02040503050306020203" pitchFamily="18" charset="0"/>
              <a:ea typeface="+mn-ea"/>
              <a:cs typeface="+mn-cs"/>
            </a:rPr>
            <a:t>Accueil de tri</a:t>
          </a:r>
        </a:p>
      </dsp:txBody>
      <dsp:txXfrm>
        <a:off x="1982601" y="1642471"/>
        <a:ext cx="971907" cy="485837"/>
      </dsp:txXfrm>
    </dsp:sp>
    <dsp:sp modelId="{09A167F4-90C4-428E-BCF7-6D312A1B47F9}">
      <dsp:nvSpPr>
        <dsp:cNvPr id="0" name=""/>
        <dsp:cNvSpPr/>
      </dsp:nvSpPr>
      <dsp:spPr>
        <a:xfrm>
          <a:off x="2204310" y="2130489"/>
          <a:ext cx="1502695" cy="15032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725F8-BFBE-41DA-9C3D-CB6E63927CFE}">
      <dsp:nvSpPr>
        <dsp:cNvPr id="0" name=""/>
        <dsp:cNvSpPr/>
      </dsp:nvSpPr>
      <dsp:spPr>
        <a:xfrm>
          <a:off x="2468719" y="2654844"/>
          <a:ext cx="971907" cy="4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chemeClr val="accent4">
                  <a:lumMod val="50000"/>
                </a:schemeClr>
              </a:solidFill>
              <a:latin typeface="Minion Pro" panose="02040503050306020203" pitchFamily="18" charset="0"/>
            </a:rPr>
            <a:t>Service demandé</a:t>
          </a:r>
        </a:p>
      </dsp:txBody>
      <dsp:txXfrm>
        <a:off x="2468719" y="2654844"/>
        <a:ext cx="971907" cy="48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 baseline="0">
                <a:solidFill>
                  <a:schemeClr val="accent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 baseline="0">
                <a:solidFill>
                  <a:srgbClr val="9FDF5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704B3F-3C1F-4870-AABA-05600D00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 baseline="0">
                <a:solidFill>
                  <a:schemeClr val="accent4"/>
                </a:solidFill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 baseline="0">
                <a:solidFill>
                  <a:srgbClr val="9FDF5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9FDF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 baseline="0">
                <a:solidFill>
                  <a:srgbClr val="9FDF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baseline="0">
                <a:latin typeface="Minion Pro" panose="020405030503060202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10/28/2019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9FD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8F0701-0B10-46B1-852F-CC5B25B3C1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46534" y="17065"/>
            <a:ext cx="1486769" cy="4319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8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6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4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9FDF5F"/>
        </a:buClr>
        <a:buSzPct val="92000"/>
        <a:buFont typeface="Wingdings 2" panose="05020102010507070707" pitchFamily="18" charset="2"/>
        <a:buChar char=""/>
        <a:defRPr sz="1200" kern="1200" baseline="0">
          <a:solidFill>
            <a:schemeClr val="accent4">
              <a:lumMod val="50000"/>
            </a:schemeClr>
          </a:solidFill>
          <a:latin typeface="Minion Pro" panose="02040503050306020203" pitchFamily="18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9CF05-CDA4-4294-B96F-855249E5A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Guide de la conduite à l’accueil</a:t>
            </a:r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D28793D7-0D36-416B-8932-B511E0F1E5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Support de formation</a:t>
            </a:r>
          </a:p>
        </p:txBody>
      </p:sp>
    </p:spTree>
    <p:extLst>
      <p:ext uri="{BB962C8B-B14F-4D97-AF65-F5344CB8AC3E}">
        <p14:creationId xmlns:p14="http://schemas.microsoft.com/office/powerpoint/2010/main" val="213494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Cas où vous n’êtes pas en capacité d’accueillir la personne car vous êtes déjà occupé(e) avec un autre patient au téléphone</a:t>
            </a:r>
          </a:p>
          <a:p>
            <a:pPr algn="just"/>
            <a:r>
              <a:rPr lang="fr-FR" dirty="0"/>
              <a:t>Un sourire et un regard en direction des personnes présentes leur confirmeront qu’elles ont bien été vues et identifiées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921CB64-75B9-4C47-B27D-38D7499AAD4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9926"/>
            <a:ext cx="5421600" cy="30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247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FEEE5-4EAA-404C-BD1D-CF557BB5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règles de priorité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65E86A-815B-4E26-B5DF-3CFD78F80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Cas où vous devez poursuivre la tache en cours avant de vous occuper des personnes présentes</a:t>
            </a:r>
          </a:p>
          <a:p>
            <a:pPr algn="just"/>
            <a:r>
              <a:rPr lang="fr-FR" dirty="0"/>
              <a:t>La salutation est essentielle afin qu’elles ne se sentent pas ignorées et qu’elles sachent que vous allez les aider dan un moment</a:t>
            </a:r>
          </a:p>
          <a:p>
            <a:pPr algn="just"/>
            <a:r>
              <a:rPr lang="fr-FR" i="1" dirty="0"/>
              <a:t>« Bonjour, bienvenue chez NEST. Prenez place s’il-vous-plaît, je suis à vous dans un instant. »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9CAD63-1B97-4D7B-B22E-51F9DB979599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29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349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téléphonique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CŒUR de la communication de </a:t>
            </a:r>
            <a:r>
              <a:rPr lang="fr-FR" dirty="0" err="1"/>
              <a:t>nest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82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78492E-66B7-4578-B231-1EC27B13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Votre voix, votre image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F0F2CA-BEA0-41A7-BB4D-DE4C6441B03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9B05DB6-0D83-4656-80FE-A3577C5BACA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18977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E4BB86-4371-4889-ADFE-F6F3A0E2FBD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350001" y="3093939"/>
            <a:ext cx="3492000" cy="229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962CDE-CBE4-475C-94DA-2F043C0CC5CE}"/>
              </a:ext>
            </a:extLst>
          </p:cNvPr>
          <p:cNvSpPr txBox="1"/>
          <p:nvPr/>
        </p:nvSpPr>
        <p:spPr>
          <a:xfrm>
            <a:off x="2937804" y="2221298"/>
            <a:ext cx="631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4">
                    <a:lumMod val="50000"/>
                  </a:schemeClr>
                </a:solidFill>
                <a:latin typeface="Minion Pro" panose="02040503050306020203" pitchFamily="18" charset="0"/>
              </a:rPr>
              <a:t>Votre voix véhicule votre image et celle de NEST</a:t>
            </a:r>
          </a:p>
        </p:txBody>
      </p:sp>
    </p:spTree>
    <p:extLst>
      <p:ext uri="{BB962C8B-B14F-4D97-AF65-F5344CB8AC3E}">
        <p14:creationId xmlns:p14="http://schemas.microsoft.com/office/powerpoint/2010/main" val="965541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bons réflexes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Par politesse, ne laissez pas sonner le téléphone plus de trois fois avant de répondre</a:t>
            </a:r>
          </a:p>
          <a:p>
            <a:pPr algn="just"/>
            <a:r>
              <a:rPr lang="fr-FR" dirty="0"/>
              <a:t>Précisez toujours, dès le décrochage du combiné, l’enseigne et le nom de la personne répondant à l’appel : </a:t>
            </a:r>
            <a:r>
              <a:rPr lang="fr-FR" i="1" dirty="0"/>
              <a:t>« Clinique NEST, </a:t>
            </a:r>
            <a:r>
              <a:rPr lang="fr-FR" i="1" dirty="0" err="1"/>
              <a:t>Codou</a:t>
            </a:r>
            <a:r>
              <a:rPr lang="fr-FR" i="1" dirty="0"/>
              <a:t>, bonjour … »</a:t>
            </a:r>
          </a:p>
          <a:p>
            <a:pPr algn="just"/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Si </a:t>
            </a:r>
            <a:r>
              <a:rPr lang="fr-FR" dirty="0"/>
              <a:t>vous répondez à un appel transféré, identifiez-vous : </a:t>
            </a:r>
            <a:r>
              <a:rPr lang="fr-FR" i="1" dirty="0"/>
              <a:t>« Service des admissions, Clémence, bonjour … »</a:t>
            </a:r>
          </a:p>
          <a:p>
            <a:pPr algn="just"/>
            <a:endParaRPr lang="fr-FR" i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dirty="0"/>
              <a:t>Il est rassurant pour l’interlocuteur de savoir qu’il appelle au bon endroit et à qui il s’adresse.</a:t>
            </a:r>
            <a:endParaRPr lang="fr-FR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7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endParaRPr lang="fr-FR" dirty="0"/>
          </a:p>
          <a:p>
            <a:pPr algn="just"/>
            <a:r>
              <a:rPr lang="fr-FR" dirty="0"/>
              <a:t>Transférez adéquatement l’appel</a:t>
            </a:r>
          </a:p>
          <a:p>
            <a:pPr algn="just"/>
            <a:r>
              <a:rPr lang="fr-FR" dirty="0"/>
              <a:t>Ne faîtes pas attendre inutilement votre interlocuteur</a:t>
            </a:r>
          </a:p>
          <a:p>
            <a:pPr algn="just"/>
            <a:r>
              <a:rPr lang="fr-FR" dirty="0"/>
              <a:t>Expliquez la raison de l’attente</a:t>
            </a:r>
          </a:p>
          <a:p>
            <a:pPr algn="just"/>
            <a:r>
              <a:rPr lang="fr-FR" dirty="0"/>
              <a:t>Demandez à votre interlocuteur de bien vouloir patienter, de laisser un message ou de rappeler plus tard lorsqu’il vous est impossible de le transférer à la personne demandée ou de répondre à sa demande</a:t>
            </a:r>
          </a:p>
          <a:p>
            <a:pPr algn="just"/>
            <a:r>
              <a:rPr lang="fr-FR" dirty="0"/>
              <a:t>Reprenez la ligne au bout de 30 secondes puis toutes les minutes pour qu’il sache qu’il n’a pas été oublié</a:t>
            </a:r>
          </a:p>
          <a:p>
            <a:pPr algn="just"/>
            <a:r>
              <a:rPr lang="fr-FR" dirty="0"/>
              <a:t>Vérifiez alors si votre interlocuteur désire toujours patienter, ou s’il souhaite rappeler plus tard ou laisser un message</a:t>
            </a:r>
          </a:p>
        </p:txBody>
      </p:sp>
    </p:spTree>
    <p:extLst>
      <p:ext uri="{BB962C8B-B14F-4D97-AF65-F5344CB8AC3E}">
        <p14:creationId xmlns:p14="http://schemas.microsoft.com/office/powerpoint/2010/main" val="105478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61CE83-45E9-4F5B-AEC5-C8F103FA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transfert d’appel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3C56E3-1449-47A0-8404-538934CE92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i="1" dirty="0"/>
              <a:t>« Clinique NEST, </a:t>
            </a:r>
            <a:r>
              <a:rPr lang="fr-FR" i="1" dirty="0" err="1"/>
              <a:t>Codou</a:t>
            </a:r>
            <a:r>
              <a:rPr lang="fr-FR" i="1" dirty="0"/>
              <a:t>, bonjour … Un instant je vous prie, je vous passe le service des admissions. »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i="1" dirty="0"/>
              <a:t>«Service des admissions, Clémence, bonjour …» 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3B9FABF-A642-4930-9142-7FFB75C4B6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3968471"/>
              </p:ext>
            </p:extLst>
          </p:nvPr>
        </p:nvGraphicFramePr>
        <p:xfrm>
          <a:off x="6188075" y="2227263"/>
          <a:ext cx="542290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652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FDFD13-CC60-483F-9E07-4D6E9337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cas d’absence de la personne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28C8E8-3E00-4A32-9F2D-A74DA7DA9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/>
              <a:t>Evitez de dire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167FCD-C664-4A7A-8255-5158E24F06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i="1" dirty="0"/>
              <a:t>« Il n’est pas encore arrivé. » </a:t>
            </a:r>
          </a:p>
          <a:p>
            <a:r>
              <a:rPr lang="fr-FR" i="1" dirty="0"/>
              <a:t>« Il n’est pas revenu de dîner. » </a:t>
            </a:r>
          </a:p>
          <a:p>
            <a:r>
              <a:rPr lang="fr-FR" i="1" dirty="0"/>
              <a:t>« Je ne sais pas où il est. » </a:t>
            </a:r>
          </a:p>
          <a:p>
            <a:r>
              <a:rPr lang="fr-FR" i="1" dirty="0"/>
              <a:t>« Il est en train de boire son café. » </a:t>
            </a:r>
          </a:p>
          <a:p>
            <a:r>
              <a:rPr lang="fr-FR" i="1" dirty="0"/>
              <a:t>« Il est trop occupé pour vous répondre. » </a:t>
            </a:r>
          </a:p>
          <a:p>
            <a:r>
              <a:rPr lang="fr-FR" i="1" dirty="0"/>
              <a:t>« Il n’est toujours pas rentré de vacances. »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54B89FE-F62B-4F49-AE63-3887BF3F2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/>
              <a:t>Efforcez-vous de demander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14D61-0FF0-43C9-A96A-DF5D325A51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fr-FR" i="1" dirty="0"/>
              <a:t>« M. Untel s’est absenté momentanément de son bureau, souhaitez-vous lui laisser un message ? » 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i="1" dirty="0"/>
              <a:t>« M. Untel est actuellement en réunion. Puis-je prendre un message ou souhaitez-vous qu’il vous rappelle lorsqu’il aura terminé ? » </a:t>
            </a:r>
          </a:p>
        </p:txBody>
      </p:sp>
    </p:spTree>
    <p:extLst>
      <p:ext uri="{BB962C8B-B14F-4D97-AF65-F5344CB8AC3E}">
        <p14:creationId xmlns:p14="http://schemas.microsoft.com/office/powerpoint/2010/main" val="184299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CD8D6-2EE1-4220-8CB6-7D16EB93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cas d’absence de la personne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80D5FCE-55D7-4A95-9C91-457076A5682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60355D-E848-40B2-A79E-727A9ED8B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fr-FR" dirty="0"/>
              <a:t>Pour prendre correctement les messages, ayez toujours sous la main un bloc-notes et un crayon</a:t>
            </a:r>
          </a:p>
          <a:p>
            <a:pPr algn="just"/>
            <a:r>
              <a:rPr lang="fr-FR" dirty="0"/>
              <a:t>Notez les éléments suivants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L’heure et la date de l’appel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nom de la personne à qui s’adresse le message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nom de la personne qui appelle et son entreprise le cas échéant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numéro de téléphone de la personne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contenu du message</a:t>
            </a:r>
          </a:p>
        </p:txBody>
      </p:sp>
    </p:spTree>
    <p:extLst>
      <p:ext uri="{BB962C8B-B14F-4D97-AF65-F5344CB8AC3E}">
        <p14:creationId xmlns:p14="http://schemas.microsoft.com/office/powerpoint/2010/main" val="317622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recommandations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/>
              <a:t>Utilisez des expressions rassurantes 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C’est bien noté. » </a:t>
            </a:r>
            <a:r>
              <a:rPr lang="fr-FR" dirty="0"/>
              <a:t>ou</a:t>
            </a:r>
            <a:r>
              <a:rPr lang="fr-FR" i="1" dirty="0"/>
              <a:t> « Vous pouvez compter sur moi.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Je lui transmets votre message dès son retour. »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i="1" dirty="0"/>
              <a:t>« Merci d’avoir appelé. » </a:t>
            </a:r>
          </a:p>
          <a:p>
            <a:pPr algn="just"/>
            <a:r>
              <a:rPr lang="fr-FR" dirty="0"/>
              <a:t>Si vous avez des doutes quant à l’orthographe d’un nom, demandez à l’interlocuteur de bien vouloir l’épeler et essayez de le prononcer une fois.</a:t>
            </a:r>
          </a:p>
          <a:p>
            <a:pPr algn="just"/>
            <a:r>
              <a:rPr lang="fr-FR" dirty="0"/>
              <a:t>Répétez le numéro de téléphone pendant que vous l’écrivez afin d’éviter les erreurs.</a:t>
            </a:r>
          </a:p>
          <a:p>
            <a:pPr algn="just"/>
            <a:r>
              <a:rPr lang="fr-FR" dirty="0"/>
              <a:t>Si le message est long, répétez-le.</a:t>
            </a:r>
          </a:p>
          <a:p>
            <a:pPr algn="just"/>
            <a:r>
              <a:rPr lang="fr-FR" dirty="0"/>
              <a:t>Assurez-vous que le message pris a bien été transmis à la personne appropriée. </a:t>
            </a:r>
          </a:p>
        </p:txBody>
      </p:sp>
    </p:spTree>
    <p:extLst>
      <p:ext uri="{BB962C8B-B14F-4D97-AF65-F5344CB8AC3E}">
        <p14:creationId xmlns:p14="http://schemas.microsoft.com/office/powerpoint/2010/main" val="2237184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1DD676-908E-4018-9F26-79B8059DD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945948-EEED-4871-8CC0-A7D7453066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1994968"/>
            <a:ext cx="11029615" cy="4677504"/>
          </a:xfrm>
        </p:spPr>
        <p:txBody>
          <a:bodyPr>
            <a:normAutofit fontScale="92500" lnSpcReduction="10000"/>
          </a:bodyPr>
          <a:lstStyle/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Accueil physique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secrets d’un accueil assuré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sourire, un petit rien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formule de salutation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règles de priorité entre les différentes tâches</a:t>
            </a:r>
          </a:p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Accueil téléphonique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La voix, l’image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Les bons réflexes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transfert d’appel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L’absence de la personne demandée</a:t>
            </a:r>
          </a:p>
          <a:p>
            <a:r>
              <a:rPr lang="fr-FR" u="sng" dirty="0">
                <a:solidFill>
                  <a:schemeClr val="accent4">
                    <a:lumMod val="50000"/>
                  </a:schemeClr>
                </a:solidFill>
              </a:rPr>
              <a:t>Quelques cas particuliers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L’insatisfaction de la demande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Le patient mécontent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A faire et à ne pas faire</a:t>
            </a:r>
          </a:p>
        </p:txBody>
      </p:sp>
    </p:spTree>
    <p:extLst>
      <p:ext uri="{BB962C8B-B14F-4D97-AF65-F5344CB8AC3E}">
        <p14:creationId xmlns:p14="http://schemas.microsoft.com/office/powerpoint/2010/main" val="31457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FORMULES DE POLITESSE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fr-FR" i="1" dirty="0"/>
          </a:p>
          <a:p>
            <a:r>
              <a:rPr lang="fr-FR" i="1" dirty="0"/>
              <a:t>« Merci .» </a:t>
            </a:r>
          </a:p>
          <a:p>
            <a:r>
              <a:rPr lang="fr-FR" i="1" dirty="0"/>
              <a:t>« S’il vous plaît. » </a:t>
            </a:r>
          </a:p>
          <a:p>
            <a:r>
              <a:rPr lang="fr-FR" i="1" dirty="0"/>
              <a:t>« Excusez-moi. » </a:t>
            </a:r>
          </a:p>
          <a:p>
            <a:r>
              <a:rPr lang="fr-FR" i="1" dirty="0"/>
              <a:t>«Un instant , je vous prie. » </a:t>
            </a:r>
          </a:p>
          <a:p>
            <a:r>
              <a:rPr lang="fr-FR" i="1" dirty="0"/>
              <a:t>« Bonne journée » </a:t>
            </a:r>
            <a:r>
              <a:rPr lang="fr-FR" dirty="0"/>
              <a:t>ou</a:t>
            </a:r>
            <a:r>
              <a:rPr lang="fr-FR" i="1" dirty="0"/>
              <a:t> « bonne fin de journée » </a:t>
            </a:r>
          </a:p>
          <a:p>
            <a:r>
              <a:rPr lang="fr-FR" i="1" dirty="0"/>
              <a:t>« Merci de votre appel. » </a:t>
            </a:r>
          </a:p>
          <a:p>
            <a:r>
              <a:rPr lang="fr-FR" i="1" dirty="0"/>
              <a:t>« À bientôt » </a:t>
            </a:r>
            <a:r>
              <a:rPr lang="fr-FR" dirty="0"/>
              <a:t>ou</a:t>
            </a:r>
            <a:r>
              <a:rPr lang="fr-FR" i="1" dirty="0"/>
              <a:t> « au revoir. » </a:t>
            </a:r>
          </a:p>
          <a:p>
            <a:r>
              <a:rPr lang="fr-FR" i="1" dirty="0"/>
              <a:t>« Qui dois-je annoncer? » </a:t>
            </a:r>
          </a:p>
          <a:p>
            <a:r>
              <a:rPr lang="fr-FR" i="1" dirty="0"/>
              <a:t>« Vous êtes monsieur…? (ou madame… ?) » </a:t>
            </a:r>
          </a:p>
        </p:txBody>
      </p:sp>
    </p:spTree>
    <p:extLst>
      <p:ext uri="{BB962C8B-B14F-4D97-AF65-F5344CB8AC3E}">
        <p14:creationId xmlns:p14="http://schemas.microsoft.com/office/powerpoint/2010/main" val="2404539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cas particuliers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gestion de l’insatisfaction</a:t>
            </a:r>
          </a:p>
        </p:txBody>
      </p:sp>
    </p:spTree>
    <p:extLst>
      <p:ext uri="{BB962C8B-B14F-4D97-AF65-F5344CB8AC3E}">
        <p14:creationId xmlns:p14="http://schemas.microsoft.com/office/powerpoint/2010/main" val="347226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46ECF-AE38-4725-8D9B-077AA8E2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où la demande n’est pas satisfaite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8BD473-A676-402D-8346-4036006C3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228003"/>
            <a:ext cx="2315977" cy="3633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5A184-AB7C-4748-B88E-FAC33AF39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5569" y="2228003"/>
            <a:ext cx="8375240" cy="3633047"/>
          </a:xfrm>
        </p:spPr>
        <p:txBody>
          <a:bodyPr/>
          <a:lstStyle/>
          <a:p>
            <a:pPr algn="just"/>
            <a:r>
              <a:rPr lang="fr-FR" dirty="0"/>
              <a:t>Soyez positif, expliquez au client ce que vous pouvez faire pour lui et minimisez ce que vous ne pouvez pas faire. </a:t>
            </a:r>
          </a:p>
          <a:p>
            <a:pPr algn="just"/>
            <a:r>
              <a:rPr lang="fr-FR" dirty="0"/>
              <a:t>Concentrez-vous sur les faits. </a:t>
            </a:r>
          </a:p>
          <a:p>
            <a:pPr algn="just"/>
            <a:r>
              <a:rPr lang="fr-FR" dirty="0"/>
              <a:t>Indiquez les raisons vous empêchant d’acquiescer à sa demande (règlements de l’entreprise, consignes, légitimité, etc.) et efforcez-vous de lui suggérer une alternative. </a:t>
            </a:r>
          </a:p>
          <a:p>
            <a:pPr algn="just"/>
            <a:r>
              <a:rPr lang="fr-FR" dirty="0"/>
              <a:t>Ayez, dans la mesure du possible, une attention particulière à son égard. </a:t>
            </a:r>
          </a:p>
          <a:p>
            <a:pPr algn="just"/>
            <a:r>
              <a:rPr lang="fr-FR" dirty="0"/>
              <a:t>Donnez-lui l’assurance que tout sera entrepris pour qu’un tel problème ne se reproduise pas (dans la mesure du possible). </a:t>
            </a:r>
          </a:p>
        </p:txBody>
      </p:sp>
    </p:spTree>
    <p:extLst>
      <p:ext uri="{BB962C8B-B14F-4D97-AF65-F5344CB8AC3E}">
        <p14:creationId xmlns:p14="http://schemas.microsoft.com/office/powerpoint/2010/main" val="37902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176112"/>
            <a:ext cx="5422392" cy="37368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Désamorcez sa colère avant d’entreprendre la résolution du problème. Pour </a:t>
            </a:r>
            <a:r>
              <a:rPr lang="fr-FR"/>
              <a:t>ce faire : </a:t>
            </a:r>
            <a:endParaRPr lang="fr-FR" dirty="0"/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Ecouter attentivement les propos de la personne sans l’interrompre.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Ne tentez pas d’anticiper ou, pire, d’exprimer à sa place ses doléances.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N’essayez pas de contester ou de nier les faits, ça ne ferait qu’augmenter l’insatisfaction du patient. . </a:t>
            </a:r>
          </a:p>
        </p:txBody>
      </p:sp>
    </p:spTree>
    <p:extLst>
      <p:ext uri="{BB962C8B-B14F-4D97-AF65-F5344CB8AC3E}">
        <p14:creationId xmlns:p14="http://schemas.microsoft.com/office/powerpoint/2010/main" val="888132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7EF14-AFA1-43BC-85FE-55DDFB74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Cas du patient mécontent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0D82BD1-D1F1-4B90-B664-A0BC80FFF38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193" y="2518126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D59BD8-5408-4F7D-BACD-1023A3A00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176112"/>
            <a:ext cx="5422392" cy="3736828"/>
          </a:xfrm>
        </p:spPr>
        <p:txBody>
          <a:bodyPr>
            <a:normAutofit lnSpcReduction="10000"/>
          </a:bodyPr>
          <a:lstStyle/>
          <a:p>
            <a:pPr algn="just"/>
            <a:endParaRPr lang="fr-FR" dirty="0"/>
          </a:p>
          <a:p>
            <a:pPr algn="just"/>
            <a:r>
              <a:rPr lang="fr-FR" dirty="0"/>
              <a:t>Parlez lentement et bas pour encourager votre interlocuteur à faire de même. </a:t>
            </a:r>
          </a:p>
          <a:p>
            <a:pPr algn="just"/>
            <a:r>
              <a:rPr lang="fr-FR" dirty="0"/>
              <a:t>Prenez en note ses propos. </a:t>
            </a:r>
          </a:p>
          <a:p>
            <a:pPr algn="just"/>
            <a:r>
              <a:rPr lang="fr-FR" dirty="0"/>
              <a:t>Montrez-vous toujours respectueux. </a:t>
            </a:r>
          </a:p>
          <a:p>
            <a:pPr algn="just"/>
            <a:r>
              <a:rPr lang="fr-FR" dirty="0"/>
              <a:t>Approuvez-le dans la mesure du possible. </a:t>
            </a:r>
          </a:p>
          <a:p>
            <a:pPr algn="just"/>
            <a:r>
              <a:rPr lang="fr-FR" dirty="0"/>
              <a:t>Présentez vos excuses de manière sincère et crédible. </a:t>
            </a:r>
          </a:p>
          <a:p>
            <a:pPr algn="just"/>
            <a:r>
              <a:rPr lang="fr-FR" dirty="0"/>
              <a:t>Une fois la personne calmée, confirmez, validez avec lui le moyen par lequel vous allez traiter sa demande. </a:t>
            </a:r>
          </a:p>
        </p:txBody>
      </p:sp>
    </p:spTree>
    <p:extLst>
      <p:ext uri="{BB962C8B-B14F-4D97-AF65-F5344CB8AC3E}">
        <p14:creationId xmlns:p14="http://schemas.microsoft.com/office/powerpoint/2010/main" val="1308130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Demander à votre interlocuteur d’excuser votre incompétence ou le fait que l’on ne vous a jamais appris à exécuter une tâche</a:t>
            </a:r>
          </a:p>
          <a:p>
            <a:pPr algn="just"/>
            <a:r>
              <a:rPr lang="fr-FR" dirty="0"/>
              <a:t>Insinuer que ce qui arrive est de la faute de l’interlocuteur</a:t>
            </a:r>
          </a:p>
          <a:p>
            <a:pPr algn="just"/>
            <a:r>
              <a:rPr lang="fr-FR" dirty="0"/>
              <a:t>L’interrompre, l’empêcher d’exprimer l’ensemble de ses arguments, de ses besoins, de ses humeurs, etc...</a:t>
            </a:r>
          </a:p>
          <a:p>
            <a:pPr algn="just"/>
            <a:r>
              <a:rPr lang="fr-FR" dirty="0"/>
              <a:t>Les interdits</a:t>
            </a:r>
          </a:p>
          <a:p>
            <a:pPr algn="just"/>
            <a:r>
              <a:rPr lang="fr-FR" dirty="0"/>
              <a:t>Donner des ordres aux patients</a:t>
            </a:r>
          </a:p>
          <a:p>
            <a:pPr algn="just"/>
            <a:r>
              <a:rPr lang="fr-FR" dirty="0"/>
              <a:t>S’emporter devant un patient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5874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algn="just"/>
            <a:r>
              <a:rPr lang="fr-FR" dirty="0"/>
              <a:t>Plaisanter à propos d’une situation que le client prend très au sérieux, manquer de respect, faire fi des règles de politesse, critiquer un concurrent…</a:t>
            </a:r>
          </a:p>
          <a:p>
            <a:pPr algn="just"/>
            <a:r>
              <a:rPr lang="fr-FR" dirty="0"/>
              <a:t>Transférer inutilement une demande qui vous est adressée à un collègue, lui faire porter la responsabilité d’un incident ou d’un problème. Critiquer un collègue au su du patient.</a:t>
            </a:r>
          </a:p>
          <a:p>
            <a:pPr algn="just"/>
            <a:r>
              <a:rPr lang="fr-FR" dirty="0"/>
              <a:t>Banaliser le problème exprimé ou indiquer au patient qu’il survient fréquemment. 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887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Les tics verbaux (</a:t>
            </a:r>
            <a:r>
              <a:rPr lang="fr-FR" i="1" dirty="0"/>
              <a:t>«euh…», «Anh?», «ben», «</a:t>
            </a:r>
            <a:r>
              <a:rPr lang="fr-FR" i="1" dirty="0" err="1"/>
              <a:t>héé</a:t>
            </a:r>
            <a:r>
              <a:rPr lang="fr-FR" i="1" dirty="0"/>
              <a:t>», </a:t>
            </a:r>
            <a:r>
              <a:rPr lang="fr-FR" dirty="0"/>
              <a:t>etc...)</a:t>
            </a:r>
          </a:p>
          <a:p>
            <a:pPr algn="just"/>
            <a:r>
              <a:rPr lang="fr-FR" dirty="0"/>
              <a:t>Les expressions à répétition</a:t>
            </a:r>
          </a:p>
          <a:p>
            <a:pPr algn="just"/>
            <a:r>
              <a:rPr lang="fr-FR" dirty="0"/>
              <a:t>L’usage systématique du wolof</a:t>
            </a:r>
          </a:p>
          <a:p>
            <a:pPr algn="just"/>
            <a:r>
              <a:rPr lang="fr-FR" dirty="0"/>
              <a:t>Les termes techniques, les mots trop familiers, les sigles et les expressions utilisées en interne</a:t>
            </a:r>
          </a:p>
          <a:p>
            <a:pPr algn="just"/>
            <a:r>
              <a:rPr lang="fr-FR" dirty="0"/>
              <a:t>Les mots à connotation négative (problèmes, retard, difficultés, ne … pas, impossible, etc…)</a:t>
            </a:r>
          </a:p>
          <a:p>
            <a:pPr algn="just"/>
            <a:r>
              <a:rPr lang="fr-FR" dirty="0"/>
              <a:t>Effectuer trois ou quatre autres tâches en même temps pendant que vous êtes au téléphone 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548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éviter AU téléphone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Les murmures qui ne sont pas audibles et les éclats de voix qui sont désagréables, voire agressifs</a:t>
            </a:r>
          </a:p>
          <a:p>
            <a:pPr algn="just"/>
            <a:r>
              <a:rPr lang="fr-FR" dirty="0"/>
              <a:t>L’obstruction de la voix, en mettant la main devant le combiné ou en mettant le combiné sous le menton</a:t>
            </a:r>
          </a:p>
          <a:p>
            <a:pPr algn="just"/>
            <a:r>
              <a:rPr lang="fr-FR" dirty="0"/>
              <a:t>Les bruits inutiles et agaçants : froissement de papier, brocheuse électrique, conversations environnantes, etc…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041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i="1" dirty="0"/>
              <a:t>« Allo »	</a:t>
            </a:r>
          </a:p>
          <a:p>
            <a:r>
              <a:rPr lang="fr-FR" i="1" dirty="0"/>
              <a:t>« C’est qui ? »</a:t>
            </a:r>
          </a:p>
          <a:p>
            <a:r>
              <a:rPr lang="fr-FR" i="1" dirty="0"/>
              <a:t>« Ne quittez pas ! »</a:t>
            </a:r>
          </a:p>
          <a:p>
            <a:r>
              <a:rPr lang="fr-FR" i="1" dirty="0"/>
              <a:t>« C’était pourquoi ? »</a:t>
            </a:r>
          </a:p>
          <a:p>
            <a:r>
              <a:rPr lang="fr-FR" i="1" dirty="0"/>
              <a:t>« Il n’est pas là !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La formule d’accueil</a:t>
            </a:r>
          </a:p>
          <a:p>
            <a:r>
              <a:rPr lang="fr-FR" i="1" dirty="0"/>
              <a:t>« Qui dois-je annoncer ? C’est de la part de ? »</a:t>
            </a:r>
          </a:p>
          <a:p>
            <a:r>
              <a:rPr lang="fr-FR" i="1" dirty="0"/>
              <a:t>« Un instant je vous prie »</a:t>
            </a:r>
          </a:p>
          <a:p>
            <a:r>
              <a:rPr lang="fr-FR" i="1" dirty="0"/>
              <a:t>« C’est à quel sujet, s’il vous plaît ? »</a:t>
            </a:r>
          </a:p>
          <a:p>
            <a:r>
              <a:rPr lang="fr-FR" i="1" dirty="0"/>
              <a:t>« Il n’est pas disponible. Je vous propose de prendre votre message. »</a:t>
            </a:r>
          </a:p>
        </p:txBody>
      </p:sp>
    </p:spTree>
    <p:extLst>
      <p:ext uri="{BB962C8B-B14F-4D97-AF65-F5344CB8AC3E}">
        <p14:creationId xmlns:p14="http://schemas.microsoft.com/office/powerpoint/2010/main" val="357957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C7EC2-12E5-43A3-8527-F1A846ADB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physique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027927-7EE3-4315-A9D4-B352C10FC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vitrine de NEST</a:t>
            </a:r>
          </a:p>
        </p:txBody>
      </p:sp>
    </p:spTree>
    <p:extLst>
      <p:ext uri="{BB962C8B-B14F-4D97-AF65-F5344CB8AC3E}">
        <p14:creationId xmlns:p14="http://schemas.microsoft.com/office/powerpoint/2010/main" val="281827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B6FE6-2743-4ED6-AF04-D14C51F7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Expressions a remplacer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F5F48-A408-4DF0-8F53-BDE3A35A5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Remplacer 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01BE5-287B-44CC-B44D-6E4C31F730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« Ne vous inquiétez pas »</a:t>
            </a:r>
          </a:p>
          <a:p>
            <a:r>
              <a:rPr lang="fr-FR" i="1" dirty="0"/>
              <a:t>« Vous avez mal compris »</a:t>
            </a:r>
          </a:p>
          <a:p>
            <a:r>
              <a:rPr lang="fr-FR" i="1" dirty="0"/>
              <a:t>« Je ne vous garantis rien »</a:t>
            </a:r>
          </a:p>
          <a:p>
            <a:r>
              <a:rPr lang="fr-FR" i="1" dirty="0"/>
              <a:t>« Vous patientez ou vous rappelez ? »</a:t>
            </a:r>
          </a:p>
          <a:p>
            <a:r>
              <a:rPr lang="fr-FR" i="1" dirty="0"/>
              <a:t>« Asseyez-vous »</a:t>
            </a:r>
          </a:p>
          <a:p>
            <a:r>
              <a:rPr lang="fr-FR" i="1" dirty="0"/>
              <a:t>« De rien, c’est normal »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9818BA-37BC-41A1-BC32-68B954B5B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Par …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9BB3FD-F80F-4D9A-9EDB-E18918886DF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i="1" dirty="0"/>
              <a:t>« Je fais le nécessaire pour … »</a:t>
            </a:r>
          </a:p>
          <a:p>
            <a:r>
              <a:rPr lang="fr-FR" i="1" dirty="0"/>
              <a:t>« Je me suis mal exprimé(e) »</a:t>
            </a:r>
          </a:p>
          <a:p>
            <a:r>
              <a:rPr lang="fr-FR" i="1" dirty="0"/>
              <a:t>« Nous faisons le maximum pour … »</a:t>
            </a:r>
          </a:p>
          <a:p>
            <a:r>
              <a:rPr lang="fr-FR" i="1" dirty="0"/>
              <a:t>« Désirez-vous patienter ou laisser un message ? »</a:t>
            </a:r>
          </a:p>
          <a:p>
            <a:r>
              <a:rPr lang="fr-FR" i="1" dirty="0"/>
              <a:t>« Prenez place s’il vous plaît »</a:t>
            </a:r>
          </a:p>
          <a:p>
            <a:r>
              <a:rPr lang="fr-FR" i="1" dirty="0"/>
              <a:t>« Nous sommes à votre service. Je vous en prie. »</a:t>
            </a:r>
          </a:p>
        </p:txBody>
      </p:sp>
    </p:spTree>
    <p:extLst>
      <p:ext uri="{BB962C8B-B14F-4D97-AF65-F5344CB8AC3E}">
        <p14:creationId xmlns:p14="http://schemas.microsoft.com/office/powerpoint/2010/main" val="41538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413589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Toujours demander à quelqu’un de tenir la réception lors que vous allez aux toilettes, en rendez-vous, en pause-déjeuner, etc… Vous éviterez ainsi que des gens en colère vous attendent à votre retour.</a:t>
            </a:r>
          </a:p>
          <a:p>
            <a:pPr algn="just"/>
            <a:r>
              <a:rPr lang="fr-FR" dirty="0"/>
              <a:t>Manifestez de l’empathie</a:t>
            </a:r>
          </a:p>
          <a:p>
            <a:pPr algn="just"/>
            <a:r>
              <a:rPr lang="fr-FR" dirty="0"/>
              <a:t>Au téléphone: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Parlez normalement, distinctement et clairement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Ne soyez ni trop loin, ni trop près du combiné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Utilisez les silences à bon escient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Agissez comme si la personne voyait vos réactions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Ayez de l’intérêt pour ce que dit votre interlocuteur, tout le monde aime sentir que l’on accorde une réelle importance à son appel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Ayez ce que l’on appelle une «voix-sourire» : montrez-vous de très bonne humeur. Sourire au téléphone se voit et s’entend.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5121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64AD2-1377-408F-BD3A-45A125661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Merci pour votre attention 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00165E-C7DB-4EB9-B4BA-145EA1B59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Questions, Remarques, émottions ?</a:t>
            </a:r>
          </a:p>
        </p:txBody>
      </p:sp>
    </p:spTree>
    <p:extLst>
      <p:ext uri="{BB962C8B-B14F-4D97-AF65-F5344CB8AC3E}">
        <p14:creationId xmlns:p14="http://schemas.microsoft.com/office/powerpoint/2010/main" val="87767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A04D1-4919-4063-9D26-A05DBE8F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L’accueil : la première idée qu’on se fait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EFCD0-5202-4A20-9324-350BC765D8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Accueillir passe par les gestes, le sourire et l’identification du patient</a:t>
            </a:r>
          </a:p>
          <a:p>
            <a:pPr algn="just"/>
            <a:r>
              <a:rPr lang="fr-FR" dirty="0"/>
              <a:t>Le patient doit pouvoir ensuite savoir vers qui se diriger pour être conseillé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C0C3B9-CAD5-4890-940C-C5B8CD6FE6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532234"/>
            <a:ext cx="5422900" cy="302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319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situation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BB0F81-8475-4F79-ABA4-F599DD623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518249"/>
            <a:ext cx="5422900" cy="3051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DC14E8F-0757-4AED-A0A2-F6AE1AEBB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075" y="2519616"/>
            <a:ext cx="5422900" cy="304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77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37007-5EBC-4A10-BDC1-7B480DE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situation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F0812A9D-7834-4A36-941B-FC5F0823B334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6" y="2564675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EBD700EB-AA82-4B64-A548-6FE0140D735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9209" y="2564675"/>
            <a:ext cx="5421600" cy="30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163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41F41-8232-4C9C-8082-45B8781D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secrets d’un accueil assuré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1FADE-9224-4B29-8654-721223E6EF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fr-FR" dirty="0"/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positif</a:t>
            </a:r>
          </a:p>
          <a:p>
            <a:r>
              <a:rPr lang="fr-FR" dirty="0"/>
              <a:t>Soyez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souriant, courtois et respectueux</a:t>
            </a:r>
          </a:p>
          <a:p>
            <a:r>
              <a:rPr lang="fr-FR" dirty="0"/>
              <a:t>Habillez-vous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 en conséquence</a:t>
            </a:r>
          </a:p>
          <a:p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Ayez une apparence soignée</a:t>
            </a:r>
          </a:p>
        </p:txBody>
      </p:sp>
    </p:spTree>
    <p:extLst>
      <p:ext uri="{BB962C8B-B14F-4D97-AF65-F5344CB8AC3E}">
        <p14:creationId xmlns:p14="http://schemas.microsoft.com/office/powerpoint/2010/main" val="776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0EC9DC-F958-43A4-A76A-A29C861D3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sourire, un petit rien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2C7F85A-99C6-4041-AE0E-3E1E8DD564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89118" y="2370952"/>
            <a:ext cx="6213761" cy="3495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7272E7-C394-4675-BAF9-A45F3C5D34BD}"/>
              </a:ext>
            </a:extLst>
          </p:cNvPr>
          <p:cNvSpPr txBox="1"/>
          <p:nvPr/>
        </p:nvSpPr>
        <p:spPr>
          <a:xfrm>
            <a:off x="2157045" y="2001620"/>
            <a:ext cx="7877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100000"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Minion Pro" panose="02040503050306020203" pitchFamily="18" charset="0"/>
              </a:rPr>
              <a:t>Commencez avec un sourire, même si c’est au téléphone !</a:t>
            </a:r>
          </a:p>
        </p:txBody>
      </p:sp>
    </p:spTree>
    <p:extLst>
      <p:ext uri="{BB962C8B-B14F-4D97-AF65-F5344CB8AC3E}">
        <p14:creationId xmlns:p14="http://schemas.microsoft.com/office/powerpoint/2010/main" val="143894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E5542-B14B-4158-982C-A4A79654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formule de salutation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C9872F-793B-4852-BD9D-6E3931ABD0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La précision du terme « Madame » ou « Monsieur » est toujours appréciable</a:t>
            </a:r>
          </a:p>
          <a:p>
            <a:pPr algn="just"/>
            <a:r>
              <a:rPr lang="fr-FR" i="1" dirty="0"/>
              <a:t>« Bonjour Madame/Monsieur … Bienvenue chez NEST, que puis-je faire pour vous ?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1968982-F67C-4094-87D0-2177FA2A3BF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9209" y="2519926"/>
            <a:ext cx="5421600" cy="304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998305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211</TotalTime>
  <Words>1435</Words>
  <Application>Microsoft Office PowerPoint</Application>
  <PresentationFormat>Grand écran</PresentationFormat>
  <Paragraphs>192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Gill Sans MT</vt:lpstr>
      <vt:lpstr>Minion Pro</vt:lpstr>
      <vt:lpstr>Wingdings 2</vt:lpstr>
      <vt:lpstr>Dividende</vt:lpstr>
      <vt:lpstr>Guide de la conduite à l’accueil</vt:lpstr>
      <vt:lpstr>Sommaire</vt:lpstr>
      <vt:lpstr>L’accueil physique</vt:lpstr>
      <vt:lpstr>L’accueil : la première idée qu’on se fait</vt:lpstr>
      <vt:lpstr>Analyse de situation</vt:lpstr>
      <vt:lpstr>Analyse de situation</vt:lpstr>
      <vt:lpstr>Les secrets d’un accueil assuré</vt:lpstr>
      <vt:lpstr>Le sourire, un petit rien</vt:lpstr>
      <vt:lpstr>La formule de salutation</vt:lpstr>
      <vt:lpstr>Les règles de priorité</vt:lpstr>
      <vt:lpstr>Les règles de priorité</vt:lpstr>
      <vt:lpstr>L’accueil téléphonique</vt:lpstr>
      <vt:lpstr>Votre voix, votre image</vt:lpstr>
      <vt:lpstr>Les bons réflexes</vt:lpstr>
      <vt:lpstr>Le transfert d’appel</vt:lpstr>
      <vt:lpstr>Le transfert d’appel</vt:lpstr>
      <vt:lpstr>En cas d’absence de la personne</vt:lpstr>
      <vt:lpstr>En cas d’absence de la personne</vt:lpstr>
      <vt:lpstr>Quelques recommandations</vt:lpstr>
      <vt:lpstr>LES FORMULES DE POLITESSE</vt:lpstr>
      <vt:lpstr>Quelques cas particuliers</vt:lpstr>
      <vt:lpstr>Cas où la demande n’est pas satisfaite</vt:lpstr>
      <vt:lpstr>Cas du patient mécontent</vt:lpstr>
      <vt:lpstr>Cas du patient mécontent</vt:lpstr>
      <vt:lpstr>A éviter</vt:lpstr>
      <vt:lpstr>A éviter</vt:lpstr>
      <vt:lpstr>A éviter</vt:lpstr>
      <vt:lpstr>A éviter AU téléphone</vt:lpstr>
      <vt:lpstr>Expressions a remplacer</vt:lpstr>
      <vt:lpstr>Expressions a remplacer</vt:lpstr>
      <vt:lpstr>Conseils</vt:lpstr>
      <vt:lpstr>Merci pour votre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Lauriane</dc:creator>
  <cp:lastModifiedBy>Lauriane</cp:lastModifiedBy>
  <cp:revision>126</cp:revision>
  <dcterms:created xsi:type="dcterms:W3CDTF">2017-05-22T14:42:53Z</dcterms:created>
  <dcterms:modified xsi:type="dcterms:W3CDTF">2019-10-28T10:41:48Z</dcterms:modified>
</cp:coreProperties>
</file>